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2"/>
  </p:notesMasterIdLst>
  <p:sldIdLst>
    <p:sldId id="256" r:id="rId2"/>
    <p:sldId id="257" r:id="rId3"/>
    <p:sldId id="258" r:id="rId4"/>
    <p:sldId id="259" r:id="rId5"/>
    <p:sldId id="274" r:id="rId6"/>
    <p:sldId id="260" r:id="rId7"/>
    <p:sldId id="261" r:id="rId8"/>
    <p:sldId id="262" r:id="rId9"/>
    <p:sldId id="263" r:id="rId10"/>
    <p:sldId id="264" r:id="rId11"/>
    <p:sldId id="265" r:id="rId12"/>
    <p:sldId id="272" r:id="rId13"/>
    <p:sldId id="266" r:id="rId14"/>
    <p:sldId id="273" r:id="rId15"/>
    <p:sldId id="267" r:id="rId16"/>
    <p:sldId id="332" r:id="rId17"/>
    <p:sldId id="334" r:id="rId18"/>
    <p:sldId id="335" r:id="rId19"/>
    <p:sldId id="336" r:id="rId20"/>
    <p:sldId id="337" r:id="rId21"/>
    <p:sldId id="338" r:id="rId22"/>
    <p:sldId id="339" r:id="rId23"/>
    <p:sldId id="340" r:id="rId24"/>
    <p:sldId id="341" r:id="rId25"/>
    <p:sldId id="275" r:id="rId26"/>
    <p:sldId id="279" r:id="rId27"/>
    <p:sldId id="280" r:id="rId28"/>
    <p:sldId id="281" r:id="rId29"/>
    <p:sldId id="282" r:id="rId30"/>
    <p:sldId id="283" r:id="rId31"/>
    <p:sldId id="285" r:id="rId32"/>
    <p:sldId id="284" r:id="rId33"/>
    <p:sldId id="286" r:id="rId34"/>
    <p:sldId id="287" r:id="rId35"/>
    <p:sldId id="306" r:id="rId36"/>
    <p:sldId id="307" r:id="rId37"/>
    <p:sldId id="288" r:id="rId38"/>
    <p:sldId id="289" r:id="rId39"/>
    <p:sldId id="290"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 id="323" r:id="rId56"/>
    <p:sldId id="324" r:id="rId57"/>
    <p:sldId id="333" r:id="rId58"/>
    <p:sldId id="276" r:id="rId59"/>
    <p:sldId id="296" r:id="rId60"/>
    <p:sldId id="291" r:id="rId61"/>
    <p:sldId id="292" r:id="rId62"/>
    <p:sldId id="303" r:id="rId63"/>
    <p:sldId id="295" r:id="rId64"/>
    <p:sldId id="297" r:id="rId65"/>
    <p:sldId id="298" r:id="rId66"/>
    <p:sldId id="299" r:id="rId67"/>
    <p:sldId id="300" r:id="rId68"/>
    <p:sldId id="301" r:id="rId69"/>
    <p:sldId id="302" r:id="rId70"/>
    <p:sldId id="277" r:id="rId71"/>
    <p:sldId id="293" r:id="rId72"/>
    <p:sldId id="342" r:id="rId73"/>
    <p:sldId id="343" r:id="rId74"/>
    <p:sldId id="344" r:id="rId75"/>
    <p:sldId id="345" r:id="rId76"/>
    <p:sldId id="346" r:id="rId77"/>
    <p:sldId id="347" r:id="rId78"/>
    <p:sldId id="348" r:id="rId79"/>
    <p:sldId id="349" r:id="rId80"/>
    <p:sldId id="294" r:id="rId81"/>
    <p:sldId id="325" r:id="rId82"/>
    <p:sldId id="326" r:id="rId83"/>
    <p:sldId id="327" r:id="rId84"/>
    <p:sldId id="278" r:id="rId85"/>
    <p:sldId id="328" r:id="rId86"/>
    <p:sldId id="329" r:id="rId87"/>
    <p:sldId id="330" r:id="rId88"/>
    <p:sldId id="331" r:id="rId89"/>
    <p:sldId id="271" r:id="rId90"/>
    <p:sldId id="305" r:id="rId91"/>
  </p:sldIdLst>
  <p:sldSz cx="18288000" cy="10287000"/>
  <p:notesSz cx="6797675" cy="9926638"/>
  <p:embeddedFontLst>
    <p:embeddedFont>
      <p:font typeface="TAN Mon Cheri" panose="020B0604020202020204" charset="0"/>
      <p:regular r:id="rId93"/>
    </p:embeddedFont>
    <p:embeddedFont>
      <p:font typeface="Arimo Italics" panose="020B0604020202020204" charset="0"/>
      <p:regular r:id="rId94"/>
    </p:embeddedFont>
    <p:embeddedFont>
      <p:font typeface="Bahnschrift SemiBold" panose="020B0502040204020203" pitchFamily="34" charset="0"/>
      <p:bold r:id="rId95"/>
    </p:embeddedFont>
    <p:embeddedFont>
      <p:font typeface="Barlow Medium Bold" panose="020B0604020202020204" charset="-18"/>
      <p:regular r:id="rId96"/>
    </p:embeddedFont>
    <p:embeddedFont>
      <p:font typeface="Barlow Light Bold" panose="020B0604020202020204" charset="-18"/>
      <p:regular r:id="rId97"/>
    </p:embeddedFont>
    <p:embeddedFont>
      <p:font typeface="Bahnschrift SemiLight" panose="020B0502040204020203" pitchFamily="34" charset="0"/>
      <p:regular r:id="rId98"/>
    </p:embeddedFont>
    <p:embeddedFont>
      <p:font typeface="Cambria Math" panose="02040503050406030204" pitchFamily="18" charset="0"/>
      <p:regular r:id="rId99"/>
    </p:embeddedFont>
    <p:embeddedFont>
      <p:font typeface="Calibri" panose="020F0502020204030204" pitchFamily="34" charset="0"/>
      <p:regular r:id="rId100"/>
      <p:bold r:id="rId101"/>
      <p:italic r:id="rId102"/>
      <p:boldItalic r:id="rId10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6E4E"/>
    <a:srgbClr val="FFD13F"/>
    <a:srgbClr val="FFEFBD"/>
    <a:srgbClr val="FFE79B"/>
    <a:srgbClr val="FFDF79"/>
    <a:srgbClr val="E2AC00"/>
    <a:srgbClr val="C09200"/>
    <a:srgbClr val="FFFAEB"/>
    <a:srgbClr val="756D43"/>
    <a:srgbClr val="8D83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1" autoAdjust="0"/>
    <p:restoredTop sz="94622" autoAdjust="0"/>
  </p:normalViewPr>
  <p:slideViewPr>
    <p:cSldViewPr>
      <p:cViewPr varScale="1">
        <p:scale>
          <a:sx n="65" d="100"/>
          <a:sy n="65" d="100"/>
        </p:scale>
        <p:origin x="48"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0.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5.fntdata"/><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8.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bg2"/>
                </a:solidFill>
                <a:latin typeface="+mn-lt"/>
                <a:ea typeface="+mn-ea"/>
                <a:cs typeface="+mn-cs"/>
              </a:defRPr>
            </a:pPr>
            <a:r>
              <a:rPr lang="pl-PL" sz="2800" b="1" dirty="0">
                <a:latin typeface="Bahnschrift SemiLight" panose="020B0502040204020203" pitchFamily="34" charset="0"/>
              </a:rPr>
              <a:t>JAK DROŻEJĄ PRODUKTY I SUROWCE W 2022 r.</a:t>
            </a:r>
          </a:p>
        </c:rich>
      </c:tx>
      <c:layout>
        <c:manualLayout>
          <c:xMode val="edge"/>
          <c:yMode val="edge"/>
          <c:x val="8.6922572178477694E-2"/>
          <c:y val="3.493934091571886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bg2"/>
              </a:solidFill>
              <a:latin typeface="+mn-lt"/>
              <a:ea typeface="+mn-ea"/>
              <a:cs typeface="+mn-cs"/>
            </a:defRPr>
          </a:pPr>
          <a:endParaRPr lang="pl-PL"/>
        </a:p>
      </c:txPr>
    </c:title>
    <c:autoTitleDeleted val="0"/>
    <c:plotArea>
      <c:layout>
        <c:manualLayout>
          <c:layoutTarget val="inner"/>
          <c:xMode val="edge"/>
          <c:yMode val="edge"/>
          <c:x val="5.4657493413430257E-2"/>
          <c:y val="0.13264585290425165"/>
          <c:w val="0.9243765535900782"/>
          <c:h val="0.65335149482852273"/>
        </c:manualLayout>
      </c:layout>
      <c:barChart>
        <c:barDir val="col"/>
        <c:grouping val="stacked"/>
        <c:varyColors val="0"/>
        <c:ser>
          <c:idx val="0"/>
          <c:order val="0"/>
          <c:tx>
            <c:strRef>
              <c:f>Arkusz1!$B$1</c:f>
              <c:strCache>
                <c:ptCount val="1"/>
                <c:pt idx="0">
                  <c:v>Seria 1</c:v>
                </c:pt>
              </c:strCache>
            </c:strRef>
          </c:tx>
          <c:spPr>
            <a:solidFill>
              <a:srgbClr val="A86C4A"/>
            </a:solidFill>
            <a:ln>
              <a:noFill/>
            </a:ln>
            <a:effectLst/>
          </c:spPr>
          <c:invertIfNegative val="0"/>
          <c:dPt>
            <c:idx val="8"/>
            <c:invertIfNegative val="0"/>
            <c:bubble3D val="0"/>
            <c:spPr>
              <a:solidFill>
                <a:srgbClr val="6B705C"/>
              </a:solidFill>
              <a:ln>
                <a:noFill/>
              </a:ln>
              <a:effectLst/>
            </c:spPr>
          </c:dPt>
          <c:dPt>
            <c:idx val="9"/>
            <c:invertIfNegative val="0"/>
            <c:bubble3D val="0"/>
            <c:spPr>
              <a:solidFill>
                <a:srgbClr val="6B705C"/>
              </a:solidFill>
              <a:ln>
                <a:noFill/>
              </a:ln>
              <a:effectLst/>
            </c:spPr>
          </c:dPt>
          <c:dPt>
            <c:idx val="10"/>
            <c:invertIfNegative val="0"/>
            <c:bubble3D val="0"/>
            <c:spPr>
              <a:solidFill>
                <a:srgbClr val="6B705C"/>
              </a:solidFill>
              <a:ln>
                <a:noFill/>
              </a:ln>
              <a:effectLst/>
            </c:spPr>
          </c:dPt>
          <c:dPt>
            <c:idx val="11"/>
            <c:invertIfNegative val="0"/>
            <c:bubble3D val="0"/>
            <c:spPr>
              <a:solidFill>
                <a:srgbClr val="6B705C"/>
              </a:solidFill>
              <a:ln>
                <a:noFill/>
              </a:ln>
              <a:effectLst/>
            </c:spPr>
          </c:dPt>
          <c:dPt>
            <c:idx val="12"/>
            <c:invertIfNegative val="0"/>
            <c:bubble3D val="0"/>
            <c:spPr>
              <a:solidFill>
                <a:srgbClr val="6B705C"/>
              </a:solidFill>
              <a:ln>
                <a:noFill/>
              </a:ln>
              <a:effectLst/>
            </c:spPr>
          </c:dPt>
          <c:cat>
            <c:strRef>
              <c:f>Arkusz1!$A$2:$A$14</c:f>
              <c:strCache>
                <c:ptCount val="13"/>
                <c:pt idx="0">
                  <c:v>węgiel</c:v>
                </c:pt>
                <c:pt idx="1">
                  <c:v>gaz</c:v>
                </c:pt>
                <c:pt idx="2">
                  <c:v>energia eletryczna</c:v>
                </c:pt>
                <c:pt idx="3">
                  <c:v>materiały budowlane</c:v>
                </c:pt>
                <c:pt idx="4">
                  <c:v>izolacje termiczne </c:v>
                </c:pt>
                <c:pt idx="5">
                  <c:v>chemia budowlana </c:v>
                </c:pt>
                <c:pt idx="6">
                  <c:v>grzejniki, kominki</c:v>
                </c:pt>
                <c:pt idx="8">
                  <c:v>oleje</c:v>
                </c:pt>
                <c:pt idx="9">
                  <c:v>zboże</c:v>
                </c:pt>
                <c:pt idx="10">
                  <c:v>pieczywo</c:v>
                </c:pt>
                <c:pt idx="11">
                  <c:v>mięso wieprzowe</c:v>
                </c:pt>
                <c:pt idx="12">
                  <c:v>nabiał</c:v>
                </c:pt>
              </c:strCache>
            </c:strRef>
          </c:cat>
          <c:val>
            <c:numRef>
              <c:f>Arkusz1!$B$2:$B$14</c:f>
              <c:numCache>
                <c:formatCode>General</c:formatCode>
                <c:ptCount val="13"/>
                <c:pt idx="0">
                  <c:v>100</c:v>
                </c:pt>
                <c:pt idx="1">
                  <c:v>100</c:v>
                </c:pt>
                <c:pt idx="2">
                  <c:v>100</c:v>
                </c:pt>
                <c:pt idx="3">
                  <c:v>100</c:v>
                </c:pt>
                <c:pt idx="4">
                  <c:v>100</c:v>
                </c:pt>
                <c:pt idx="5">
                  <c:v>100</c:v>
                </c:pt>
                <c:pt idx="6">
                  <c:v>100</c:v>
                </c:pt>
                <c:pt idx="8">
                  <c:v>100</c:v>
                </c:pt>
                <c:pt idx="9">
                  <c:v>100</c:v>
                </c:pt>
                <c:pt idx="10">
                  <c:v>100</c:v>
                </c:pt>
                <c:pt idx="11">
                  <c:v>100</c:v>
                </c:pt>
                <c:pt idx="12">
                  <c:v>100</c:v>
                </c:pt>
              </c:numCache>
            </c:numRef>
          </c:val>
        </c:ser>
        <c:ser>
          <c:idx val="1"/>
          <c:order val="1"/>
          <c:tx>
            <c:strRef>
              <c:f>Arkusz1!$C$1</c:f>
              <c:strCache>
                <c:ptCount val="1"/>
                <c:pt idx="0">
                  <c:v>Seria 2</c:v>
                </c:pt>
              </c:strCache>
            </c:strRef>
          </c:tx>
          <c:spPr>
            <a:solidFill>
              <a:srgbClr val="D3B094"/>
            </a:solidFill>
            <a:ln>
              <a:noFill/>
            </a:ln>
            <a:effectLst/>
          </c:spPr>
          <c:invertIfNegative val="0"/>
          <c:dPt>
            <c:idx val="8"/>
            <c:invertIfNegative val="0"/>
            <c:bubble3D val="0"/>
            <c:spPr>
              <a:solidFill>
                <a:srgbClr val="8B9775"/>
              </a:solidFill>
              <a:ln>
                <a:noFill/>
              </a:ln>
              <a:effectLst/>
            </c:spPr>
          </c:dPt>
          <c:dPt>
            <c:idx val="9"/>
            <c:invertIfNegative val="0"/>
            <c:bubble3D val="0"/>
            <c:spPr>
              <a:solidFill>
                <a:srgbClr val="8B9775"/>
              </a:solidFill>
              <a:ln>
                <a:noFill/>
              </a:ln>
              <a:effectLst/>
            </c:spPr>
          </c:dPt>
          <c:dPt>
            <c:idx val="10"/>
            <c:invertIfNegative val="0"/>
            <c:bubble3D val="0"/>
            <c:spPr>
              <a:solidFill>
                <a:srgbClr val="8B9775"/>
              </a:solidFill>
              <a:ln>
                <a:noFill/>
              </a:ln>
              <a:effectLst/>
            </c:spPr>
          </c:dPt>
          <c:dPt>
            <c:idx val="11"/>
            <c:invertIfNegative val="0"/>
            <c:bubble3D val="0"/>
            <c:spPr>
              <a:solidFill>
                <a:srgbClr val="8B9775"/>
              </a:solidFill>
              <a:ln>
                <a:noFill/>
              </a:ln>
              <a:effectLst/>
            </c:spPr>
          </c:dPt>
          <c:dPt>
            <c:idx val="12"/>
            <c:invertIfNegative val="0"/>
            <c:bubble3D val="0"/>
            <c:spPr>
              <a:solidFill>
                <a:srgbClr val="8B9775"/>
              </a:solidFill>
              <a:ln>
                <a:noFill/>
              </a:ln>
              <a:effectLst/>
            </c:spPr>
          </c:dPt>
          <c:dLbls>
            <c:dLbl>
              <c:idx val="0"/>
              <c:delete val="1"/>
              <c:extLst>
                <c:ext xmlns:c15="http://schemas.microsoft.com/office/drawing/2012/chart" uri="{CE6537A1-D6FC-4f65-9D91-7224C49458BB}">
                  <c15:layout/>
                </c:ext>
              </c:extLst>
            </c:dLbl>
            <c:dLbl>
              <c:idx val="1"/>
              <c:delete val="1"/>
              <c:extLst>
                <c:ext xmlns:c15="http://schemas.microsoft.com/office/drawing/2012/chart" uri="{CE6537A1-D6FC-4f65-9D91-7224C49458BB}">
                  <c15:layout/>
                </c:ext>
              </c:extLst>
            </c:dLbl>
            <c:dLbl>
              <c:idx val="2"/>
              <c:delete val="1"/>
              <c:extLst>
                <c:ext xmlns:c15="http://schemas.microsoft.com/office/drawing/2012/chart" uri="{CE6537A1-D6FC-4f65-9D91-7224C49458BB}">
                  <c15:layout/>
                </c:ext>
              </c:extLst>
            </c:dLbl>
            <c:dLbl>
              <c:idx val="3"/>
              <c:delete val="1"/>
              <c:extLst>
                <c:ext xmlns:c15="http://schemas.microsoft.com/office/drawing/2012/chart" uri="{CE6537A1-D6FC-4f65-9D91-7224C49458BB}">
                  <c15:layout/>
                </c:ext>
              </c:extLst>
            </c:dLbl>
            <c:dLbl>
              <c:idx val="4"/>
              <c:delete val="1"/>
              <c:extLst>
                <c:ext xmlns:c15="http://schemas.microsoft.com/office/drawing/2012/chart" uri="{CE6537A1-D6FC-4f65-9D91-7224C49458BB}">
                  <c15:layout/>
                </c:ext>
              </c:extLst>
            </c:dLbl>
            <c:dLbl>
              <c:idx val="5"/>
              <c:delete val="1"/>
              <c:extLst>
                <c:ext xmlns:c15="http://schemas.microsoft.com/office/drawing/2012/chart" uri="{CE6537A1-D6FC-4f65-9D91-7224C49458BB}">
                  <c15:layout/>
                </c:ext>
              </c:extLst>
            </c:dLbl>
            <c:dLbl>
              <c:idx val="6"/>
              <c:delete val="1"/>
              <c:extLst>
                <c:ext xmlns:c15="http://schemas.microsoft.com/office/drawing/2012/chart" uri="{CE6537A1-D6FC-4f65-9D91-7224C49458BB}">
                  <c15:layout/>
                </c:ext>
              </c:extLst>
            </c:dLbl>
            <c:dLbl>
              <c:idx val="8"/>
              <c:delete val="1"/>
              <c:extLst>
                <c:ext xmlns:c15="http://schemas.microsoft.com/office/drawing/2012/chart" uri="{CE6537A1-D6FC-4f65-9D91-7224C49458BB}">
                  <c15:layout/>
                </c:ext>
              </c:extLst>
            </c:dLbl>
            <c:dLbl>
              <c:idx val="9"/>
              <c:delete val="1"/>
              <c:extLst>
                <c:ext xmlns:c15="http://schemas.microsoft.com/office/drawing/2012/chart" uri="{CE6537A1-D6FC-4f65-9D91-7224C49458BB}">
                  <c15:layout/>
                </c:ext>
              </c:extLst>
            </c:dLbl>
            <c:dLbl>
              <c:idx val="10"/>
              <c:delete val="1"/>
              <c:extLst>
                <c:ext xmlns:c15="http://schemas.microsoft.com/office/drawing/2012/chart" uri="{CE6537A1-D6FC-4f65-9D91-7224C49458BB}">
                  <c15:layout/>
                </c:ext>
              </c:extLst>
            </c:dLbl>
            <c:dLbl>
              <c:idx val="11"/>
              <c:delete val="1"/>
              <c:extLst>
                <c:ext xmlns:c15="http://schemas.microsoft.com/office/drawing/2012/chart" uri="{CE6537A1-D6FC-4f65-9D91-7224C49458BB}">
                  <c15:layout/>
                </c:ext>
              </c:extLst>
            </c:dLbl>
            <c:dLbl>
              <c:idx val="12"/>
              <c:delete val="1"/>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800" b="1" i="0" u="none" strike="noStrike" kern="1200" baseline="0">
                    <a:solidFill>
                      <a:schemeClr val="bg2"/>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Arkusz1!$A$2:$A$14</c:f>
              <c:strCache>
                <c:ptCount val="13"/>
                <c:pt idx="0">
                  <c:v>węgiel</c:v>
                </c:pt>
                <c:pt idx="1">
                  <c:v>gaz</c:v>
                </c:pt>
                <c:pt idx="2">
                  <c:v>energia eletryczna</c:v>
                </c:pt>
                <c:pt idx="3">
                  <c:v>materiały budowlane</c:v>
                </c:pt>
                <c:pt idx="4">
                  <c:v>izolacje termiczne </c:v>
                </c:pt>
                <c:pt idx="5">
                  <c:v>chemia budowlana </c:v>
                </c:pt>
                <c:pt idx="6">
                  <c:v>grzejniki, kominki</c:v>
                </c:pt>
                <c:pt idx="8">
                  <c:v>oleje</c:v>
                </c:pt>
                <c:pt idx="9">
                  <c:v>zboże</c:v>
                </c:pt>
                <c:pt idx="10">
                  <c:v>pieczywo</c:v>
                </c:pt>
                <c:pt idx="11">
                  <c:v>mięso wieprzowe</c:v>
                </c:pt>
                <c:pt idx="12">
                  <c:v>nabiał</c:v>
                </c:pt>
              </c:strCache>
            </c:strRef>
          </c:cat>
          <c:val>
            <c:numRef>
              <c:f>Arkusz1!$C$2:$C$14</c:f>
              <c:numCache>
                <c:formatCode>General</c:formatCode>
                <c:ptCount val="13"/>
                <c:pt idx="0">
                  <c:v>60</c:v>
                </c:pt>
                <c:pt idx="1">
                  <c:v>50</c:v>
                </c:pt>
                <c:pt idx="2">
                  <c:v>35</c:v>
                </c:pt>
                <c:pt idx="3">
                  <c:v>35</c:v>
                </c:pt>
                <c:pt idx="4">
                  <c:v>60</c:v>
                </c:pt>
                <c:pt idx="5">
                  <c:v>10</c:v>
                </c:pt>
                <c:pt idx="6">
                  <c:v>20</c:v>
                </c:pt>
                <c:pt idx="8">
                  <c:v>70</c:v>
                </c:pt>
                <c:pt idx="9">
                  <c:v>60</c:v>
                </c:pt>
                <c:pt idx="10">
                  <c:v>20</c:v>
                </c:pt>
                <c:pt idx="11">
                  <c:v>7</c:v>
                </c:pt>
                <c:pt idx="12">
                  <c:v>15</c:v>
                </c:pt>
              </c:numCache>
            </c:numRef>
          </c:val>
        </c:ser>
        <c:dLbls>
          <c:showLegendKey val="0"/>
          <c:showVal val="0"/>
          <c:showCatName val="0"/>
          <c:showSerName val="0"/>
          <c:showPercent val="0"/>
          <c:showBubbleSize val="0"/>
        </c:dLbls>
        <c:gapWidth val="150"/>
        <c:overlap val="100"/>
        <c:axId val="-1733681216"/>
        <c:axId val="-1733680128"/>
      </c:barChart>
      <c:catAx>
        <c:axId val="-173368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580000" spcFirstLastPara="1" vertOverflow="ellipsis" wrap="square" anchor="ctr" anchorCtr="1"/>
          <a:lstStyle/>
          <a:p>
            <a:pPr>
              <a:defRPr sz="2000" b="1" i="0" u="none" strike="noStrike" kern="1200" baseline="0">
                <a:solidFill>
                  <a:schemeClr val="bg2"/>
                </a:solidFill>
                <a:latin typeface="+mn-lt"/>
                <a:ea typeface="+mn-ea"/>
                <a:cs typeface="+mn-cs"/>
              </a:defRPr>
            </a:pPr>
            <a:endParaRPr lang="pl-PL"/>
          </a:p>
        </c:txPr>
        <c:crossAx val="-1733680128"/>
        <c:crosses val="autoZero"/>
        <c:auto val="1"/>
        <c:lblAlgn val="ctr"/>
        <c:lblOffset val="100"/>
        <c:noMultiLvlLbl val="0"/>
      </c:catAx>
      <c:valAx>
        <c:axId val="-1733680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pl-PL"/>
          </a:p>
        </c:txPr>
        <c:crossAx val="-1733681216"/>
        <c:crosses val="autoZero"/>
        <c:crossBetween val="between"/>
      </c:valAx>
      <c:spPr>
        <a:noFill/>
        <a:ln>
          <a:noFill/>
        </a:ln>
        <a:effectLst/>
      </c:spPr>
    </c:plotArea>
    <c:plotVisOnly val="1"/>
    <c:dispBlanksAs val="gap"/>
    <c:showDLblsOverMax val="0"/>
  </c:chart>
  <c:spPr>
    <a:solidFill>
      <a:schemeClr val="tx1">
        <a:lumMod val="85000"/>
        <a:lumOff val="15000"/>
      </a:schemeClr>
    </a:solidFill>
    <a:ln>
      <a:noFill/>
    </a:ln>
    <a:effectLst/>
  </c:spPr>
  <c:txPr>
    <a:bodyPr/>
    <a:lstStyle/>
    <a:p>
      <a:pPr>
        <a:defRPr>
          <a:solidFill>
            <a:schemeClr val="bg2"/>
          </a:solidFill>
        </a:defRPr>
      </a:pPr>
      <a:endParaRPr lang="pl-PL"/>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21"/>
    </mc:Choice>
    <mc:Fallback>
      <c:style val="21"/>
    </mc:Fallback>
  </mc:AlternateContent>
  <c:chart>
    <c:title>
      <c:tx>
        <c:rich>
          <a:bodyPr/>
          <a:lstStyle/>
          <a:p>
            <a:pPr>
              <a:defRPr sz="4000">
                <a:solidFill>
                  <a:schemeClr val="bg2">
                    <a:lumMod val="90000"/>
                  </a:schemeClr>
                </a:solidFill>
                <a:latin typeface="Times New Roman" panose="02020603050405020304" pitchFamily="18" charset="0"/>
                <a:cs typeface="Times New Roman" panose="02020603050405020304" pitchFamily="18" charset="0"/>
              </a:defRPr>
            </a:pPr>
            <a:r>
              <a:rPr lang="pl-PL" sz="4000" dirty="0" smtClean="0">
                <a:solidFill>
                  <a:schemeClr val="bg2">
                    <a:lumMod val="90000"/>
                  </a:schemeClr>
                </a:solidFill>
                <a:latin typeface="Times New Roman" panose="02020603050405020304" pitchFamily="18" charset="0"/>
                <a:cs typeface="Times New Roman" panose="02020603050405020304" pitchFamily="18" charset="0"/>
              </a:rPr>
              <a:t>MORSKIE</a:t>
            </a:r>
            <a:r>
              <a:rPr lang="pl-PL" sz="4000" baseline="0" dirty="0" smtClean="0">
                <a:solidFill>
                  <a:schemeClr val="bg2">
                    <a:lumMod val="90000"/>
                  </a:schemeClr>
                </a:solidFill>
                <a:latin typeface="Times New Roman" panose="02020603050405020304" pitchFamily="18" charset="0"/>
                <a:cs typeface="Times New Roman" panose="02020603050405020304" pitchFamily="18" charset="0"/>
              </a:rPr>
              <a:t> FARMY WIATROWE</a:t>
            </a:r>
            <a:endParaRPr lang="en-US" sz="4000" dirty="0">
              <a:solidFill>
                <a:schemeClr val="bg2">
                  <a:lumMod val="90000"/>
                </a:schemeClr>
              </a:solidFill>
              <a:latin typeface="Times New Roman" panose="02020603050405020304" pitchFamily="18" charset="0"/>
              <a:cs typeface="Times New Roman" panose="02020603050405020304" pitchFamily="18" charset="0"/>
            </a:endParaRPr>
          </a:p>
        </c:rich>
      </c:tx>
      <c:layout>
        <c:manualLayout>
          <c:xMode val="edge"/>
          <c:yMode val="edge"/>
          <c:x val="0.16316778065976034"/>
          <c:y val="6.4714758646989792E-2"/>
        </c:manualLayout>
      </c:layout>
      <c:overlay val="0"/>
    </c:title>
    <c:autoTitleDeleted val="0"/>
    <c:plotArea>
      <c:layout>
        <c:manualLayout>
          <c:layoutTarget val="inner"/>
          <c:xMode val="edge"/>
          <c:yMode val="edge"/>
          <c:x val="4.5117725937428139E-2"/>
          <c:y val="0.28999349936809254"/>
          <c:w val="0.95488227406257187"/>
          <c:h val="0.61186577877835946"/>
        </c:manualLayout>
      </c:layout>
      <c:barChart>
        <c:barDir val="col"/>
        <c:grouping val="clustered"/>
        <c:varyColors val="0"/>
        <c:ser>
          <c:idx val="0"/>
          <c:order val="0"/>
          <c:tx>
            <c:strRef>
              <c:f>Arkusz1!$B$1</c:f>
              <c:strCache>
                <c:ptCount val="1"/>
                <c:pt idx="0">
                  <c:v>morskie farmy wiatrowe</c:v>
                </c:pt>
              </c:strCache>
            </c:strRef>
          </c:tx>
          <c:spPr>
            <a:solidFill>
              <a:srgbClr val="84582C"/>
            </a:solidFill>
          </c:spPr>
          <c:invertIfNegative val="0"/>
          <c:dPt>
            <c:idx val="2"/>
            <c:invertIfNegative val="0"/>
            <c:bubble3D val="0"/>
            <c:spPr>
              <a:solidFill>
                <a:srgbClr val="3D2E12"/>
              </a:solidFill>
            </c:spPr>
          </c:dPt>
          <c:dLbls>
            <c:spPr>
              <a:noFill/>
              <a:ln>
                <a:noFill/>
              </a:ln>
              <a:effectLst/>
            </c:spPr>
            <c:txPr>
              <a:bodyPr/>
              <a:lstStyle/>
              <a:p>
                <a:pPr>
                  <a:defRPr sz="2000" b="1">
                    <a:solidFill>
                      <a:schemeClr val="bg2">
                        <a:lumMod val="90000"/>
                      </a:schemeClr>
                    </a:solidFill>
                    <a:latin typeface="Times New Roman" panose="02020603050405020304" pitchFamily="18" charset="0"/>
                    <a:cs typeface="Times New Roman" panose="02020603050405020304" pitchFamily="18"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0">
                  <c:v>2022</c:v>
                </c:pt>
                <c:pt idx="1">
                  <c:v>2030</c:v>
                </c:pt>
                <c:pt idx="2">
                  <c:v>2032</c:v>
                </c:pt>
              </c:numCache>
            </c:numRef>
          </c:cat>
          <c:val>
            <c:numRef>
              <c:f>Arkusz1!$B$2:$B$4</c:f>
              <c:numCache>
                <c:formatCode>General</c:formatCode>
                <c:ptCount val="3"/>
                <c:pt idx="0">
                  <c:v>0</c:v>
                </c:pt>
                <c:pt idx="1">
                  <c:v>5.9</c:v>
                </c:pt>
                <c:pt idx="2">
                  <c:v>10.9</c:v>
                </c:pt>
              </c:numCache>
            </c:numRef>
          </c:val>
        </c:ser>
        <c:dLbls>
          <c:showLegendKey val="0"/>
          <c:showVal val="1"/>
          <c:showCatName val="0"/>
          <c:showSerName val="0"/>
          <c:showPercent val="0"/>
          <c:showBubbleSize val="0"/>
        </c:dLbls>
        <c:gapWidth val="150"/>
        <c:overlap val="-25"/>
        <c:axId val="-1733685568"/>
        <c:axId val="-1931742640"/>
      </c:barChart>
      <c:catAx>
        <c:axId val="-1733685568"/>
        <c:scaling>
          <c:orientation val="minMax"/>
        </c:scaling>
        <c:delete val="0"/>
        <c:axPos val="b"/>
        <c:numFmt formatCode="General" sourceLinked="1"/>
        <c:majorTickMark val="none"/>
        <c:minorTickMark val="none"/>
        <c:tickLblPos val="nextTo"/>
        <c:txPr>
          <a:bodyPr/>
          <a:lstStyle/>
          <a:p>
            <a:pPr>
              <a:defRPr b="1">
                <a:solidFill>
                  <a:schemeClr val="bg2">
                    <a:lumMod val="90000"/>
                  </a:schemeClr>
                </a:solidFill>
                <a:latin typeface="Times New Roman" panose="02020603050405020304" pitchFamily="18" charset="0"/>
                <a:cs typeface="Times New Roman" panose="02020603050405020304" pitchFamily="18" charset="0"/>
              </a:defRPr>
            </a:pPr>
            <a:endParaRPr lang="pl-PL"/>
          </a:p>
        </c:txPr>
        <c:crossAx val="-1931742640"/>
        <c:crosses val="autoZero"/>
        <c:auto val="1"/>
        <c:lblAlgn val="ctr"/>
        <c:lblOffset val="100"/>
        <c:noMultiLvlLbl val="0"/>
      </c:catAx>
      <c:valAx>
        <c:axId val="-1931742640"/>
        <c:scaling>
          <c:orientation val="minMax"/>
        </c:scaling>
        <c:delete val="1"/>
        <c:axPos val="l"/>
        <c:numFmt formatCode="General" sourceLinked="1"/>
        <c:majorTickMark val="out"/>
        <c:minorTickMark val="none"/>
        <c:tickLblPos val="nextTo"/>
        <c:crossAx val="-1733685568"/>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pl-PL" sz="3200" b="1" dirty="0" smtClean="0">
                <a:solidFill>
                  <a:schemeClr val="tx1"/>
                </a:solidFill>
                <a:latin typeface="Times New Roman" panose="02020603050405020304" pitchFamily="18" charset="0"/>
                <a:cs typeface="Times New Roman" panose="02020603050405020304" pitchFamily="18" charset="0"/>
              </a:rPr>
              <a:t>WZROST</a:t>
            </a:r>
            <a:r>
              <a:rPr lang="pl-PL" sz="3200" b="1" baseline="0" dirty="0" smtClean="0">
                <a:solidFill>
                  <a:schemeClr val="tx1"/>
                </a:solidFill>
                <a:latin typeface="Times New Roman" panose="02020603050405020304" pitchFamily="18" charset="0"/>
                <a:cs typeface="Times New Roman" panose="02020603050405020304" pitchFamily="18" charset="0"/>
              </a:rPr>
              <a:t> CEN WĘGLA, DREWNA I </a:t>
            </a:r>
            <a:r>
              <a:rPr lang="pl-PL" sz="3200" b="1" baseline="0" dirty="0" err="1" smtClean="0">
                <a:solidFill>
                  <a:schemeClr val="tx1"/>
                </a:solidFill>
                <a:latin typeface="Times New Roman" panose="02020603050405020304" pitchFamily="18" charset="0"/>
                <a:cs typeface="Times New Roman" panose="02020603050405020304" pitchFamily="18" charset="0"/>
              </a:rPr>
              <a:t>PELETU</a:t>
            </a:r>
            <a:endParaRPr lang="pl-PL" sz="3200" b="1" baseline="0" dirty="0" smtClean="0">
              <a:solidFill>
                <a:schemeClr val="tx1"/>
              </a:solidFill>
              <a:latin typeface="Times New Roman" panose="02020603050405020304" pitchFamily="18" charset="0"/>
              <a:cs typeface="Times New Roman" panose="02020603050405020304" pitchFamily="18" charset="0"/>
            </a:endParaRPr>
          </a:p>
          <a:p>
            <a:pPr>
              <a:defRPr>
                <a:solidFill>
                  <a:schemeClr val="tx1"/>
                </a:solidFill>
              </a:defRPr>
            </a:pPr>
            <a:r>
              <a:rPr lang="pl-PL" sz="2400" baseline="0" dirty="0" smtClean="0">
                <a:solidFill>
                  <a:schemeClr val="tx1"/>
                </a:solidFill>
                <a:latin typeface="Times New Roman" panose="02020603050405020304" pitchFamily="18" charset="0"/>
                <a:cs typeface="Times New Roman" panose="02020603050405020304" pitchFamily="18" charset="0"/>
              </a:rPr>
              <a:t>Dane w zł – węgla i </a:t>
            </a:r>
            <a:r>
              <a:rPr lang="pl-PL" sz="2400" baseline="0" dirty="0" err="1" smtClean="0">
                <a:solidFill>
                  <a:schemeClr val="tx1"/>
                </a:solidFill>
                <a:latin typeface="Times New Roman" panose="02020603050405020304" pitchFamily="18" charset="0"/>
                <a:cs typeface="Times New Roman" panose="02020603050405020304" pitchFamily="18" charset="0"/>
              </a:rPr>
              <a:t>peletu</a:t>
            </a:r>
            <a:r>
              <a:rPr lang="pl-PL" sz="2400" baseline="0" dirty="0" smtClean="0">
                <a:solidFill>
                  <a:schemeClr val="tx1"/>
                </a:solidFill>
                <a:latin typeface="Times New Roman" panose="02020603050405020304" pitchFamily="18" charset="0"/>
                <a:cs typeface="Times New Roman" panose="02020603050405020304" pitchFamily="18" charset="0"/>
              </a:rPr>
              <a:t> za tonę, drewna za metr sześcienny</a:t>
            </a:r>
            <a:r>
              <a:rPr lang="pl-PL" dirty="0" smtClean="0">
                <a:solidFill>
                  <a:schemeClr val="tx1"/>
                </a:solidFill>
              </a:rPr>
              <a:t>	</a:t>
            </a:r>
            <a:endParaRPr lang="pl-PL" dirty="0">
              <a:solidFill>
                <a:schemeClr val="tx1"/>
              </a:solidFill>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pl-PL"/>
        </a:p>
      </c:txPr>
    </c:title>
    <c:autoTitleDeleted val="0"/>
    <c:plotArea>
      <c:layout>
        <c:manualLayout>
          <c:layoutTarget val="inner"/>
          <c:xMode val="edge"/>
          <c:yMode val="edge"/>
          <c:x val="8.2300615935640184E-2"/>
          <c:y val="0.13355216537501838"/>
          <c:w val="0.90799098265330347"/>
          <c:h val="0.73547642048546857"/>
        </c:manualLayout>
      </c:layout>
      <c:lineChart>
        <c:grouping val="standard"/>
        <c:varyColors val="0"/>
        <c:ser>
          <c:idx val="0"/>
          <c:order val="0"/>
          <c:tx>
            <c:strRef>
              <c:f>Arkusz1!$B$1</c:f>
              <c:strCache>
                <c:ptCount val="1"/>
                <c:pt idx="0">
                  <c:v>węgiel orzech </c:v>
                </c:pt>
              </c:strCache>
            </c:strRef>
          </c:tx>
          <c:spPr>
            <a:ln w="28575" cap="rnd">
              <a:solidFill>
                <a:schemeClr val="accent1"/>
              </a:solidFill>
              <a:round/>
            </a:ln>
            <a:effectLst/>
          </c:spPr>
          <c:marker>
            <c:symbol val="none"/>
          </c:marker>
          <c:dLbls>
            <c:dLbl>
              <c:idx val="0"/>
              <c:layout>
                <c:manualLayout>
                  <c:x val="-9.4814643429017575E-2"/>
                  <c:y val="6.6959426363339417E-2"/>
                </c:manualLayout>
              </c:layout>
              <c:dLblPos val="r"/>
              <c:showLegendKey val="0"/>
              <c:showVal val="1"/>
              <c:showCatName val="0"/>
              <c:showSerName val="1"/>
              <c:showPercent val="0"/>
              <c:showBubbleSize val="0"/>
              <c:separator>
</c:separator>
              <c:extLst>
                <c:ext xmlns:c15="http://schemas.microsoft.com/office/drawing/2012/chart" uri="{CE6537A1-D6FC-4f65-9D91-7224C49458BB}">
                  <c15:layout/>
                </c:ext>
              </c:extLst>
            </c:dLbl>
            <c:dLbl>
              <c:idx val="1"/>
              <c:layout>
                <c:manualLayout>
                  <c:x val="-7.8686593436611024E-2"/>
                  <c:y val="0.10151913029280506"/>
                </c:manualLayout>
              </c:layout>
              <c:dLblPos val="r"/>
              <c:showLegendKey val="0"/>
              <c:showVal val="1"/>
              <c:showCatName val="0"/>
              <c:showSerName val="1"/>
              <c:showPercent val="0"/>
              <c:showBubbleSize val="0"/>
              <c:separator>
</c:separator>
              <c:extLst>
                <c:ext xmlns:c15="http://schemas.microsoft.com/office/drawing/2012/chart" uri="{CE6537A1-D6FC-4f65-9D91-7224C49458BB}">
                  <c15:layout/>
                </c:ext>
              </c:extLst>
            </c:dLbl>
            <c:dLbl>
              <c:idx val="2"/>
              <c:layout>
                <c:manualLayout>
                  <c:x val="-4.6325255399756807E-2"/>
                  <c:y val="-6.0479481876564711E-2"/>
                </c:manualLayout>
              </c:layout>
              <c:dLblPos val="r"/>
              <c:showLegendKey val="0"/>
              <c:showVal val="1"/>
              <c:showCatName val="0"/>
              <c:showSerName val="1"/>
              <c:showPercent val="0"/>
              <c:showBubbleSize val="0"/>
              <c:separator>
</c:separator>
              <c:extLst>
                <c:ext xmlns:c15="http://schemas.microsoft.com/office/drawing/2012/chart" uri="{CE6537A1-D6FC-4f65-9D91-7224C49458BB}">
                  <c15:layout/>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800" b="1" i="0" u="none" strike="noStrike" kern="1200" baseline="0">
                    <a:solidFill>
                      <a:schemeClr val="dk1">
                        <a:lumMod val="65000"/>
                        <a:lumOff val="35000"/>
                      </a:schemeClr>
                    </a:solidFill>
                    <a:latin typeface="+mn-lt"/>
                    <a:ea typeface="+mn-ea"/>
                    <a:cs typeface="+mn-cs"/>
                  </a:defRPr>
                </a:pPr>
                <a:endParaRPr lang="pl-PL"/>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Arkusz1!$A$2:$A$4</c:f>
              <c:strCache>
                <c:ptCount val="3"/>
                <c:pt idx="0">
                  <c:v>styczeń 2021</c:v>
                </c:pt>
                <c:pt idx="1">
                  <c:v>styczeń 2022</c:v>
                </c:pt>
                <c:pt idx="2">
                  <c:v>kwiecień 2022</c:v>
                </c:pt>
              </c:strCache>
            </c:strRef>
          </c:cat>
          <c:val>
            <c:numRef>
              <c:f>Arkusz1!$B$2:$B$4</c:f>
              <c:numCache>
                <c:formatCode>General</c:formatCode>
                <c:ptCount val="3"/>
                <c:pt idx="0">
                  <c:v>881</c:v>
                </c:pt>
                <c:pt idx="1">
                  <c:v>1407</c:v>
                </c:pt>
                <c:pt idx="2">
                  <c:v>1771</c:v>
                </c:pt>
              </c:numCache>
            </c:numRef>
          </c:val>
          <c:smooth val="0"/>
        </c:ser>
        <c:ser>
          <c:idx val="1"/>
          <c:order val="1"/>
          <c:tx>
            <c:strRef>
              <c:f>Arkusz1!$C$1</c:f>
              <c:strCache>
                <c:ptCount val="1"/>
                <c:pt idx="0">
                  <c:v>pelet</c:v>
                </c:pt>
              </c:strCache>
            </c:strRef>
          </c:tx>
          <c:spPr>
            <a:ln w="28575" cap="rnd">
              <a:solidFill>
                <a:schemeClr val="accent2"/>
              </a:solidFill>
              <a:round/>
            </a:ln>
            <a:effectLst/>
          </c:spPr>
          <c:marker>
            <c:symbol val="none"/>
          </c:marker>
          <c:dLbls>
            <c:dLbl>
              <c:idx val="0"/>
              <c:layout>
                <c:manualLayout>
                  <c:x val="-3.1710034257151853E-2"/>
                  <c:y val="-0.10367911178839673"/>
                </c:manualLayout>
              </c:layout>
              <c:dLblPos val="r"/>
              <c:showLegendKey val="0"/>
              <c:showVal val="1"/>
              <c:showCatName val="0"/>
              <c:showSerName val="1"/>
              <c:showPercent val="0"/>
              <c:showBubbleSize val="0"/>
              <c:separator>
</c:separator>
              <c:extLst>
                <c:ext xmlns:c15="http://schemas.microsoft.com/office/drawing/2012/chart" uri="{CE6537A1-D6FC-4f65-9D91-7224C49458BB}">
                  <c15:layout/>
                </c:ext>
              </c:extLst>
            </c:dLbl>
            <c:dLbl>
              <c:idx val="1"/>
              <c:layout>
                <c:manualLayout>
                  <c:x val="-4.1471054694228612E-2"/>
                  <c:y val="-0.11231903777076307"/>
                </c:manualLayout>
              </c:layout>
              <c:dLblPos val="r"/>
              <c:showLegendKey val="0"/>
              <c:showVal val="1"/>
              <c:showCatName val="0"/>
              <c:showSerName val="1"/>
              <c:showPercent val="0"/>
              <c:showBubbleSize val="0"/>
              <c:separator>
</c:separator>
              <c:extLst>
                <c:ext xmlns:c15="http://schemas.microsoft.com/office/drawing/2012/chart" uri="{CE6537A1-D6FC-4f65-9D91-7224C49458BB}">
                  <c15:layout/>
                </c:ext>
              </c:extLst>
            </c:dLbl>
            <c:dLbl>
              <c:idx val="2"/>
              <c:layout>
                <c:manualLayout>
                  <c:x val="-2.8526519479486988E-2"/>
                  <c:y val="7.775933384129749E-2"/>
                </c:manualLayout>
              </c:layout>
              <c:dLblPos val="r"/>
              <c:showLegendKey val="0"/>
              <c:showVal val="1"/>
              <c:showCatName val="0"/>
              <c:showSerName val="1"/>
              <c:showPercent val="0"/>
              <c:showBubbleSize val="0"/>
              <c:separator>
</c:separator>
              <c:extLst>
                <c:ext xmlns:c15="http://schemas.microsoft.com/office/drawing/2012/chart" uri="{CE6537A1-D6FC-4f65-9D91-7224C49458BB}">
                  <c15:layout/>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800" b="1" i="0" u="none" strike="noStrike" kern="1200" baseline="0">
                    <a:solidFill>
                      <a:schemeClr val="dk1">
                        <a:lumMod val="65000"/>
                        <a:lumOff val="35000"/>
                      </a:schemeClr>
                    </a:solidFill>
                    <a:latin typeface="+mn-lt"/>
                    <a:ea typeface="+mn-ea"/>
                    <a:cs typeface="+mn-cs"/>
                  </a:defRPr>
                </a:pPr>
                <a:endParaRPr lang="pl-PL"/>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Arkusz1!$A$2:$A$4</c:f>
              <c:strCache>
                <c:ptCount val="3"/>
                <c:pt idx="0">
                  <c:v>styczeń 2021</c:v>
                </c:pt>
                <c:pt idx="1">
                  <c:v>styczeń 2022</c:v>
                </c:pt>
                <c:pt idx="2">
                  <c:v>kwiecień 2022</c:v>
                </c:pt>
              </c:strCache>
            </c:strRef>
          </c:cat>
          <c:val>
            <c:numRef>
              <c:f>Arkusz1!$C$2:$C$4</c:f>
              <c:numCache>
                <c:formatCode>General</c:formatCode>
                <c:ptCount val="3"/>
                <c:pt idx="0">
                  <c:v>918</c:v>
                </c:pt>
                <c:pt idx="1">
                  <c:v>1463</c:v>
                </c:pt>
                <c:pt idx="2">
                  <c:v>1736</c:v>
                </c:pt>
              </c:numCache>
            </c:numRef>
          </c:val>
          <c:smooth val="0"/>
        </c:ser>
        <c:ser>
          <c:idx val="2"/>
          <c:order val="2"/>
          <c:tx>
            <c:strRef>
              <c:f>Arkusz1!$D$1</c:f>
              <c:strCache>
                <c:ptCount val="1"/>
                <c:pt idx="0">
                  <c:v>drewno kominkowe</c:v>
                </c:pt>
              </c:strCache>
            </c:strRef>
          </c:tx>
          <c:spPr>
            <a:ln w="38100" cap="rnd">
              <a:solidFill>
                <a:schemeClr val="accent3"/>
              </a:solidFill>
              <a:round/>
            </a:ln>
            <a:effectLst/>
          </c:spPr>
          <c:marker>
            <c:symbol val="none"/>
          </c:marker>
          <c:dLbls>
            <c:dLbl>
              <c:idx val="0"/>
              <c:layout>
                <c:manualLayout>
                  <c:x val="-9.6432710330860288E-2"/>
                  <c:y val="-8.2079296832480678E-2"/>
                </c:manualLayout>
              </c:layout>
              <c:dLblPos val="r"/>
              <c:showLegendKey val="0"/>
              <c:showVal val="1"/>
              <c:showCatName val="0"/>
              <c:showSerName val="1"/>
              <c:showPercent val="0"/>
              <c:showBubbleSize val="0"/>
              <c:separator>
</c:separator>
              <c:extLst>
                <c:ext xmlns:c15="http://schemas.microsoft.com/office/drawing/2012/chart" uri="{CE6537A1-D6FC-4f65-9D91-7224C49458BB}">
                  <c15:layout/>
                </c:ext>
              </c:extLst>
            </c:dLbl>
            <c:dLbl>
              <c:idx val="1"/>
              <c:layout>
                <c:manualLayout>
                  <c:x val="-9.4814643429017575E-2"/>
                  <c:y val="-7.5599352345705972E-2"/>
                </c:manualLayout>
              </c:layout>
              <c:dLblPos val="r"/>
              <c:showLegendKey val="0"/>
              <c:showVal val="1"/>
              <c:showCatName val="0"/>
              <c:showSerName val="1"/>
              <c:showPercent val="0"/>
              <c:showBubbleSize val="0"/>
              <c:separator>
</c:separator>
              <c:extLst>
                <c:ext xmlns:c15="http://schemas.microsoft.com/office/drawing/2012/chart" uri="{CE6537A1-D6FC-4f65-9D91-7224C49458BB}">
                  <c15:layout/>
                </c:ext>
              </c:extLst>
            </c:dLbl>
            <c:dLbl>
              <c:idx val="2"/>
              <c:layout>
                <c:manualLayout>
                  <c:x val="-7.8633974410590585E-2"/>
                  <c:y val="-8.6399259823663879E-2"/>
                </c:manualLayout>
              </c:layout>
              <c:dLblPos val="r"/>
              <c:showLegendKey val="0"/>
              <c:showVal val="1"/>
              <c:showCatName val="0"/>
              <c:showSerName val="1"/>
              <c:showPercent val="0"/>
              <c:showBubbleSize val="0"/>
              <c:separator>
</c:separator>
              <c:extLst>
                <c:ext xmlns:c15="http://schemas.microsoft.com/office/drawing/2012/chart" uri="{CE6537A1-D6FC-4f65-9D91-7224C49458BB}">
                  <c15:layout/>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800" b="1" i="0" u="none" strike="noStrike" kern="1200" baseline="0">
                    <a:solidFill>
                      <a:schemeClr val="dk1">
                        <a:lumMod val="65000"/>
                        <a:lumOff val="35000"/>
                      </a:schemeClr>
                    </a:solidFill>
                    <a:latin typeface="+mn-lt"/>
                    <a:ea typeface="+mn-ea"/>
                    <a:cs typeface="+mn-cs"/>
                  </a:defRPr>
                </a:pPr>
                <a:endParaRPr lang="pl-PL"/>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Arkusz1!$A$2:$A$4</c:f>
              <c:strCache>
                <c:ptCount val="3"/>
                <c:pt idx="0">
                  <c:v>styczeń 2021</c:v>
                </c:pt>
                <c:pt idx="1">
                  <c:v>styczeń 2022</c:v>
                </c:pt>
                <c:pt idx="2">
                  <c:v>kwiecień 2022</c:v>
                </c:pt>
              </c:strCache>
            </c:strRef>
          </c:cat>
          <c:val>
            <c:numRef>
              <c:f>Arkusz1!$D$2:$D$4</c:f>
              <c:numCache>
                <c:formatCode>General</c:formatCode>
                <c:ptCount val="3"/>
                <c:pt idx="0">
                  <c:v>213</c:v>
                </c:pt>
                <c:pt idx="1">
                  <c:v>298</c:v>
                </c:pt>
                <c:pt idx="2">
                  <c:v>371</c:v>
                </c:pt>
              </c:numCache>
            </c:numRef>
          </c:val>
          <c:smooth val="0"/>
        </c:ser>
        <c:dLbls>
          <c:showLegendKey val="0"/>
          <c:showVal val="0"/>
          <c:showCatName val="0"/>
          <c:showSerName val="0"/>
          <c:showPercent val="0"/>
          <c:showBubbleSize val="0"/>
        </c:dLbls>
        <c:smooth val="0"/>
        <c:axId val="-1733692640"/>
        <c:axId val="-1733694272"/>
      </c:lineChart>
      <c:catAx>
        <c:axId val="-1733692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pl-PL"/>
          </a:p>
        </c:txPr>
        <c:crossAx val="-1733694272"/>
        <c:crosses val="autoZero"/>
        <c:auto val="1"/>
        <c:lblAlgn val="ctr"/>
        <c:lblOffset val="100"/>
        <c:noMultiLvlLbl val="0"/>
      </c:catAx>
      <c:valAx>
        <c:axId val="-1733694272"/>
        <c:scaling>
          <c:orientation val="minMax"/>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pl-PL"/>
          </a:p>
        </c:txPr>
        <c:crossAx val="-1733692640"/>
        <c:crosses val="autoZero"/>
        <c:crossBetween val="between"/>
      </c:valAx>
      <c:spPr>
        <a:noFill/>
        <a:ln>
          <a:noFill/>
        </a:ln>
        <a:effectLst/>
      </c:spPr>
    </c:plotArea>
    <c:legend>
      <c:legendPos val="b"/>
      <c:layout>
        <c:manualLayout>
          <c:xMode val="edge"/>
          <c:yMode val="edge"/>
          <c:x val="0.3114087822355539"/>
          <c:y val="0.94474667055506956"/>
          <c:w val="0.38070977238956244"/>
          <c:h val="3.3031107222708279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bg2">
                    <a:lumMod val="50000"/>
                  </a:schemeClr>
                </a:solidFill>
                <a:latin typeface="+mn-lt"/>
                <a:ea typeface="+mn-ea"/>
                <a:cs typeface="+mn-cs"/>
              </a:defRPr>
            </a:pPr>
            <a:r>
              <a:rPr lang="pl-PL" sz="3200" dirty="0" smtClean="0">
                <a:solidFill>
                  <a:schemeClr val="bg2">
                    <a:lumMod val="90000"/>
                  </a:schemeClr>
                </a:solidFill>
                <a:latin typeface="Bahnschrift SemiLight" panose="020B0502040204020203" pitchFamily="34" charset="0"/>
              </a:rPr>
              <a:t>UDZIAŁ</a:t>
            </a:r>
            <a:r>
              <a:rPr lang="pl-PL" sz="3200" baseline="0" dirty="0" smtClean="0">
                <a:solidFill>
                  <a:schemeClr val="bg2">
                    <a:lumMod val="90000"/>
                  </a:schemeClr>
                </a:solidFill>
                <a:latin typeface="Bahnschrift SemiLight" panose="020B0502040204020203" pitchFamily="34" charset="0"/>
              </a:rPr>
              <a:t> ROSYJSKICH SUROWCÓW W KRAJACH UE W 2020 r</a:t>
            </a:r>
            <a:r>
              <a:rPr lang="pl-PL" sz="2800" baseline="0" dirty="0" smtClean="0">
                <a:solidFill>
                  <a:schemeClr val="bg2">
                    <a:lumMod val="90000"/>
                  </a:schemeClr>
                </a:solidFill>
                <a:latin typeface="Bahnschrift SemiLight" panose="020B0502040204020203" pitchFamily="34" charset="0"/>
              </a:rPr>
              <a:t>. </a:t>
            </a:r>
            <a:endParaRPr lang="pl-PL" sz="2800" dirty="0">
              <a:solidFill>
                <a:schemeClr val="bg2">
                  <a:lumMod val="90000"/>
                </a:schemeClr>
              </a:solidFill>
              <a:latin typeface="Bahnschrift SemiLight" panose="020B0502040204020203" pitchFamily="34" charset="0"/>
            </a:endParaRPr>
          </a:p>
        </c:rich>
      </c:tx>
      <c:layout>
        <c:manualLayout>
          <c:xMode val="edge"/>
          <c:yMode val="edge"/>
          <c:x val="0.14207772499057197"/>
          <c:y val="5.208333333333333E-3"/>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bg2">
                  <a:lumMod val="50000"/>
                </a:schemeClr>
              </a:solidFill>
              <a:latin typeface="+mn-lt"/>
              <a:ea typeface="+mn-ea"/>
              <a:cs typeface="+mn-cs"/>
            </a:defRPr>
          </a:pPr>
          <a:endParaRPr lang="pl-PL"/>
        </a:p>
      </c:txPr>
    </c:title>
    <c:autoTitleDeleted val="0"/>
    <c:plotArea>
      <c:layout>
        <c:manualLayout>
          <c:layoutTarget val="inner"/>
          <c:xMode val="edge"/>
          <c:yMode val="edge"/>
          <c:x val="4.3354397500441552E-2"/>
          <c:y val="8.5439427493438316E-2"/>
          <c:w val="0.95420657795317698"/>
          <c:h val="0.8247923843503937"/>
        </c:manualLayout>
      </c:layout>
      <c:barChart>
        <c:barDir val="col"/>
        <c:grouping val="clustered"/>
        <c:varyColors val="0"/>
        <c:ser>
          <c:idx val="0"/>
          <c:order val="0"/>
          <c:tx>
            <c:strRef>
              <c:f>Arkusz1!$B$1</c:f>
              <c:strCache>
                <c:ptCount val="1"/>
                <c:pt idx="0">
                  <c:v>gaz ziemny</c:v>
                </c:pt>
              </c:strCache>
            </c:strRef>
          </c:tx>
          <c:spPr>
            <a:solidFill>
              <a:schemeClr val="bg2">
                <a:lumMod val="25000"/>
              </a:schemeClr>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pl-P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Arkusz1!$A$2:$A$7</c:f>
              <c:strCache>
                <c:ptCount val="6"/>
                <c:pt idx="0">
                  <c:v>Unia Europejska</c:v>
                </c:pt>
                <c:pt idx="1">
                  <c:v>Polska</c:v>
                </c:pt>
                <c:pt idx="2">
                  <c:v>Niemcy</c:v>
                </c:pt>
                <c:pt idx="3">
                  <c:v>Francja</c:v>
                </c:pt>
                <c:pt idx="4">
                  <c:v>Włochy</c:v>
                </c:pt>
                <c:pt idx="5">
                  <c:v>Austria</c:v>
                </c:pt>
              </c:strCache>
            </c:strRef>
          </c:cat>
          <c:val>
            <c:numRef>
              <c:f>Arkusz1!$B$2:$B$7</c:f>
              <c:numCache>
                <c:formatCode>General</c:formatCode>
                <c:ptCount val="6"/>
                <c:pt idx="0">
                  <c:v>41</c:v>
                </c:pt>
                <c:pt idx="1">
                  <c:v>46</c:v>
                </c:pt>
                <c:pt idx="2">
                  <c:v>59</c:v>
                </c:pt>
                <c:pt idx="3">
                  <c:v>20</c:v>
                </c:pt>
                <c:pt idx="4">
                  <c:v>40</c:v>
                </c:pt>
                <c:pt idx="5">
                  <c:v>59</c:v>
                </c:pt>
              </c:numCache>
            </c:numRef>
          </c:val>
        </c:ser>
        <c:ser>
          <c:idx val="1"/>
          <c:order val="1"/>
          <c:tx>
            <c:strRef>
              <c:f>Arkusz1!$C$1</c:f>
              <c:strCache>
                <c:ptCount val="1"/>
                <c:pt idx="0">
                  <c:v>ropa</c:v>
                </c:pt>
              </c:strCache>
            </c:strRef>
          </c:tx>
          <c:spPr>
            <a:solidFill>
              <a:srgbClr val="FFFF00">
                <a:alpha val="54000"/>
              </a:srgbClr>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pl-P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Arkusz1!$A$2:$A$7</c:f>
              <c:strCache>
                <c:ptCount val="6"/>
                <c:pt idx="0">
                  <c:v>Unia Europejska</c:v>
                </c:pt>
                <c:pt idx="1">
                  <c:v>Polska</c:v>
                </c:pt>
                <c:pt idx="2">
                  <c:v>Niemcy</c:v>
                </c:pt>
                <c:pt idx="3">
                  <c:v>Francja</c:v>
                </c:pt>
                <c:pt idx="4">
                  <c:v>Włochy</c:v>
                </c:pt>
                <c:pt idx="5">
                  <c:v>Austria</c:v>
                </c:pt>
              </c:strCache>
            </c:strRef>
          </c:cat>
          <c:val>
            <c:numRef>
              <c:f>Arkusz1!$C$2:$C$7</c:f>
              <c:numCache>
                <c:formatCode>General</c:formatCode>
                <c:ptCount val="6"/>
                <c:pt idx="0">
                  <c:v>37</c:v>
                </c:pt>
                <c:pt idx="1">
                  <c:v>76</c:v>
                </c:pt>
                <c:pt idx="2">
                  <c:v>35</c:v>
                </c:pt>
                <c:pt idx="3">
                  <c:v>16</c:v>
                </c:pt>
                <c:pt idx="4">
                  <c:v>17</c:v>
                </c:pt>
                <c:pt idx="5">
                  <c:v>7</c:v>
                </c:pt>
              </c:numCache>
            </c:numRef>
          </c:val>
        </c:ser>
        <c:ser>
          <c:idx val="2"/>
          <c:order val="2"/>
          <c:tx>
            <c:strRef>
              <c:f>Arkusz1!$D$1</c:f>
              <c:strCache>
                <c:ptCount val="1"/>
                <c:pt idx="0">
                  <c:v>węgiel</c:v>
                </c:pt>
              </c:strCache>
            </c:strRef>
          </c:tx>
          <c:spPr>
            <a:solidFill>
              <a:schemeClr val="bg1">
                <a:lumMod val="50000"/>
                <a:alpha val="55000"/>
              </a:schemeClr>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pl-P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Arkusz1!$A$2:$A$7</c:f>
              <c:strCache>
                <c:ptCount val="6"/>
                <c:pt idx="0">
                  <c:v>Unia Europejska</c:v>
                </c:pt>
                <c:pt idx="1">
                  <c:v>Polska</c:v>
                </c:pt>
                <c:pt idx="2">
                  <c:v>Niemcy</c:v>
                </c:pt>
                <c:pt idx="3">
                  <c:v>Francja</c:v>
                </c:pt>
                <c:pt idx="4">
                  <c:v>Włochy</c:v>
                </c:pt>
                <c:pt idx="5">
                  <c:v>Austria</c:v>
                </c:pt>
              </c:strCache>
            </c:strRef>
          </c:cat>
          <c:val>
            <c:numRef>
              <c:f>Arkusz1!$D$2:$D$7</c:f>
              <c:numCache>
                <c:formatCode>General</c:formatCode>
                <c:ptCount val="6"/>
                <c:pt idx="0">
                  <c:v>19</c:v>
                </c:pt>
                <c:pt idx="1">
                  <c:v>13</c:v>
                </c:pt>
                <c:pt idx="2">
                  <c:v>22</c:v>
                </c:pt>
                <c:pt idx="3">
                  <c:v>30</c:v>
                </c:pt>
                <c:pt idx="4">
                  <c:v>50</c:v>
                </c:pt>
                <c:pt idx="5">
                  <c:v>9</c:v>
                </c:pt>
              </c:numCache>
            </c:numRef>
          </c:val>
        </c:ser>
        <c:dLbls>
          <c:dLblPos val="inEnd"/>
          <c:showLegendKey val="0"/>
          <c:showVal val="1"/>
          <c:showCatName val="0"/>
          <c:showSerName val="0"/>
          <c:showPercent val="0"/>
          <c:showBubbleSize val="0"/>
        </c:dLbls>
        <c:gapWidth val="100"/>
        <c:overlap val="-24"/>
        <c:axId val="-1733691552"/>
        <c:axId val="-1733689376"/>
      </c:barChart>
      <c:catAx>
        <c:axId val="-17336915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pl-PL"/>
          </a:p>
        </c:txPr>
        <c:crossAx val="-1733689376"/>
        <c:crosses val="autoZero"/>
        <c:auto val="1"/>
        <c:lblAlgn val="ctr"/>
        <c:lblOffset val="100"/>
        <c:noMultiLvlLbl val="0"/>
      </c:catAx>
      <c:valAx>
        <c:axId val="-1733689376"/>
        <c:scaling>
          <c:orientation val="minMax"/>
        </c:scaling>
        <c:delete val="0"/>
        <c:axPos val="l"/>
        <c:majorGridlines>
          <c:spPr>
            <a:ln w="9525" cap="flat" cmpd="sng" algn="ctr">
              <a:solidFill>
                <a:schemeClr val="bg2">
                  <a:lumMod val="9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pl-PL"/>
          </a:p>
        </c:txPr>
        <c:crossAx val="-1733691552"/>
        <c:crosses val="autoZero"/>
        <c:crossBetween val="between"/>
      </c:valAx>
      <c:spPr>
        <a:noFill/>
        <a:ln>
          <a:solidFill>
            <a:schemeClr val="accent1"/>
          </a:solid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pl-PL"/>
        </a:p>
      </c:txPr>
    </c:legend>
    <c:plotVisOnly val="1"/>
    <c:dispBlanksAs val="gap"/>
    <c:showDLblsOverMax val="0"/>
  </c:chart>
  <c:spPr>
    <a:noFill/>
    <a:ln>
      <a:noFill/>
    </a:ln>
    <a:effectLst/>
  </c:spPr>
  <c:txPr>
    <a:bodyPr/>
    <a:lstStyle/>
    <a:p>
      <a:pPr>
        <a:defRPr>
          <a:solidFill>
            <a:schemeClr val="tx1">
              <a:lumMod val="65000"/>
              <a:lumOff val="35000"/>
            </a:schemeClr>
          </a:solidFill>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lgn="ctr">
              <a:defRPr sz="3600" b="1" i="0" u="none" strike="noStrike" kern="1200" cap="all" spc="50" baseline="0">
                <a:solidFill>
                  <a:schemeClr val="tx1">
                    <a:lumMod val="65000"/>
                    <a:lumOff val="35000"/>
                  </a:schemeClr>
                </a:solidFill>
                <a:latin typeface="+mn-lt"/>
                <a:ea typeface="+mn-ea"/>
                <a:cs typeface="+mn-cs"/>
              </a:defRPr>
            </a:pPr>
            <a:r>
              <a:rPr lang="pl-PL" sz="4000" dirty="0">
                <a:solidFill>
                  <a:schemeClr val="bg2">
                    <a:lumMod val="90000"/>
                  </a:schemeClr>
                </a:solidFill>
              </a:rPr>
              <a:t>Skąd Polska ma ropę naftowa </a:t>
            </a:r>
          </a:p>
          <a:p>
            <a:pPr algn="ctr">
              <a:defRPr sz="3600"/>
            </a:pPr>
            <a:r>
              <a:rPr lang="pl-PL" sz="3200" cap="none" dirty="0" smtClean="0">
                <a:solidFill>
                  <a:schemeClr val="bg2">
                    <a:lumMod val="90000"/>
                  </a:schemeClr>
                </a:solidFill>
              </a:rPr>
              <a:t>dane w proc. za 2020 r.  </a:t>
            </a:r>
            <a:endParaRPr lang="pl-PL" sz="3200" cap="none" dirty="0">
              <a:solidFill>
                <a:schemeClr val="bg2">
                  <a:lumMod val="90000"/>
                </a:schemeClr>
              </a:solidFill>
            </a:endParaRPr>
          </a:p>
        </c:rich>
      </c:tx>
      <c:layout>
        <c:manualLayout>
          <c:xMode val="edge"/>
          <c:yMode val="edge"/>
          <c:x val="1.4641932966702662E-2"/>
          <c:y val="6.7657779046859006E-3"/>
        </c:manualLayout>
      </c:layout>
      <c:overlay val="0"/>
      <c:spPr>
        <a:noFill/>
        <a:ln>
          <a:noFill/>
        </a:ln>
        <a:effectLst/>
      </c:spPr>
      <c:txPr>
        <a:bodyPr rot="0" spcFirstLastPara="1" vertOverflow="ellipsis" vert="horz" wrap="square" anchor="ctr" anchorCtr="1"/>
        <a:lstStyle/>
        <a:p>
          <a:pPr algn="ctr">
            <a:defRPr sz="3600" b="1" i="0" u="none" strike="noStrike" kern="1200" cap="all" spc="50" baseline="0">
              <a:solidFill>
                <a:schemeClr val="tx1">
                  <a:lumMod val="65000"/>
                  <a:lumOff val="35000"/>
                </a:schemeClr>
              </a:solidFill>
              <a:latin typeface="+mn-lt"/>
              <a:ea typeface="+mn-ea"/>
              <a:cs typeface="+mn-cs"/>
            </a:defRPr>
          </a:pPr>
          <a:endParaRPr lang="pl-PL"/>
        </a:p>
      </c:txPr>
    </c:title>
    <c:autoTitleDeleted val="0"/>
    <c:plotArea>
      <c:layout>
        <c:manualLayout>
          <c:layoutTarget val="inner"/>
          <c:xMode val="edge"/>
          <c:yMode val="edge"/>
          <c:x val="8.2573818427925633E-2"/>
          <c:y val="0.26396235589573175"/>
          <c:w val="0.55546534026325611"/>
          <c:h val="0.60530896092221054"/>
        </c:manualLayout>
      </c:layout>
      <c:doughnutChart>
        <c:varyColors val="1"/>
        <c:ser>
          <c:idx val="0"/>
          <c:order val="0"/>
          <c:tx>
            <c:strRef>
              <c:f>Arkusz1!$B$1</c:f>
              <c:strCache>
                <c:ptCount val="1"/>
                <c:pt idx="0">
                  <c:v>Skąd Polska ma ropę naftowa </c:v>
                </c:pt>
              </c:strCache>
            </c:strRef>
          </c:tx>
          <c:spPr>
            <a:solidFill>
              <a:schemeClr val="bg2">
                <a:lumMod val="25000"/>
              </a:schemeClr>
            </a:solidFill>
            <a:ln>
              <a:solidFill>
                <a:schemeClr val="accent3">
                  <a:lumMod val="50000"/>
                </a:schemeClr>
              </a:solidFill>
            </a:ln>
          </c:spPr>
          <c:dPt>
            <c:idx val="0"/>
            <c:bubble3D val="0"/>
            <c:spPr>
              <a:solidFill>
                <a:srgbClr val="FFFAEB"/>
              </a:solidFill>
              <a:ln>
                <a:solidFill>
                  <a:schemeClr val="accent3">
                    <a:lumMod val="50000"/>
                  </a:schemeClr>
                </a:solidFill>
              </a:ln>
              <a:effectLst/>
              <a:scene3d>
                <a:camera prst="orthographicFront"/>
                <a:lightRig rig="brightRoom" dir="t"/>
              </a:scene3d>
              <a:sp3d prstMaterial="flat">
                <a:bevelT w="50800" h="101600" prst="angle"/>
                <a:contourClr>
                  <a:srgbClr val="000000"/>
                </a:contourClr>
              </a:sp3d>
            </c:spPr>
          </c:dPt>
          <c:dPt>
            <c:idx val="1"/>
            <c:bubble3D val="0"/>
            <c:spPr>
              <a:solidFill>
                <a:srgbClr val="FFEFBD"/>
              </a:solidFill>
              <a:ln>
                <a:solidFill>
                  <a:schemeClr val="accent3">
                    <a:lumMod val="50000"/>
                  </a:schemeClr>
                </a:solidFill>
              </a:ln>
              <a:effectLst/>
              <a:scene3d>
                <a:camera prst="orthographicFront"/>
                <a:lightRig rig="brightRoom" dir="t"/>
              </a:scene3d>
              <a:sp3d prstMaterial="flat">
                <a:bevelT w="50800" h="101600" prst="angle"/>
                <a:contourClr>
                  <a:srgbClr val="000000"/>
                </a:contourClr>
              </a:sp3d>
            </c:spPr>
          </c:dPt>
          <c:dPt>
            <c:idx val="2"/>
            <c:bubble3D val="0"/>
            <c:spPr>
              <a:solidFill>
                <a:srgbClr val="FFE79B"/>
              </a:solidFill>
              <a:ln>
                <a:solidFill>
                  <a:schemeClr val="accent3">
                    <a:lumMod val="50000"/>
                  </a:schemeClr>
                </a:solidFill>
              </a:ln>
              <a:effectLst/>
              <a:scene3d>
                <a:camera prst="orthographicFront"/>
                <a:lightRig rig="brightRoom" dir="t"/>
              </a:scene3d>
              <a:sp3d prstMaterial="flat">
                <a:bevelT w="50800" h="101600" prst="angle"/>
                <a:contourClr>
                  <a:srgbClr val="000000"/>
                </a:contourClr>
              </a:sp3d>
            </c:spPr>
          </c:dPt>
          <c:dPt>
            <c:idx val="3"/>
            <c:bubble3D val="0"/>
            <c:spPr>
              <a:solidFill>
                <a:srgbClr val="FFDF79"/>
              </a:solidFill>
              <a:ln>
                <a:solidFill>
                  <a:schemeClr val="accent3">
                    <a:lumMod val="50000"/>
                  </a:schemeClr>
                </a:solidFill>
              </a:ln>
              <a:effectLst/>
              <a:scene3d>
                <a:camera prst="orthographicFront"/>
                <a:lightRig rig="brightRoom" dir="t"/>
              </a:scene3d>
              <a:sp3d prstMaterial="flat">
                <a:bevelT w="50800" h="101600" prst="angle"/>
                <a:contourClr>
                  <a:srgbClr val="000000"/>
                </a:contourClr>
              </a:sp3d>
            </c:spPr>
          </c:dPt>
          <c:dPt>
            <c:idx val="4"/>
            <c:bubble3D val="0"/>
            <c:spPr>
              <a:solidFill>
                <a:srgbClr val="FFD13F"/>
              </a:solidFill>
              <a:ln>
                <a:solidFill>
                  <a:schemeClr val="accent3">
                    <a:lumMod val="50000"/>
                  </a:schemeClr>
                </a:solidFill>
              </a:ln>
              <a:effectLst/>
              <a:scene3d>
                <a:camera prst="orthographicFront"/>
                <a:lightRig rig="brightRoom" dir="t"/>
              </a:scene3d>
              <a:sp3d prstMaterial="flat">
                <a:bevelT w="50800" h="101600" prst="angle"/>
                <a:contourClr>
                  <a:srgbClr val="000000"/>
                </a:contourClr>
              </a:sp3d>
            </c:spPr>
          </c:dPt>
          <c:dPt>
            <c:idx val="5"/>
            <c:bubble3D val="0"/>
            <c:spPr>
              <a:solidFill>
                <a:srgbClr val="FFC000"/>
              </a:solidFill>
              <a:ln>
                <a:solidFill>
                  <a:schemeClr val="accent3">
                    <a:lumMod val="50000"/>
                  </a:schemeClr>
                </a:solidFill>
              </a:ln>
              <a:effectLst/>
              <a:scene3d>
                <a:camera prst="orthographicFront"/>
                <a:lightRig rig="brightRoom" dir="t"/>
              </a:scene3d>
              <a:sp3d prstMaterial="flat">
                <a:bevelT w="50800" h="101600" prst="angle"/>
                <a:contourClr>
                  <a:srgbClr val="000000"/>
                </a:contourClr>
              </a:sp3d>
            </c:spPr>
          </c:dPt>
          <c:dPt>
            <c:idx val="6"/>
            <c:bubble3D val="0"/>
            <c:spPr>
              <a:solidFill>
                <a:srgbClr val="C09200"/>
              </a:solidFill>
              <a:ln>
                <a:solidFill>
                  <a:schemeClr val="accent3">
                    <a:lumMod val="50000"/>
                  </a:schemeClr>
                </a:solidFill>
              </a:ln>
              <a:effectLst/>
              <a:scene3d>
                <a:camera prst="orthographicFront"/>
                <a:lightRig rig="brightRoom" dir="t"/>
              </a:scene3d>
              <a:sp3d prstMaterial="flat">
                <a:bevelT w="50800" h="101600" prst="angle"/>
                <a:contourClr>
                  <a:srgbClr val="000000"/>
                </a:contourClr>
              </a:sp3d>
            </c:spPr>
          </c:dPt>
          <c:dLbls>
            <c:dLbl>
              <c:idx val="0"/>
              <c:layout>
                <c:manualLayout>
                  <c:x val="-5.6931933614675759E-2"/>
                  <c:y val="-0.13534229057194619"/>
                </c:manualLayout>
              </c:layout>
              <c:showLegendKey val="0"/>
              <c:showVal val="1"/>
              <c:showCatName val="1"/>
              <c:showSerName val="0"/>
              <c:showPercent val="0"/>
              <c:showBubbleSize val="0"/>
              <c:separator> </c:separator>
              <c:extLst>
                <c:ext xmlns:c15="http://schemas.microsoft.com/office/drawing/2012/chart" uri="{CE6537A1-D6FC-4f65-9D91-7224C49458BB}">
                  <c15:layout/>
                </c:ext>
              </c:extLst>
            </c:dLbl>
            <c:dLbl>
              <c:idx val="1"/>
              <c:layout>
                <c:manualLayout>
                  <c:x val="5.8355231955042601E-2"/>
                  <c:y val="-0.14783542508627973"/>
                </c:manualLayout>
              </c:layout>
              <c:showLegendKey val="0"/>
              <c:showVal val="1"/>
              <c:showCatName val="1"/>
              <c:showSerName val="0"/>
              <c:showPercent val="0"/>
              <c:showBubbleSize val="0"/>
              <c:separator> </c:separator>
              <c:extLst>
                <c:ext xmlns:c15="http://schemas.microsoft.com/office/drawing/2012/chart" uri="{CE6537A1-D6FC-4f65-9D91-7224C49458BB}">
                  <c15:layout/>
                </c:ext>
              </c:extLst>
            </c:dLbl>
            <c:dLbl>
              <c:idx val="2"/>
              <c:layout>
                <c:manualLayout>
                  <c:x val="0.17933559088622847"/>
                  <c:y val="-0.13534229057194619"/>
                </c:manualLayout>
              </c:layout>
              <c:showLegendKey val="0"/>
              <c:showVal val="1"/>
              <c:showCatName val="1"/>
              <c:showSerName val="0"/>
              <c:showPercent val="0"/>
              <c:showBubbleSize val="0"/>
              <c:separator> </c:separator>
              <c:extLst>
                <c:ext xmlns:c15="http://schemas.microsoft.com/office/drawing/2012/chart" uri="{CE6537A1-D6FC-4f65-9D91-7224C49458BB}">
                  <c15:layout/>
                </c:ext>
              </c:extLst>
            </c:dLbl>
            <c:dLbl>
              <c:idx val="3"/>
              <c:layout>
                <c:manualLayout>
                  <c:x val="0.15656281744035819"/>
                  <c:y val="-6.246567257166747E-2"/>
                </c:manualLayout>
              </c:layout>
              <c:showLegendKey val="0"/>
              <c:showVal val="1"/>
              <c:showCatName val="1"/>
              <c:showSerName val="0"/>
              <c:showPercent val="0"/>
              <c:showBubbleSize val="0"/>
              <c:separator> </c:separator>
              <c:extLst>
                <c:ext xmlns:c15="http://schemas.microsoft.com/office/drawing/2012/chart" uri="{CE6537A1-D6FC-4f65-9D91-7224C49458BB}">
                  <c15:layout/>
                </c:ext>
              </c:extLst>
            </c:dLbl>
            <c:dLbl>
              <c:idx val="4"/>
              <c:layout>
                <c:manualLayout>
                  <c:x val="0.21634134773576769"/>
                  <c:y val="-2.082189085722249E-2"/>
                </c:manualLayout>
              </c:layout>
              <c:showLegendKey val="0"/>
              <c:showVal val="1"/>
              <c:showCatName val="1"/>
              <c:showSerName val="0"/>
              <c:showPercent val="0"/>
              <c:showBubbleSize val="0"/>
              <c:separator> </c:separator>
              <c:extLst>
                <c:ext xmlns:c15="http://schemas.microsoft.com/office/drawing/2012/chart" uri="{CE6537A1-D6FC-4f65-9D91-7224C49458BB}">
                  <c15:layout/>
                </c:ext>
              </c:extLst>
            </c:dLbl>
            <c:dLbl>
              <c:idx val="5"/>
              <c:layout>
                <c:manualLayout>
                  <c:x val="0.18360548590732917"/>
                  <c:y val="-3.956159262872281E-2"/>
                </c:manualLayout>
              </c:layout>
              <c:showLegendKey val="0"/>
              <c:showVal val="1"/>
              <c:showCatName val="1"/>
              <c:showSerName val="0"/>
              <c:showPercent val="0"/>
              <c:showBubbleSize val="0"/>
              <c:separator> </c:separator>
              <c:extLst>
                <c:ext xmlns:c15="http://schemas.microsoft.com/office/drawing/2012/chart" uri="{CE6537A1-D6FC-4f65-9D91-7224C49458BB}">
                  <c15:layout/>
                </c:ext>
              </c:extLst>
            </c:dLbl>
            <c:dLbl>
              <c:idx val="6"/>
              <c:layout>
                <c:manualLayout>
                  <c:x val="-0.10959397220825073"/>
                  <c:y val="0.13534229057194605"/>
                </c:manualLayout>
              </c:layout>
              <c:showLegendKey val="0"/>
              <c:showVal val="1"/>
              <c:showCatName val="1"/>
              <c:showSerName val="0"/>
              <c:showPercent val="0"/>
              <c:showBubbleSize val="0"/>
              <c:separator> </c:separator>
              <c:extLst>
                <c:ext xmlns:c15="http://schemas.microsoft.com/office/drawing/2012/chart" uri="{CE6537A1-D6FC-4f65-9D91-7224C49458BB}">
                  <c15:layout/>
                </c:ext>
              </c:extLst>
            </c:dLbl>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pl-PL"/>
              </a:p>
            </c:txPr>
            <c:showLegendKey val="0"/>
            <c:showVal val="1"/>
            <c:showCatName val="1"/>
            <c:showSerName val="0"/>
            <c:showPercent val="0"/>
            <c:showBubbleSize val="0"/>
            <c:separator> </c:separator>
            <c:showLeaderLines val="1"/>
            <c:leaderLines>
              <c:spPr>
                <a:ln w="19050"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Arkusz1!$A$2:$A$8</c:f>
              <c:strCache>
                <c:ptCount val="7"/>
                <c:pt idx="0">
                  <c:v>inne</c:v>
                </c:pt>
                <c:pt idx="1">
                  <c:v>Norwegia</c:v>
                </c:pt>
                <c:pt idx="2">
                  <c:v>Kazachstan </c:v>
                </c:pt>
                <c:pt idx="3">
                  <c:v>Polska</c:v>
                </c:pt>
                <c:pt idx="4">
                  <c:v>Nigeria</c:v>
                </c:pt>
                <c:pt idx="5">
                  <c:v>Arabia Saudyjska</c:v>
                </c:pt>
                <c:pt idx="6">
                  <c:v>Rosja </c:v>
                </c:pt>
              </c:strCache>
            </c:strRef>
          </c:cat>
          <c:val>
            <c:numRef>
              <c:f>Arkusz1!$B$2:$B$8</c:f>
              <c:numCache>
                <c:formatCode>General</c:formatCode>
                <c:ptCount val="7"/>
                <c:pt idx="0">
                  <c:v>0.7</c:v>
                </c:pt>
                <c:pt idx="1">
                  <c:v>2</c:v>
                </c:pt>
                <c:pt idx="2">
                  <c:v>2.6</c:v>
                </c:pt>
                <c:pt idx="3">
                  <c:v>3.6</c:v>
                </c:pt>
                <c:pt idx="4">
                  <c:v>5.4</c:v>
                </c:pt>
                <c:pt idx="5">
                  <c:v>16</c:v>
                </c:pt>
                <c:pt idx="6">
                  <c:v>69.7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77446728296605516"/>
          <c:y val="0.54125193668177751"/>
          <c:w val="0.21272303197064285"/>
          <c:h val="0.4045409756777361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lgn="ctr">
              <a:defRPr sz="1862" b="1" i="0" u="none" strike="noStrike" kern="1200" cap="all" spc="50" baseline="0">
                <a:solidFill>
                  <a:schemeClr val="tx1">
                    <a:lumMod val="65000"/>
                    <a:lumOff val="35000"/>
                  </a:schemeClr>
                </a:solidFill>
                <a:latin typeface="+mn-lt"/>
                <a:ea typeface="+mn-ea"/>
                <a:cs typeface="+mn-cs"/>
              </a:defRPr>
            </a:pPr>
            <a:r>
              <a:rPr lang="pl-PL" sz="3600" dirty="0" smtClean="0">
                <a:latin typeface="Times New Roman" panose="02020603050405020304" pitchFamily="18" charset="0"/>
                <a:cs typeface="Times New Roman" panose="02020603050405020304" pitchFamily="18" charset="0"/>
              </a:rPr>
              <a:t>Skąd</a:t>
            </a:r>
            <a:r>
              <a:rPr lang="pl-PL" sz="3600" baseline="0" dirty="0" smtClean="0">
                <a:latin typeface="Times New Roman" panose="02020603050405020304" pitchFamily="18" charset="0"/>
                <a:cs typeface="Times New Roman" panose="02020603050405020304" pitchFamily="18" charset="0"/>
              </a:rPr>
              <a:t> IMPORTUJEMY OLEJ NAPĘDOWY</a:t>
            </a:r>
            <a:endParaRPr lang="pl-PL" sz="3600" dirty="0">
              <a:latin typeface="Times New Roman" panose="02020603050405020304" pitchFamily="18" charset="0"/>
              <a:cs typeface="Times New Roman" panose="02020603050405020304" pitchFamily="18" charset="0"/>
            </a:endParaRPr>
          </a:p>
          <a:p>
            <a:pPr algn="ctr">
              <a:defRPr/>
            </a:pPr>
            <a:r>
              <a:rPr lang="pl-PL" sz="2400" cap="none" dirty="0" smtClean="0">
                <a:latin typeface="Times New Roman" panose="02020603050405020304" pitchFamily="18" charset="0"/>
                <a:cs typeface="Times New Roman" panose="02020603050405020304" pitchFamily="18" charset="0"/>
              </a:rPr>
              <a:t>dane w proc. za 2020 r</a:t>
            </a:r>
            <a:r>
              <a:rPr lang="pl-PL" sz="2400" dirty="0" smtClean="0">
                <a:latin typeface="Times New Roman" panose="02020603050405020304" pitchFamily="18" charset="0"/>
                <a:cs typeface="Times New Roman" panose="02020603050405020304" pitchFamily="18" charset="0"/>
              </a:rPr>
              <a:t>.</a:t>
            </a:r>
          </a:p>
          <a:p>
            <a:pPr algn="ctr">
              <a:defRPr/>
            </a:pPr>
            <a:r>
              <a:rPr lang="pl-PL" dirty="0" smtClean="0"/>
              <a:t>  </a:t>
            </a:r>
            <a:endParaRPr lang="pl-PL" dirty="0"/>
          </a:p>
        </c:rich>
      </c:tx>
      <c:layout>
        <c:manualLayout>
          <c:xMode val="edge"/>
          <c:yMode val="edge"/>
          <c:x val="9.1744107054632443E-2"/>
          <c:y val="4.6067852629532417E-4"/>
        </c:manualLayout>
      </c:layout>
      <c:overlay val="0"/>
      <c:spPr>
        <a:noFill/>
        <a:ln>
          <a:noFill/>
        </a:ln>
        <a:effectLst/>
      </c:spPr>
      <c:txPr>
        <a:bodyPr rot="0" spcFirstLastPara="1" vertOverflow="ellipsis" vert="horz" wrap="square" anchor="ctr" anchorCtr="1"/>
        <a:lstStyle/>
        <a:p>
          <a:pPr algn="ctr">
            <a:defRPr sz="1862" b="1" i="0" u="none" strike="noStrike" kern="1200" cap="all" spc="50" baseline="0">
              <a:solidFill>
                <a:schemeClr val="tx1">
                  <a:lumMod val="65000"/>
                  <a:lumOff val="35000"/>
                </a:schemeClr>
              </a:solidFill>
              <a:latin typeface="+mn-lt"/>
              <a:ea typeface="+mn-ea"/>
              <a:cs typeface="+mn-cs"/>
            </a:defRPr>
          </a:pPr>
          <a:endParaRPr lang="pl-PL"/>
        </a:p>
      </c:txPr>
    </c:title>
    <c:autoTitleDeleted val="0"/>
    <c:plotArea>
      <c:layout>
        <c:manualLayout>
          <c:layoutTarget val="inner"/>
          <c:xMode val="edge"/>
          <c:yMode val="edge"/>
          <c:x val="8.2573818427925633E-2"/>
          <c:y val="0.26396235589573175"/>
          <c:w val="0.55546534026325611"/>
          <c:h val="0.60530896092221054"/>
        </c:manualLayout>
      </c:layout>
      <c:doughnutChart>
        <c:varyColors val="1"/>
        <c:ser>
          <c:idx val="0"/>
          <c:order val="0"/>
          <c:tx>
            <c:strRef>
              <c:f>Arkusz1!$B$1</c:f>
              <c:strCache>
                <c:ptCount val="1"/>
                <c:pt idx="0">
                  <c:v>Skąd Polska ma ropę naftowa </c:v>
                </c:pt>
              </c:strCache>
            </c:strRef>
          </c:tx>
          <c:spPr>
            <a:solidFill>
              <a:schemeClr val="accent2">
                <a:lumMod val="50000"/>
              </a:schemeClr>
            </a:solidFill>
          </c:spPr>
          <c:dPt>
            <c:idx val="0"/>
            <c:bubble3D val="0"/>
            <c:spPr>
              <a:solidFill>
                <a:srgbClr val="FFEFBD"/>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rgbClr val="FFE79B"/>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rgbClr val="FFDF79"/>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rgbClr val="FFD13F"/>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rgbClr val="E2AC00"/>
              </a:solidFill>
              <a:ln>
                <a:noFill/>
              </a:ln>
              <a:effectLst/>
              <a:scene3d>
                <a:camera prst="orthographicFront"/>
                <a:lightRig rig="brightRoom" dir="t"/>
              </a:scene3d>
              <a:sp3d prstMaterial="flat">
                <a:bevelT w="50800" h="101600" prst="angle"/>
                <a:contourClr>
                  <a:srgbClr val="000000"/>
                </a:contourClr>
              </a:sp3d>
            </c:spPr>
          </c:dPt>
          <c:dPt>
            <c:idx val="5"/>
            <c:bubble3D val="0"/>
            <c:spPr>
              <a:solidFill>
                <a:srgbClr val="C09200"/>
              </a:solidFill>
              <a:ln>
                <a:noFill/>
              </a:ln>
              <a:effectLst/>
              <a:scene3d>
                <a:camera prst="orthographicFront"/>
                <a:lightRig rig="brightRoom" dir="t"/>
              </a:scene3d>
              <a:sp3d prstMaterial="flat">
                <a:bevelT w="50800" h="101600" prst="angle"/>
                <a:contourClr>
                  <a:srgbClr val="000000"/>
                </a:contourClr>
              </a:sp3d>
            </c:spPr>
          </c:dPt>
          <c:dLbls>
            <c:dLbl>
              <c:idx val="0"/>
              <c:layout>
                <c:manualLayout>
                  <c:x val="-7.258821535871153E-2"/>
                  <c:y val="-0.15616418142916871"/>
                </c:manualLayout>
              </c:layout>
              <c:showLegendKey val="0"/>
              <c:showVal val="1"/>
              <c:showCatName val="1"/>
              <c:showSerName val="0"/>
              <c:showPercent val="0"/>
              <c:showBubbleSize val="0"/>
              <c:separator> </c:separator>
              <c:extLst>
                <c:ext xmlns:c15="http://schemas.microsoft.com/office/drawing/2012/chart" uri="{CE6537A1-D6FC-4f65-9D91-7224C49458BB}"/>
              </c:extLst>
            </c:dLbl>
            <c:dLbl>
              <c:idx val="1"/>
              <c:layout>
                <c:manualLayout>
                  <c:x val="5.5508635274308764E-2"/>
                  <c:y val="-0.18115045045783568"/>
                </c:manualLayout>
              </c:layout>
              <c:showLegendKey val="0"/>
              <c:showVal val="1"/>
              <c:showCatName val="1"/>
              <c:showSerName val="0"/>
              <c:showPercent val="0"/>
              <c:showBubbleSize val="0"/>
              <c:separator> </c:separator>
              <c:extLst>
                <c:ext xmlns:c15="http://schemas.microsoft.com/office/drawing/2012/chart" uri="{CE6537A1-D6FC-4f65-9D91-7224C49458BB}"/>
              </c:extLst>
            </c:dLbl>
            <c:dLbl>
              <c:idx val="2"/>
              <c:layout>
                <c:manualLayout>
                  <c:x val="0.15371622075962441"/>
                  <c:y val="-0.16449293777205767"/>
                </c:manualLayout>
              </c:layout>
              <c:showLegendKey val="0"/>
              <c:showVal val="1"/>
              <c:showCatName val="1"/>
              <c:showSerName val="0"/>
              <c:showPercent val="0"/>
              <c:showBubbleSize val="0"/>
              <c:separator> </c:separator>
              <c:extLst>
                <c:ext xmlns:c15="http://schemas.microsoft.com/office/drawing/2012/chart" uri="{CE6537A1-D6FC-4f65-9D91-7224C49458BB}"/>
              </c:extLst>
            </c:dLbl>
            <c:dLbl>
              <c:idx val="3"/>
              <c:layout>
                <c:manualLayout>
                  <c:x val="0.17933559088622847"/>
                  <c:y val="-0.13534229057194619"/>
                </c:manualLayout>
              </c:layout>
              <c:showLegendKey val="0"/>
              <c:showVal val="1"/>
              <c:showCatName val="1"/>
              <c:showSerName val="0"/>
              <c:showPercent val="0"/>
              <c:showBubbleSize val="0"/>
              <c:separator> </c:separator>
              <c:extLst>
                <c:ext xmlns:c15="http://schemas.microsoft.com/office/drawing/2012/chart" uri="{CE6537A1-D6FC-4f65-9D91-7224C49458BB}"/>
              </c:extLst>
            </c:dLbl>
            <c:dLbl>
              <c:idx val="4"/>
              <c:layout>
                <c:manualLayout>
                  <c:x val="0.17648899420549469"/>
                  <c:y val="-7.7040996171723219E-2"/>
                </c:manualLayout>
              </c:layout>
              <c:showLegendKey val="0"/>
              <c:showVal val="1"/>
              <c:showCatName val="1"/>
              <c:showSerName val="0"/>
              <c:showPercent val="0"/>
              <c:showBubbleSize val="0"/>
              <c:separator> </c:separator>
              <c:extLst>
                <c:ext xmlns:c15="http://schemas.microsoft.com/office/drawing/2012/chart" uri="{CE6537A1-D6FC-4f65-9D91-7224C49458BB}"/>
              </c:extLst>
            </c:dLbl>
            <c:dLbl>
              <c:idx val="5"/>
              <c:layout>
                <c:manualLayout>
                  <c:x val="-0.10674737552751694"/>
                  <c:y val="-0.22904079942944747"/>
                </c:manualLayout>
              </c:layout>
              <c:showLegendKey val="0"/>
              <c:showVal val="1"/>
              <c:showCatName val="1"/>
              <c:showSerName val="0"/>
              <c:showPercent val="0"/>
              <c:showBubbleSize val="0"/>
              <c:separator> </c:separator>
              <c:extLst>
                <c:ext xmlns:c15="http://schemas.microsoft.com/office/drawing/2012/chart" uri="{CE6537A1-D6FC-4f65-9D91-7224C49458BB}"/>
              </c:extLst>
            </c:dLbl>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dk1">
                        <a:lumMod val="65000"/>
                        <a:lumOff val="35000"/>
                      </a:schemeClr>
                    </a:solidFill>
                    <a:latin typeface="+mn-lt"/>
                    <a:ea typeface="+mn-ea"/>
                    <a:cs typeface="+mn-cs"/>
                  </a:defRPr>
                </a:pPr>
                <a:endParaRPr lang="pl-PL"/>
              </a:p>
            </c:txPr>
            <c:showLegendKey val="0"/>
            <c:showVal val="1"/>
            <c:showCatName val="1"/>
            <c:showSerName val="0"/>
            <c:showPercent val="0"/>
            <c:showBubbleSize val="0"/>
            <c:separator> </c:separator>
            <c:showLeaderLines val="1"/>
            <c:leaderLines>
              <c:spPr>
                <a:ln w="19050"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Arkusz1!$A$2:$A$7</c:f>
              <c:strCache>
                <c:ptCount val="6"/>
                <c:pt idx="0">
                  <c:v>inne </c:v>
                </c:pt>
                <c:pt idx="1">
                  <c:v>Litwa</c:v>
                </c:pt>
                <c:pt idx="2">
                  <c:v>Słowacja</c:v>
                </c:pt>
                <c:pt idx="3">
                  <c:v>Białoruś</c:v>
                </c:pt>
                <c:pt idx="4">
                  <c:v>Niemcy</c:v>
                </c:pt>
                <c:pt idx="5">
                  <c:v>Rosja</c:v>
                </c:pt>
              </c:strCache>
            </c:strRef>
          </c:cat>
          <c:val>
            <c:numRef>
              <c:f>Arkusz1!$B$2:$B$7</c:f>
              <c:numCache>
                <c:formatCode>General</c:formatCode>
                <c:ptCount val="6"/>
                <c:pt idx="0">
                  <c:v>3.8</c:v>
                </c:pt>
                <c:pt idx="1">
                  <c:v>4.0999999999999996</c:v>
                </c:pt>
                <c:pt idx="2">
                  <c:v>4.7</c:v>
                </c:pt>
                <c:pt idx="3">
                  <c:v>5.0999999999999996</c:v>
                </c:pt>
                <c:pt idx="4">
                  <c:v>19.5</c:v>
                </c:pt>
                <c:pt idx="5">
                  <c:v>62.8</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5280823283165557"/>
          <c:y val="0.62494145678598678"/>
          <c:w val="0.2747256676287802"/>
          <c:h val="0.2000732963935063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n-lt"/>
                <a:ea typeface="+mn-ea"/>
                <a:cs typeface="+mn-cs"/>
              </a:defRPr>
            </a:pP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NAJWIĘKSI ODBIORCY ROPY NAFTOWEJ </a:t>
            </a:r>
            <a:br>
              <a:rPr lang="pl-PL" sz="3200" b="1" dirty="0" smtClean="0">
                <a:solidFill>
                  <a:schemeClr val="bg2">
                    <a:lumMod val="90000"/>
                  </a:schemeClr>
                </a:solidFill>
                <a:latin typeface="Times New Roman" panose="02020603050405020304" pitchFamily="18" charset="0"/>
                <a:cs typeface="Times New Roman" panose="02020603050405020304" pitchFamily="18" charset="0"/>
              </a:rPr>
            </a:b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Z ROSJI W 2021 r</a:t>
            </a:r>
            <a:r>
              <a:rPr lang="pl-PL" sz="2000" b="1" dirty="0" smtClean="0">
                <a:solidFill>
                  <a:schemeClr val="bg2">
                    <a:lumMod val="90000"/>
                  </a:schemeClr>
                </a:solidFill>
                <a:latin typeface="Times New Roman" panose="02020603050405020304" pitchFamily="18" charset="0"/>
                <a:cs typeface="Times New Roman" panose="02020603050405020304" pitchFamily="18" charset="0"/>
              </a:rPr>
              <a:t>.</a:t>
            </a:r>
          </a:p>
          <a:p>
            <a:pPr algn="ctr">
              <a:defRPr/>
            </a:pPr>
            <a:r>
              <a:rPr lang="pl-PL" sz="2000" b="1" dirty="0" smtClean="0">
                <a:solidFill>
                  <a:schemeClr val="bg2">
                    <a:lumMod val="90000"/>
                  </a:schemeClr>
                </a:solidFill>
                <a:latin typeface="Times New Roman" panose="02020603050405020304" pitchFamily="18" charset="0"/>
                <a:cs typeface="Times New Roman" panose="02020603050405020304" pitchFamily="18" charset="0"/>
              </a:rPr>
              <a:t> </a:t>
            </a:r>
            <a:r>
              <a:rPr lang="pl-PL" sz="2000" b="1" dirty="0">
                <a:solidFill>
                  <a:schemeClr val="bg2">
                    <a:lumMod val="90000"/>
                  </a:schemeClr>
                </a:solidFill>
                <a:latin typeface="Times New Roman" panose="02020603050405020304" pitchFamily="18" charset="0"/>
                <a:cs typeface="Times New Roman" panose="02020603050405020304" pitchFamily="18" charset="0"/>
              </a:rPr>
              <a:t>Dane w mln ton</a:t>
            </a:r>
          </a:p>
        </c:rich>
      </c:tx>
      <c:layout>
        <c:manualLayout>
          <c:xMode val="edge"/>
          <c:yMode val="edge"/>
          <c:x val="0.13208451375773061"/>
          <c:y val="1.5221261965044821E-4"/>
        </c:manualLayout>
      </c:layout>
      <c:overlay val="0"/>
      <c:spPr>
        <a:noFill/>
        <a:ln>
          <a:noFill/>
        </a:ln>
        <a:effectLst/>
      </c:spPr>
      <c:txPr>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barChart>
        <c:barDir val="col"/>
        <c:grouping val="clustered"/>
        <c:varyColors val="0"/>
        <c:ser>
          <c:idx val="0"/>
          <c:order val="0"/>
          <c:tx>
            <c:strRef>
              <c:f>Arkusz1!$B$1</c:f>
              <c:strCache>
                <c:ptCount val="1"/>
                <c:pt idx="0">
                  <c:v>Najwieksi odbiorcy ropy naftowej z Rosji w 2021 r. </c:v>
                </c:pt>
              </c:strCache>
            </c:strRef>
          </c:tx>
          <c:spPr>
            <a:solidFill>
              <a:srgbClr val="94581C"/>
            </a:solidFill>
            <a:ln>
              <a:noFill/>
            </a:ln>
            <a:effectLst/>
          </c:spPr>
          <c:invertIfNegative val="0"/>
          <c:dPt>
            <c:idx val="0"/>
            <c:invertIfNegative val="0"/>
            <c:bubble3D val="0"/>
            <c:spPr>
              <a:solidFill>
                <a:srgbClr val="794817"/>
              </a:solidFill>
              <a:ln>
                <a:noFill/>
              </a:ln>
              <a:effectLst/>
            </c:spPr>
          </c:dPt>
          <c:dPt>
            <c:idx val="2"/>
            <c:invertIfNegative val="0"/>
            <c:bubble3D val="0"/>
            <c:spPr>
              <a:solidFill>
                <a:srgbClr val="DD9355"/>
              </a:solidFill>
              <a:ln>
                <a:noFill/>
              </a:ln>
              <a:effectLst/>
            </c:spPr>
          </c:dPt>
          <c:dPt>
            <c:idx val="3"/>
            <c:invertIfNegative val="0"/>
            <c:bubble3D val="0"/>
            <c:spPr>
              <a:solidFill>
                <a:srgbClr val="DF9953"/>
              </a:solidFill>
              <a:ln>
                <a:noFill/>
              </a:ln>
              <a:effectLst/>
            </c:spPr>
          </c:dPt>
          <c:dPt>
            <c:idx val="4"/>
            <c:invertIfNegative val="0"/>
            <c:bubble3D val="0"/>
            <c:spPr>
              <a:solidFill>
                <a:srgbClr val="E3A673"/>
              </a:solidFill>
              <a:ln>
                <a:noFill/>
              </a:ln>
              <a:effectLst/>
            </c:spPr>
          </c:dPt>
          <c:dPt>
            <c:idx val="5"/>
            <c:invertIfNegative val="0"/>
            <c:bubble3D val="0"/>
            <c:spPr>
              <a:solidFill>
                <a:srgbClr val="8BA365"/>
              </a:solidFill>
              <a:ln>
                <a:noFill/>
              </a:ln>
              <a:effectLst/>
            </c:spPr>
          </c:dPt>
          <c:dPt>
            <c:idx val="6"/>
            <c:invertIfNegative val="0"/>
            <c:bubble3D val="0"/>
            <c:spPr>
              <a:solidFill>
                <a:srgbClr val="F5E0CF"/>
              </a:solidFill>
              <a:ln>
                <a:noFill/>
              </a:ln>
              <a:effectLst/>
            </c:spPr>
          </c:dPt>
          <c:dPt>
            <c:idx val="7"/>
            <c:invertIfNegative val="0"/>
            <c:bubble3D val="0"/>
            <c:spPr>
              <a:solidFill>
                <a:srgbClr val="FBF1E9"/>
              </a:solidFill>
              <a:ln>
                <a:noFill/>
              </a:ln>
              <a:effectLst/>
            </c:spPr>
          </c:dPt>
          <c:dPt>
            <c:idx val="8"/>
            <c:invertIfNegative val="0"/>
            <c:bubble3D val="0"/>
            <c:spPr>
              <a:solidFill>
                <a:srgbClr val="FEFDFC"/>
              </a:solidFill>
              <a:ln>
                <a:noFill/>
              </a:ln>
              <a:effectLst/>
            </c:spPr>
          </c:dPt>
          <c:dPt>
            <c:idx val="9"/>
            <c:invertIfNegative val="0"/>
            <c:bubble3D val="0"/>
            <c:spPr>
              <a:solidFill>
                <a:schemeClr val="bg1"/>
              </a:solidFill>
              <a:ln>
                <a:noFill/>
              </a:ln>
              <a:effectLst/>
            </c:spPr>
          </c:dPt>
          <c:dLbls>
            <c:dLbl>
              <c:idx val="1"/>
              <c:layout>
                <c:manualLayout>
                  <c:x val="1.4029819220808145E-3"/>
                  <c:y val="5.0505050505050509E-3"/>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1.0288415242608478E-16"/>
                  <c:y val="1.136363636363636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Arkusz1!$A$2:$A$11</c:f>
              <c:strCache>
                <c:ptCount val="10"/>
                <c:pt idx="0">
                  <c:v>Chiny</c:v>
                </c:pt>
                <c:pt idx="1">
                  <c:v>Holandia </c:v>
                </c:pt>
                <c:pt idx="2">
                  <c:v>Niemcy</c:v>
                </c:pt>
                <c:pt idx="3">
                  <c:v>Białoruś</c:v>
                </c:pt>
                <c:pt idx="4">
                  <c:v>Korea Płd.</c:v>
                </c:pt>
                <c:pt idx="5">
                  <c:v>Polska</c:v>
                </c:pt>
                <c:pt idx="6">
                  <c:v>Włochy</c:v>
                </c:pt>
                <c:pt idx="7">
                  <c:v>USA</c:v>
                </c:pt>
                <c:pt idx="8">
                  <c:v>Finlandia </c:v>
                </c:pt>
                <c:pt idx="9">
                  <c:v>Słowacja</c:v>
                </c:pt>
              </c:strCache>
            </c:strRef>
          </c:cat>
          <c:val>
            <c:numRef>
              <c:f>Arkusz1!$B$2:$B$11</c:f>
              <c:numCache>
                <c:formatCode>General</c:formatCode>
                <c:ptCount val="10"/>
                <c:pt idx="0">
                  <c:v>70.099999999999994</c:v>
                </c:pt>
                <c:pt idx="1">
                  <c:v>37.4</c:v>
                </c:pt>
                <c:pt idx="2">
                  <c:v>19.2</c:v>
                </c:pt>
                <c:pt idx="3">
                  <c:v>14.9</c:v>
                </c:pt>
                <c:pt idx="4">
                  <c:v>13.5</c:v>
                </c:pt>
                <c:pt idx="5">
                  <c:v>11.2</c:v>
                </c:pt>
                <c:pt idx="6">
                  <c:v>8.9</c:v>
                </c:pt>
                <c:pt idx="7">
                  <c:v>7.4</c:v>
                </c:pt>
                <c:pt idx="8">
                  <c:v>6.3</c:v>
                </c:pt>
                <c:pt idx="9">
                  <c:v>5.3</c:v>
                </c:pt>
              </c:numCache>
            </c:numRef>
          </c:val>
        </c:ser>
        <c:dLbls>
          <c:showLegendKey val="0"/>
          <c:showVal val="0"/>
          <c:showCatName val="0"/>
          <c:showSerName val="0"/>
          <c:showPercent val="0"/>
          <c:showBubbleSize val="0"/>
        </c:dLbls>
        <c:gapWidth val="219"/>
        <c:overlap val="-27"/>
        <c:axId val="-1733688288"/>
        <c:axId val="-1733691008"/>
      </c:barChart>
      <c:catAx>
        <c:axId val="-1733688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800" b="1" i="0" u="none" strike="noStrike" kern="1200" baseline="0">
                <a:solidFill>
                  <a:schemeClr val="bg1"/>
                </a:solidFill>
                <a:latin typeface="+mn-lt"/>
                <a:ea typeface="+mn-ea"/>
                <a:cs typeface="+mn-cs"/>
              </a:defRPr>
            </a:pPr>
            <a:endParaRPr lang="pl-PL"/>
          </a:p>
        </c:txPr>
        <c:crossAx val="-1733691008"/>
        <c:crosses val="autoZero"/>
        <c:auto val="1"/>
        <c:lblAlgn val="ctr"/>
        <c:lblOffset val="100"/>
        <c:noMultiLvlLbl val="0"/>
      </c:catAx>
      <c:valAx>
        <c:axId val="-1733691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pl-PL"/>
          </a:p>
        </c:txPr>
        <c:crossAx val="-1733688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n-lt"/>
                <a:ea typeface="+mn-ea"/>
                <a:cs typeface="+mn-cs"/>
              </a:defRPr>
            </a:pPr>
            <a:r>
              <a:rPr lang="pl-PL" sz="3200" b="1" dirty="0" smtClean="0">
                <a:solidFill>
                  <a:schemeClr val="bg2">
                    <a:lumMod val="90000"/>
                  </a:schemeClr>
                </a:solidFill>
              </a:rPr>
              <a:t>NAJWIĘKSI ODBIORCY GAZU</a:t>
            </a:r>
            <a:r>
              <a:rPr lang="pl-PL" sz="3200" b="1" baseline="0" dirty="0" smtClean="0">
                <a:solidFill>
                  <a:schemeClr val="bg2">
                    <a:lumMod val="90000"/>
                  </a:schemeClr>
                </a:solidFill>
              </a:rPr>
              <a:t> </a:t>
            </a:r>
            <a:r>
              <a:rPr lang="pl-PL" sz="3200" b="1" dirty="0" smtClean="0">
                <a:solidFill>
                  <a:schemeClr val="bg2">
                    <a:lumMod val="90000"/>
                  </a:schemeClr>
                </a:solidFill>
              </a:rPr>
              <a:t>Z ROSJI W 2021 r</a:t>
            </a:r>
            <a:r>
              <a:rPr lang="pl-PL" sz="2000" b="1" dirty="0" smtClean="0">
                <a:solidFill>
                  <a:schemeClr val="bg2">
                    <a:lumMod val="90000"/>
                  </a:schemeClr>
                </a:solidFill>
              </a:rPr>
              <a:t>.</a:t>
            </a:r>
            <a:endParaRPr lang="pl-PL" sz="2000" b="1" dirty="0">
              <a:solidFill>
                <a:schemeClr val="bg2">
                  <a:lumMod val="90000"/>
                </a:schemeClr>
              </a:solidFill>
            </a:endParaRPr>
          </a:p>
          <a:p>
            <a:pPr algn="ctr">
              <a:defRPr/>
            </a:pPr>
            <a:r>
              <a:rPr lang="pl-PL" sz="2000" b="1" dirty="0">
                <a:solidFill>
                  <a:schemeClr val="bg2">
                    <a:lumMod val="90000"/>
                  </a:schemeClr>
                </a:solidFill>
              </a:rPr>
              <a:t> Dane w mln ton</a:t>
            </a:r>
          </a:p>
        </c:rich>
      </c:tx>
      <c:layout>
        <c:manualLayout>
          <c:xMode val="edge"/>
          <c:yMode val="edge"/>
          <c:x val="5.9682852283278916E-2"/>
          <c:y val="1.833002819092058E-2"/>
        </c:manualLayout>
      </c:layout>
      <c:overlay val="0"/>
      <c:spPr>
        <a:noFill/>
        <a:ln>
          <a:noFill/>
        </a:ln>
        <a:effectLst/>
      </c:spPr>
      <c:txPr>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manualLayout>
          <c:layoutTarget val="inner"/>
          <c:xMode val="edge"/>
          <c:yMode val="edge"/>
          <c:x val="2.8701606488805088E-2"/>
          <c:y val="0.15895120054437636"/>
          <c:w val="0.97129839351119496"/>
          <c:h val="0.70565879265091869"/>
        </c:manualLayout>
      </c:layout>
      <c:barChart>
        <c:barDir val="col"/>
        <c:grouping val="clustered"/>
        <c:varyColors val="0"/>
        <c:ser>
          <c:idx val="0"/>
          <c:order val="0"/>
          <c:tx>
            <c:strRef>
              <c:f>Arkusz1!$B$1</c:f>
              <c:strCache>
                <c:ptCount val="1"/>
                <c:pt idx="0">
                  <c:v>Najwieksi odbiorcy gazu z Rosji w 2021 r. </c:v>
                </c:pt>
              </c:strCache>
            </c:strRef>
          </c:tx>
          <c:spPr>
            <a:solidFill>
              <a:srgbClr val="94581C"/>
            </a:solidFill>
            <a:ln>
              <a:noFill/>
            </a:ln>
            <a:effectLst/>
          </c:spPr>
          <c:invertIfNegative val="0"/>
          <c:dPt>
            <c:idx val="0"/>
            <c:invertIfNegative val="0"/>
            <c:bubble3D val="0"/>
            <c:spPr>
              <a:solidFill>
                <a:srgbClr val="794817"/>
              </a:solidFill>
              <a:ln>
                <a:noFill/>
              </a:ln>
              <a:effectLst/>
            </c:spPr>
          </c:dPt>
          <c:dPt>
            <c:idx val="2"/>
            <c:invertIfNegative val="0"/>
            <c:bubble3D val="0"/>
            <c:spPr>
              <a:solidFill>
                <a:srgbClr val="DD9355"/>
              </a:solidFill>
              <a:ln>
                <a:noFill/>
              </a:ln>
              <a:effectLst/>
            </c:spPr>
          </c:dPt>
          <c:dPt>
            <c:idx val="3"/>
            <c:invertIfNegative val="0"/>
            <c:bubble3D val="0"/>
            <c:spPr>
              <a:solidFill>
                <a:srgbClr val="DF9953"/>
              </a:solidFill>
              <a:ln>
                <a:noFill/>
              </a:ln>
              <a:effectLst/>
            </c:spPr>
          </c:dPt>
          <c:dPt>
            <c:idx val="4"/>
            <c:invertIfNegative val="0"/>
            <c:bubble3D val="0"/>
            <c:spPr>
              <a:solidFill>
                <a:srgbClr val="E3A673"/>
              </a:solidFill>
              <a:ln>
                <a:noFill/>
              </a:ln>
              <a:effectLst/>
            </c:spPr>
          </c:dPt>
          <c:dPt>
            <c:idx val="5"/>
            <c:invertIfNegative val="0"/>
            <c:bubble3D val="0"/>
            <c:spPr>
              <a:solidFill>
                <a:srgbClr val="8BA365"/>
              </a:solidFill>
              <a:ln>
                <a:noFill/>
              </a:ln>
              <a:effectLst/>
            </c:spPr>
          </c:dPt>
          <c:dPt>
            <c:idx val="6"/>
            <c:invertIfNegative val="0"/>
            <c:bubble3D val="0"/>
            <c:spPr>
              <a:solidFill>
                <a:srgbClr val="F5E0CF"/>
              </a:solidFill>
              <a:ln>
                <a:noFill/>
              </a:ln>
              <a:effectLst/>
            </c:spPr>
          </c:dPt>
          <c:dPt>
            <c:idx val="7"/>
            <c:invertIfNegative val="0"/>
            <c:bubble3D val="0"/>
            <c:spPr>
              <a:solidFill>
                <a:srgbClr val="FBF1E9"/>
              </a:solidFill>
              <a:ln>
                <a:noFill/>
              </a:ln>
              <a:effectLst/>
            </c:spPr>
          </c:dPt>
          <c:dPt>
            <c:idx val="8"/>
            <c:invertIfNegative val="0"/>
            <c:bubble3D val="0"/>
            <c:spPr>
              <a:solidFill>
                <a:srgbClr val="FEFDFC"/>
              </a:solidFill>
              <a:ln>
                <a:noFill/>
              </a:ln>
              <a:effectLst/>
            </c:spPr>
          </c:dPt>
          <c:dPt>
            <c:idx val="9"/>
            <c:invertIfNegative val="0"/>
            <c:bubble3D val="0"/>
            <c:spPr>
              <a:solidFill>
                <a:schemeClr val="bg1"/>
              </a:solidFill>
              <a:ln>
                <a:noFill/>
              </a:ln>
              <a:effectLst/>
            </c:spPr>
          </c:dPt>
          <c:dLbls>
            <c:dLbl>
              <c:idx val="0"/>
              <c:layout>
                <c:manualLayout>
                  <c:x val="-7.0461982043402559E-4"/>
                  <c:y val="3.970800753138965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Arkusz1!$A$2:$A$11</c:f>
              <c:strCache>
                <c:ptCount val="10"/>
                <c:pt idx="0">
                  <c:v>Niemcy</c:v>
                </c:pt>
                <c:pt idx="1">
                  <c:v>Turcja</c:v>
                </c:pt>
                <c:pt idx="2">
                  <c:v>Białoruś </c:v>
                </c:pt>
                <c:pt idx="3">
                  <c:v>Dania </c:v>
                </c:pt>
                <c:pt idx="4">
                  <c:v>Francja</c:v>
                </c:pt>
                <c:pt idx="5">
                  <c:v>Polska</c:v>
                </c:pt>
                <c:pt idx="6">
                  <c:v>Kazachstan</c:v>
                </c:pt>
                <c:pt idx="7">
                  <c:v>Austria</c:v>
                </c:pt>
                <c:pt idx="8">
                  <c:v>Chiny</c:v>
                </c:pt>
                <c:pt idx="9">
                  <c:v>Holandia</c:v>
                </c:pt>
              </c:strCache>
            </c:strRef>
          </c:cat>
          <c:val>
            <c:numRef>
              <c:f>Arkusz1!$B$2:$B$11</c:f>
              <c:numCache>
                <c:formatCode>General</c:formatCode>
                <c:ptCount val="10"/>
                <c:pt idx="0">
                  <c:v>48.2</c:v>
                </c:pt>
                <c:pt idx="1">
                  <c:v>26.8</c:v>
                </c:pt>
                <c:pt idx="2">
                  <c:v>19.8</c:v>
                </c:pt>
                <c:pt idx="3">
                  <c:v>18.399999999999999</c:v>
                </c:pt>
                <c:pt idx="4">
                  <c:v>11.5</c:v>
                </c:pt>
                <c:pt idx="5">
                  <c:v>10.6</c:v>
                </c:pt>
                <c:pt idx="6">
                  <c:v>9.3000000000000007</c:v>
                </c:pt>
                <c:pt idx="7">
                  <c:v>7.8</c:v>
                </c:pt>
                <c:pt idx="8">
                  <c:v>7.1</c:v>
                </c:pt>
                <c:pt idx="9">
                  <c:v>6.7</c:v>
                </c:pt>
              </c:numCache>
            </c:numRef>
          </c:val>
        </c:ser>
        <c:dLbls>
          <c:showLegendKey val="0"/>
          <c:showVal val="0"/>
          <c:showCatName val="0"/>
          <c:showSerName val="0"/>
          <c:showPercent val="0"/>
          <c:showBubbleSize val="0"/>
        </c:dLbls>
        <c:gapWidth val="219"/>
        <c:overlap val="-27"/>
        <c:axId val="-1733690464"/>
        <c:axId val="-1733687744"/>
      </c:barChart>
      <c:catAx>
        <c:axId val="-173369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040000" spcFirstLastPara="1" vertOverflow="ellipsis" wrap="square" anchor="ctr" anchorCtr="1"/>
          <a:lstStyle/>
          <a:p>
            <a:pPr>
              <a:defRPr sz="1800" b="1" i="0" u="none" strike="noStrike" kern="1200" baseline="0">
                <a:solidFill>
                  <a:schemeClr val="bg2">
                    <a:lumMod val="90000"/>
                  </a:schemeClr>
                </a:solidFill>
                <a:latin typeface="Times New Roman" panose="02020603050405020304" pitchFamily="18" charset="0"/>
                <a:ea typeface="+mn-ea"/>
                <a:cs typeface="Times New Roman" panose="02020603050405020304" pitchFamily="18" charset="0"/>
              </a:defRPr>
            </a:pPr>
            <a:endParaRPr lang="pl-PL"/>
          </a:p>
        </c:txPr>
        <c:crossAx val="-1733687744"/>
        <c:crosses val="autoZero"/>
        <c:auto val="1"/>
        <c:lblAlgn val="ctr"/>
        <c:lblOffset val="100"/>
        <c:noMultiLvlLbl val="0"/>
      </c:catAx>
      <c:valAx>
        <c:axId val="-1733687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pl-PL"/>
          </a:p>
        </c:txPr>
        <c:crossAx val="-173369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21"/>
    </mc:Choice>
    <mc:Fallback>
      <c:style val="21"/>
    </mc:Fallback>
  </mc:AlternateContent>
  <c:chart>
    <c:title>
      <c:tx>
        <c:rich>
          <a:bodyPr/>
          <a:lstStyle/>
          <a:p>
            <a:pPr>
              <a:defRPr sz="4800">
                <a:solidFill>
                  <a:schemeClr val="bg2">
                    <a:lumMod val="75000"/>
                  </a:schemeClr>
                </a:solidFill>
                <a:latin typeface="Times New Roman" panose="02020603050405020304" pitchFamily="18" charset="0"/>
                <a:cs typeface="Times New Roman" panose="02020603050405020304" pitchFamily="18" charset="0"/>
              </a:defRPr>
            </a:pPr>
            <a:r>
              <a:rPr lang="pl-PL" sz="4800" dirty="0" smtClean="0">
                <a:solidFill>
                  <a:schemeClr val="bg2">
                    <a:lumMod val="75000"/>
                  </a:schemeClr>
                </a:solidFill>
                <a:latin typeface="Times New Roman" panose="02020603050405020304" pitchFamily="18" charset="0"/>
                <a:cs typeface="Times New Roman" panose="02020603050405020304" pitchFamily="18" charset="0"/>
              </a:rPr>
              <a:t>F</a:t>
            </a:r>
            <a:r>
              <a:rPr lang="en-US" sz="4000" dirty="0" smtClean="0">
                <a:solidFill>
                  <a:schemeClr val="bg2">
                    <a:lumMod val="75000"/>
                  </a:schemeClr>
                </a:solidFill>
                <a:latin typeface="Times New Roman" panose="02020603050405020304" pitchFamily="18" charset="0"/>
                <a:cs typeface="Times New Roman" panose="02020603050405020304" pitchFamily="18" charset="0"/>
              </a:rPr>
              <a:t>OTOWOLTAIKA</a:t>
            </a:r>
            <a:endParaRPr lang="en-US" sz="4800" dirty="0">
              <a:solidFill>
                <a:schemeClr val="bg2">
                  <a:lumMod val="75000"/>
                </a:schemeClr>
              </a:solidFill>
              <a:latin typeface="Times New Roman" panose="02020603050405020304" pitchFamily="18" charset="0"/>
              <a:cs typeface="Times New Roman" panose="02020603050405020304" pitchFamily="18" charset="0"/>
            </a:endParaRPr>
          </a:p>
        </c:rich>
      </c:tx>
      <c:layout>
        <c:manualLayout>
          <c:xMode val="edge"/>
          <c:yMode val="edge"/>
          <c:x val="0.30431813593230916"/>
          <c:y val="5.0152454652809687E-2"/>
        </c:manualLayout>
      </c:layout>
      <c:overlay val="0"/>
    </c:title>
    <c:autoTitleDeleted val="0"/>
    <c:plotArea>
      <c:layout>
        <c:manualLayout>
          <c:layoutTarget val="inner"/>
          <c:xMode val="edge"/>
          <c:yMode val="edge"/>
          <c:x val="2.4557749560878608E-2"/>
          <c:y val="0.16195227864508299"/>
          <c:w val="0.95088450087824283"/>
          <c:h val="0.6920296403905839"/>
        </c:manualLayout>
      </c:layout>
      <c:barChart>
        <c:barDir val="col"/>
        <c:grouping val="clustered"/>
        <c:varyColors val="0"/>
        <c:ser>
          <c:idx val="0"/>
          <c:order val="0"/>
          <c:tx>
            <c:strRef>
              <c:f>Arkusz1!$B$1</c:f>
              <c:strCache>
                <c:ptCount val="1"/>
                <c:pt idx="0">
                  <c:v>fotowoltaika</c:v>
                </c:pt>
              </c:strCache>
            </c:strRef>
          </c:tx>
          <c:spPr>
            <a:solidFill>
              <a:srgbClr val="726753"/>
            </a:solidFill>
          </c:spPr>
          <c:invertIfNegative val="0"/>
          <c:dPt>
            <c:idx val="1"/>
            <c:invertIfNegative val="0"/>
            <c:bubble3D val="0"/>
            <c:spPr>
              <a:solidFill>
                <a:srgbClr val="84582C"/>
              </a:solidFill>
            </c:spPr>
          </c:dPt>
          <c:dPt>
            <c:idx val="2"/>
            <c:invertIfNegative val="0"/>
            <c:bubble3D val="0"/>
            <c:spPr>
              <a:solidFill>
                <a:srgbClr val="FFD13F"/>
              </a:solidFill>
            </c:spPr>
          </c:dPt>
          <c:dLbls>
            <c:spPr>
              <a:noFill/>
              <a:ln>
                <a:noFill/>
              </a:ln>
              <a:effectLst/>
            </c:spPr>
            <c:txPr>
              <a:bodyPr/>
              <a:lstStyle/>
              <a:p>
                <a:pPr>
                  <a:defRPr sz="2400" b="1">
                    <a:solidFill>
                      <a:schemeClr val="bg2">
                        <a:lumMod val="90000"/>
                      </a:schemeClr>
                    </a:solidFill>
                    <a:latin typeface="Times New Roman" panose="02020603050405020304" pitchFamily="18" charset="0"/>
                    <a:cs typeface="Times New Roman" panose="02020603050405020304" pitchFamily="18"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0">
                  <c:v>2022</c:v>
                </c:pt>
                <c:pt idx="1">
                  <c:v>2030</c:v>
                </c:pt>
                <c:pt idx="2">
                  <c:v>2032</c:v>
                </c:pt>
              </c:numCache>
            </c:numRef>
          </c:cat>
          <c:val>
            <c:numRef>
              <c:f>Arkusz1!$B$2:$B$4</c:f>
              <c:numCache>
                <c:formatCode>General</c:formatCode>
                <c:ptCount val="3"/>
                <c:pt idx="0">
                  <c:v>8.1</c:v>
                </c:pt>
                <c:pt idx="1">
                  <c:v>5.0999999999999996</c:v>
                </c:pt>
                <c:pt idx="2">
                  <c:v>20</c:v>
                </c:pt>
              </c:numCache>
            </c:numRef>
          </c:val>
        </c:ser>
        <c:dLbls>
          <c:showLegendKey val="0"/>
          <c:showVal val="1"/>
          <c:showCatName val="0"/>
          <c:showSerName val="0"/>
          <c:showPercent val="0"/>
          <c:showBubbleSize val="0"/>
        </c:dLbls>
        <c:gapWidth val="150"/>
        <c:overlap val="-25"/>
        <c:axId val="-1733687200"/>
        <c:axId val="-1733685024"/>
      </c:barChart>
      <c:catAx>
        <c:axId val="-1733687200"/>
        <c:scaling>
          <c:orientation val="minMax"/>
        </c:scaling>
        <c:delete val="0"/>
        <c:axPos val="b"/>
        <c:numFmt formatCode="General" sourceLinked="1"/>
        <c:majorTickMark val="none"/>
        <c:minorTickMark val="none"/>
        <c:tickLblPos val="nextTo"/>
        <c:txPr>
          <a:bodyPr/>
          <a:lstStyle/>
          <a:p>
            <a:pPr>
              <a:defRPr b="1">
                <a:solidFill>
                  <a:schemeClr val="bg2">
                    <a:lumMod val="90000"/>
                  </a:schemeClr>
                </a:solidFill>
                <a:latin typeface="Times New Roman" panose="02020603050405020304" pitchFamily="18" charset="0"/>
                <a:cs typeface="Times New Roman" panose="02020603050405020304" pitchFamily="18" charset="0"/>
              </a:defRPr>
            </a:pPr>
            <a:endParaRPr lang="pl-PL"/>
          </a:p>
        </c:txPr>
        <c:crossAx val="-1733685024"/>
        <c:crosses val="autoZero"/>
        <c:auto val="1"/>
        <c:lblAlgn val="ctr"/>
        <c:lblOffset val="100"/>
        <c:noMultiLvlLbl val="0"/>
      </c:catAx>
      <c:valAx>
        <c:axId val="-1733685024"/>
        <c:scaling>
          <c:orientation val="minMax"/>
        </c:scaling>
        <c:delete val="1"/>
        <c:axPos val="l"/>
        <c:numFmt formatCode="General" sourceLinked="1"/>
        <c:majorTickMark val="none"/>
        <c:minorTickMark val="none"/>
        <c:tickLblPos val="nextTo"/>
        <c:crossAx val="-1733687200"/>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21"/>
    </mc:Choice>
    <mc:Fallback>
      <c:style val="21"/>
    </mc:Fallback>
  </mc:AlternateContent>
  <c:chart>
    <c:title>
      <c:tx>
        <c:rich>
          <a:bodyPr/>
          <a:lstStyle/>
          <a:p>
            <a:pPr>
              <a:defRPr sz="4000">
                <a:latin typeface="Times New Roman" panose="02020603050405020304" pitchFamily="18" charset="0"/>
                <a:cs typeface="Times New Roman" panose="02020603050405020304" pitchFamily="18" charset="0"/>
              </a:defRPr>
            </a:pPr>
            <a:r>
              <a:rPr lang="pl-PL" sz="4000" dirty="0" smtClean="0">
                <a:solidFill>
                  <a:srgbClr val="422100"/>
                </a:solidFill>
                <a:latin typeface="Times New Roman" panose="02020603050405020304" pitchFamily="18" charset="0"/>
                <a:cs typeface="Times New Roman" panose="02020603050405020304" pitchFamily="18" charset="0"/>
              </a:rPr>
              <a:t>LĄDOWE</a:t>
            </a:r>
            <a:r>
              <a:rPr lang="pl-PL" sz="4000" baseline="0" dirty="0" smtClean="0">
                <a:solidFill>
                  <a:srgbClr val="422100"/>
                </a:solidFill>
                <a:latin typeface="Times New Roman" panose="02020603050405020304" pitchFamily="18" charset="0"/>
                <a:cs typeface="Times New Roman" panose="02020603050405020304" pitchFamily="18" charset="0"/>
              </a:rPr>
              <a:t> FARMY WIATROWE</a:t>
            </a:r>
            <a:endParaRPr lang="en-US" sz="4000" dirty="0">
              <a:solidFill>
                <a:srgbClr val="422100"/>
              </a:solidFill>
              <a:latin typeface="Times New Roman" panose="02020603050405020304" pitchFamily="18" charset="0"/>
              <a:cs typeface="Times New Roman" panose="02020603050405020304" pitchFamily="18" charset="0"/>
            </a:endParaRPr>
          </a:p>
        </c:rich>
      </c:tx>
      <c:layout>
        <c:manualLayout>
          <c:xMode val="edge"/>
          <c:yMode val="edge"/>
          <c:x val="0.17442590275093325"/>
          <c:y val="2.7569387869655407E-2"/>
        </c:manualLayout>
      </c:layout>
      <c:overlay val="0"/>
    </c:title>
    <c:autoTitleDeleted val="0"/>
    <c:plotArea>
      <c:layout>
        <c:manualLayout>
          <c:layoutTarget val="inner"/>
          <c:xMode val="edge"/>
          <c:yMode val="edge"/>
          <c:x val="4.3112493673542446E-2"/>
          <c:y val="0.1797717307823179"/>
          <c:w val="0.95688750632645758"/>
          <c:h val="0.72229137998234161"/>
        </c:manualLayout>
      </c:layout>
      <c:barChart>
        <c:barDir val="col"/>
        <c:grouping val="clustered"/>
        <c:varyColors val="0"/>
        <c:ser>
          <c:idx val="0"/>
          <c:order val="0"/>
          <c:tx>
            <c:strRef>
              <c:f>Arkusz1!$B$1</c:f>
              <c:strCache>
                <c:ptCount val="1"/>
                <c:pt idx="0">
                  <c:v>lądowe farmy wiatrowe</c:v>
                </c:pt>
              </c:strCache>
            </c:strRef>
          </c:tx>
          <c:spPr>
            <a:solidFill>
              <a:srgbClr val="726753"/>
            </a:solidFill>
          </c:spPr>
          <c:invertIfNegative val="0"/>
          <c:dPt>
            <c:idx val="1"/>
            <c:invertIfNegative val="0"/>
            <c:bubble3D val="0"/>
            <c:spPr>
              <a:solidFill>
                <a:srgbClr val="84582C"/>
              </a:solidFill>
            </c:spPr>
          </c:dPt>
          <c:dPt>
            <c:idx val="2"/>
            <c:invertIfNegative val="0"/>
            <c:bubble3D val="0"/>
            <c:spPr>
              <a:solidFill>
                <a:srgbClr val="FFD13F"/>
              </a:solidFill>
            </c:spPr>
          </c:dPt>
          <c:dLbls>
            <c:spPr>
              <a:noFill/>
              <a:ln>
                <a:noFill/>
              </a:ln>
              <a:effectLst/>
            </c:spPr>
            <c:txPr>
              <a:bodyPr/>
              <a:lstStyle/>
              <a:p>
                <a:pPr>
                  <a:defRPr b="1">
                    <a:latin typeface="Times New Roman" panose="02020603050405020304" pitchFamily="18" charset="0"/>
                    <a:cs typeface="Times New Roman" panose="02020603050405020304" pitchFamily="18"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Arkusz1!$A$2:$A$4</c:f>
              <c:numCache>
                <c:formatCode>General</c:formatCode>
                <c:ptCount val="3"/>
                <c:pt idx="0">
                  <c:v>2022</c:v>
                </c:pt>
                <c:pt idx="1">
                  <c:v>2030</c:v>
                </c:pt>
                <c:pt idx="2">
                  <c:v>2032</c:v>
                </c:pt>
              </c:numCache>
            </c:numRef>
          </c:cat>
          <c:val>
            <c:numRef>
              <c:f>Arkusz1!$B$2:$B$4</c:f>
              <c:numCache>
                <c:formatCode>General</c:formatCode>
                <c:ptCount val="3"/>
                <c:pt idx="0">
                  <c:v>7.2</c:v>
                </c:pt>
                <c:pt idx="1">
                  <c:v>8.6999999999999993</c:v>
                </c:pt>
                <c:pt idx="2">
                  <c:v>14</c:v>
                </c:pt>
              </c:numCache>
            </c:numRef>
          </c:val>
        </c:ser>
        <c:dLbls>
          <c:showLegendKey val="0"/>
          <c:showVal val="1"/>
          <c:showCatName val="0"/>
          <c:showSerName val="0"/>
          <c:showPercent val="0"/>
          <c:showBubbleSize val="0"/>
        </c:dLbls>
        <c:gapWidth val="150"/>
        <c:overlap val="-25"/>
        <c:axId val="-1733686656"/>
        <c:axId val="-1733686112"/>
      </c:barChart>
      <c:catAx>
        <c:axId val="-1733686656"/>
        <c:scaling>
          <c:orientation val="minMax"/>
        </c:scaling>
        <c:delete val="0"/>
        <c:axPos val="b"/>
        <c:numFmt formatCode="General" sourceLinked="1"/>
        <c:majorTickMark val="none"/>
        <c:minorTickMark val="none"/>
        <c:tickLblPos val="nextTo"/>
        <c:txPr>
          <a:bodyPr/>
          <a:lstStyle/>
          <a:p>
            <a:pPr>
              <a:defRPr b="1">
                <a:latin typeface="Times New Roman" panose="02020603050405020304" pitchFamily="18" charset="0"/>
                <a:cs typeface="Times New Roman" panose="02020603050405020304" pitchFamily="18" charset="0"/>
              </a:defRPr>
            </a:pPr>
            <a:endParaRPr lang="pl-PL"/>
          </a:p>
        </c:txPr>
        <c:crossAx val="-1733686112"/>
        <c:crosses val="autoZero"/>
        <c:auto val="1"/>
        <c:lblAlgn val="ctr"/>
        <c:lblOffset val="100"/>
        <c:noMultiLvlLbl val="0"/>
      </c:catAx>
      <c:valAx>
        <c:axId val="-1733686112"/>
        <c:scaling>
          <c:orientation val="minMax"/>
        </c:scaling>
        <c:delete val="1"/>
        <c:axPos val="l"/>
        <c:numFmt formatCode="General" sourceLinked="1"/>
        <c:majorTickMark val="out"/>
        <c:minorTickMark val="none"/>
        <c:tickLblPos val="nextTo"/>
        <c:crossAx val="-1733686656"/>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6">
  <a:schemeClr val="accent6"/>
</cs:colorStyle>
</file>

<file path=ppt/charts/colors5.xml><?xml version="1.0" encoding="utf-8"?>
<cs:colorStyle xmlns:cs="http://schemas.microsoft.com/office/drawing/2012/chartStyle" xmlns:a="http://schemas.openxmlformats.org/drawingml/2006/main" meth="withinLinearReversed" id="26">
  <a:schemeClr val="accent6"/>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E92AEF-C566-40A7-B0AC-E1FED240E727}"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pl-PL"/>
        </a:p>
      </dgm:t>
    </dgm:pt>
    <dgm:pt modelId="{9AA61CFB-AB42-4592-A1DE-3AE444064473}">
      <dgm:prSet phldrT="[Tekst]"/>
      <dgm:spPr>
        <a:solidFill>
          <a:schemeClr val="bg2">
            <a:lumMod val="25000"/>
          </a:schemeClr>
        </a:solidFill>
        <a:ln>
          <a:solidFill>
            <a:schemeClr val="tx1">
              <a:lumMod val="95000"/>
              <a:lumOff val="5000"/>
            </a:schemeClr>
          </a:solidFill>
        </a:ln>
      </dgm:spPr>
      <dgm:t>
        <a:bodyPr/>
        <a:lstStyle/>
        <a:p>
          <a:r>
            <a:rPr lang="pl-PL" dirty="0" smtClean="0">
              <a:latin typeface="TAN Mon Cheri" panose="020B0604020202020204" charset="0"/>
            </a:rPr>
            <a:t>WIZJA</a:t>
          </a:r>
          <a:endParaRPr lang="pl-PL" dirty="0">
            <a:latin typeface="TAN Mon Cheri" panose="020B0604020202020204" charset="0"/>
          </a:endParaRPr>
        </a:p>
      </dgm:t>
    </dgm:pt>
    <dgm:pt modelId="{98D0606F-887F-47D8-9CE3-FEB1D0A5C2C1}" type="parTrans" cxnId="{C1BB8FA4-C5F5-418A-B8D0-016D602D34AD}">
      <dgm:prSet/>
      <dgm:spPr/>
      <dgm:t>
        <a:bodyPr/>
        <a:lstStyle/>
        <a:p>
          <a:endParaRPr lang="pl-PL"/>
        </a:p>
      </dgm:t>
    </dgm:pt>
    <dgm:pt modelId="{9E56EC2E-F168-462F-A444-91A8924F098F}" type="sibTrans" cxnId="{C1BB8FA4-C5F5-418A-B8D0-016D602D34AD}">
      <dgm:prSet/>
      <dgm:spPr/>
      <dgm:t>
        <a:bodyPr/>
        <a:lstStyle/>
        <a:p>
          <a:endParaRPr lang="pl-PL"/>
        </a:p>
      </dgm:t>
    </dgm:pt>
    <dgm:pt modelId="{7FB7259E-5724-4B65-92ED-001B463684E3}">
      <dgm:prSet phldrT="[Tekst]"/>
      <dgm:spPr>
        <a:solidFill>
          <a:schemeClr val="bg2">
            <a:lumMod val="50000"/>
          </a:schemeClr>
        </a:solidFill>
        <a:ln>
          <a:solidFill>
            <a:schemeClr val="tx1">
              <a:lumMod val="95000"/>
              <a:lumOff val="5000"/>
            </a:schemeClr>
          </a:solidFill>
        </a:ln>
      </dgm:spPr>
      <dgm:t>
        <a:bodyPr/>
        <a:lstStyle/>
        <a:p>
          <a:r>
            <a:rPr lang="pl-PL" dirty="0" smtClean="0"/>
            <a:t>Gmina Rejowiec Fabryczny Gminą zapobiegająca występowaniu niekorzystnych zjawisk społecznych wśród mieszkańców, wspierająca działalność lokalnych inicjatyw społecznych i gospodarczych oraz dążąca do zrównoważonego rozwoju, poprzez rewitalizacje sołectwa</a:t>
          </a:r>
          <a:endParaRPr lang="pl-PL" dirty="0"/>
        </a:p>
      </dgm:t>
    </dgm:pt>
    <dgm:pt modelId="{E10378B6-F278-4DA9-BBC2-FD825EEB3105}" type="parTrans" cxnId="{F37F826F-7D0A-4358-8507-4B7F4CC52E3B}">
      <dgm:prSet/>
      <dgm:spPr/>
      <dgm:t>
        <a:bodyPr/>
        <a:lstStyle/>
        <a:p>
          <a:endParaRPr lang="pl-PL"/>
        </a:p>
      </dgm:t>
    </dgm:pt>
    <dgm:pt modelId="{22E0C64A-C308-4E50-9106-EAAEF89A1CD2}" type="sibTrans" cxnId="{F37F826F-7D0A-4358-8507-4B7F4CC52E3B}">
      <dgm:prSet/>
      <dgm:spPr/>
      <dgm:t>
        <a:bodyPr/>
        <a:lstStyle/>
        <a:p>
          <a:endParaRPr lang="pl-PL"/>
        </a:p>
      </dgm:t>
    </dgm:pt>
    <dgm:pt modelId="{DC3409E6-8203-45C0-8511-D87346DE1E81}" type="pres">
      <dgm:prSet presAssocID="{7CE92AEF-C566-40A7-B0AC-E1FED240E727}" presName="Name0" presStyleCnt="0">
        <dgm:presLayoutVars>
          <dgm:chPref val="1"/>
          <dgm:dir/>
          <dgm:animOne val="branch"/>
          <dgm:animLvl val="lvl"/>
          <dgm:resizeHandles/>
        </dgm:presLayoutVars>
      </dgm:prSet>
      <dgm:spPr/>
    </dgm:pt>
    <dgm:pt modelId="{B7C1F297-CC93-4AD9-AF61-136AA0AE9058}" type="pres">
      <dgm:prSet presAssocID="{9AA61CFB-AB42-4592-A1DE-3AE444064473}" presName="vertOne" presStyleCnt="0"/>
      <dgm:spPr/>
    </dgm:pt>
    <dgm:pt modelId="{998F22BA-0670-4BFB-A69E-4EF870EF41FD}" type="pres">
      <dgm:prSet presAssocID="{9AA61CFB-AB42-4592-A1DE-3AE444064473}" presName="txOne" presStyleLbl="node0" presStyleIdx="0" presStyleCnt="1" custScaleY="49724" custLinFactNeighborX="-49" custLinFactNeighborY="4266">
        <dgm:presLayoutVars>
          <dgm:chPref val="3"/>
        </dgm:presLayoutVars>
      </dgm:prSet>
      <dgm:spPr/>
    </dgm:pt>
    <dgm:pt modelId="{B63D678F-067A-447D-817F-37EB31A5398A}" type="pres">
      <dgm:prSet presAssocID="{9AA61CFB-AB42-4592-A1DE-3AE444064473}" presName="parTransOne" presStyleCnt="0"/>
      <dgm:spPr/>
    </dgm:pt>
    <dgm:pt modelId="{742649D5-F205-45DB-A86C-29FEC1BCA32E}" type="pres">
      <dgm:prSet presAssocID="{9AA61CFB-AB42-4592-A1DE-3AE444064473}" presName="horzOne" presStyleCnt="0"/>
      <dgm:spPr/>
    </dgm:pt>
    <dgm:pt modelId="{7472A49E-D987-45E3-8382-1B87523B0C39}" type="pres">
      <dgm:prSet presAssocID="{7FB7259E-5724-4B65-92ED-001B463684E3}" presName="vertTwo" presStyleCnt="0"/>
      <dgm:spPr/>
    </dgm:pt>
    <dgm:pt modelId="{8636DE5F-106B-4EC7-8F81-C0E8BB1E30ED}" type="pres">
      <dgm:prSet presAssocID="{7FB7259E-5724-4B65-92ED-001B463684E3}" presName="txTwo" presStyleLbl="node2" presStyleIdx="0" presStyleCnt="1">
        <dgm:presLayoutVars>
          <dgm:chPref val="3"/>
        </dgm:presLayoutVars>
      </dgm:prSet>
      <dgm:spPr/>
      <dgm:t>
        <a:bodyPr/>
        <a:lstStyle/>
        <a:p>
          <a:endParaRPr lang="pl-PL"/>
        </a:p>
      </dgm:t>
    </dgm:pt>
    <dgm:pt modelId="{5E26C3F7-8325-4484-9257-912FAD6EA7C6}" type="pres">
      <dgm:prSet presAssocID="{7FB7259E-5724-4B65-92ED-001B463684E3}" presName="horzTwo" presStyleCnt="0"/>
      <dgm:spPr/>
    </dgm:pt>
  </dgm:ptLst>
  <dgm:cxnLst>
    <dgm:cxn modelId="{23153782-4887-481E-9A2F-4C654473D506}" type="presOf" srcId="{9AA61CFB-AB42-4592-A1DE-3AE444064473}" destId="{998F22BA-0670-4BFB-A69E-4EF870EF41FD}" srcOrd="0" destOrd="0" presId="urn:microsoft.com/office/officeart/2005/8/layout/hierarchy4"/>
    <dgm:cxn modelId="{7C52D348-1F01-47A1-9AB5-AA8E8D6B7A1A}" type="presOf" srcId="{7CE92AEF-C566-40A7-B0AC-E1FED240E727}" destId="{DC3409E6-8203-45C0-8511-D87346DE1E81}" srcOrd="0" destOrd="0" presId="urn:microsoft.com/office/officeart/2005/8/layout/hierarchy4"/>
    <dgm:cxn modelId="{346A978E-9F93-47FB-B25B-33370E8E2766}" type="presOf" srcId="{7FB7259E-5724-4B65-92ED-001B463684E3}" destId="{8636DE5F-106B-4EC7-8F81-C0E8BB1E30ED}" srcOrd="0" destOrd="0" presId="urn:microsoft.com/office/officeart/2005/8/layout/hierarchy4"/>
    <dgm:cxn modelId="{C1BB8FA4-C5F5-418A-B8D0-016D602D34AD}" srcId="{7CE92AEF-C566-40A7-B0AC-E1FED240E727}" destId="{9AA61CFB-AB42-4592-A1DE-3AE444064473}" srcOrd="0" destOrd="0" parTransId="{98D0606F-887F-47D8-9CE3-FEB1D0A5C2C1}" sibTransId="{9E56EC2E-F168-462F-A444-91A8924F098F}"/>
    <dgm:cxn modelId="{F37F826F-7D0A-4358-8507-4B7F4CC52E3B}" srcId="{9AA61CFB-AB42-4592-A1DE-3AE444064473}" destId="{7FB7259E-5724-4B65-92ED-001B463684E3}" srcOrd="0" destOrd="0" parTransId="{E10378B6-F278-4DA9-BBC2-FD825EEB3105}" sibTransId="{22E0C64A-C308-4E50-9106-EAAEF89A1CD2}"/>
    <dgm:cxn modelId="{5C8346D6-3112-43EC-89D3-36AA78510A7A}" type="presParOf" srcId="{DC3409E6-8203-45C0-8511-D87346DE1E81}" destId="{B7C1F297-CC93-4AD9-AF61-136AA0AE9058}" srcOrd="0" destOrd="0" presId="urn:microsoft.com/office/officeart/2005/8/layout/hierarchy4"/>
    <dgm:cxn modelId="{760F6BCD-36EB-48F0-A963-9E1947057621}" type="presParOf" srcId="{B7C1F297-CC93-4AD9-AF61-136AA0AE9058}" destId="{998F22BA-0670-4BFB-A69E-4EF870EF41FD}" srcOrd="0" destOrd="0" presId="urn:microsoft.com/office/officeart/2005/8/layout/hierarchy4"/>
    <dgm:cxn modelId="{2661C210-C51D-4061-948D-7EC095366332}" type="presParOf" srcId="{B7C1F297-CC93-4AD9-AF61-136AA0AE9058}" destId="{B63D678F-067A-447D-817F-37EB31A5398A}" srcOrd="1" destOrd="0" presId="urn:microsoft.com/office/officeart/2005/8/layout/hierarchy4"/>
    <dgm:cxn modelId="{05FDB5B9-BB45-4B5C-B6AD-DD7B6A3668EA}" type="presParOf" srcId="{B7C1F297-CC93-4AD9-AF61-136AA0AE9058}" destId="{742649D5-F205-45DB-A86C-29FEC1BCA32E}" srcOrd="2" destOrd="0" presId="urn:microsoft.com/office/officeart/2005/8/layout/hierarchy4"/>
    <dgm:cxn modelId="{9AC49EEF-1DE0-4FB2-AD43-F09244F49E83}" type="presParOf" srcId="{742649D5-F205-45DB-A86C-29FEC1BCA32E}" destId="{7472A49E-D987-45E3-8382-1B87523B0C39}" srcOrd="0" destOrd="0" presId="urn:microsoft.com/office/officeart/2005/8/layout/hierarchy4"/>
    <dgm:cxn modelId="{0BE47A15-468A-40CD-97B5-8EE4F6438F24}" type="presParOf" srcId="{7472A49E-D987-45E3-8382-1B87523B0C39}" destId="{8636DE5F-106B-4EC7-8F81-C0E8BB1E30ED}" srcOrd="0" destOrd="0" presId="urn:microsoft.com/office/officeart/2005/8/layout/hierarchy4"/>
    <dgm:cxn modelId="{7D00012A-8C15-437F-9FB7-1529A7D8D23F}" type="presParOf" srcId="{7472A49E-D987-45E3-8382-1B87523B0C39}" destId="{5E26C3F7-8325-4484-9257-912FAD6EA7C6}"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143030-6CBF-4A19-9E01-06CC8BBF1669}"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pl-PL"/>
        </a:p>
      </dgm:t>
    </dgm:pt>
    <dgm:pt modelId="{6E342323-07C3-4DA4-92C7-B2B9701C48C6}">
      <dgm:prSet phldrT="[Tekst]"/>
      <dgm:spPr>
        <a:solidFill>
          <a:schemeClr val="bg2">
            <a:lumMod val="50000"/>
          </a:schemeClr>
        </a:solidFill>
        <a:ln>
          <a:solidFill>
            <a:schemeClr val="bg2">
              <a:lumMod val="50000"/>
            </a:schemeClr>
          </a:solidFill>
        </a:ln>
      </dgm:spPr>
      <dgm:t>
        <a:bodyPr/>
        <a:lstStyle/>
        <a:p>
          <a:r>
            <a:rPr lang="pl-PL" dirty="0"/>
            <a:t>Sfera gospodarcza</a:t>
          </a:r>
        </a:p>
      </dgm:t>
    </dgm:pt>
    <dgm:pt modelId="{0A903FB6-9C6A-4D5B-B027-94AB7C97CFBF}" type="parTrans" cxnId="{8667370C-E374-4397-ACF6-ED345DF4FDD5}">
      <dgm:prSet/>
      <dgm:spPr/>
      <dgm:t>
        <a:bodyPr/>
        <a:lstStyle/>
        <a:p>
          <a:endParaRPr lang="pl-PL"/>
        </a:p>
      </dgm:t>
    </dgm:pt>
    <dgm:pt modelId="{D63225FA-D88B-48C7-A689-34D4566EDC11}" type="sibTrans" cxnId="{8667370C-E374-4397-ACF6-ED345DF4FDD5}">
      <dgm:prSet/>
      <dgm:spPr>
        <a:solidFill>
          <a:schemeClr val="bg2">
            <a:lumMod val="90000"/>
          </a:schemeClr>
        </a:solidFill>
      </dgm:spPr>
      <dgm:t>
        <a:bodyPr/>
        <a:lstStyle/>
        <a:p>
          <a:endParaRPr lang="pl-PL"/>
        </a:p>
      </dgm:t>
    </dgm:pt>
    <dgm:pt modelId="{F70A51E7-E3A3-4CDC-A086-6383A28DFEEF}">
      <dgm:prSet phldrT="[Tekst]" custT="1"/>
      <dgm:spPr>
        <a:ln>
          <a:solidFill>
            <a:schemeClr val="bg2">
              <a:lumMod val="25000"/>
            </a:schemeClr>
          </a:solidFill>
        </a:ln>
      </dgm:spPr>
      <dgm:t>
        <a:bodyPr/>
        <a:lstStyle/>
        <a:p>
          <a:r>
            <a:rPr lang="pl-PL" sz="1800" dirty="0">
              <a:latin typeface="Times New Roman" panose="02020603050405020304" pitchFamily="18" charset="0"/>
              <a:cs typeface="Times New Roman" panose="02020603050405020304" pitchFamily="18" charset="0"/>
            </a:rPr>
            <a:t>niski stopień przedsiębiorczości</a:t>
          </a:r>
        </a:p>
      </dgm:t>
    </dgm:pt>
    <dgm:pt modelId="{F599BADE-3ECB-41D6-8394-2159123B1F42}" type="parTrans" cxnId="{0837E52F-8386-413B-B3D7-AB6B324418B1}">
      <dgm:prSet/>
      <dgm:spPr/>
      <dgm:t>
        <a:bodyPr/>
        <a:lstStyle/>
        <a:p>
          <a:endParaRPr lang="pl-PL"/>
        </a:p>
      </dgm:t>
    </dgm:pt>
    <dgm:pt modelId="{E46078F0-6665-4821-95CF-C6D3D62C7C1A}" type="sibTrans" cxnId="{0837E52F-8386-413B-B3D7-AB6B324418B1}">
      <dgm:prSet/>
      <dgm:spPr/>
      <dgm:t>
        <a:bodyPr/>
        <a:lstStyle/>
        <a:p>
          <a:endParaRPr lang="pl-PL"/>
        </a:p>
      </dgm:t>
    </dgm:pt>
    <dgm:pt modelId="{CFD0C6D0-61F2-457B-99A6-30ABBC384D61}">
      <dgm:prSet phldrT="[Tekst]"/>
      <dgm:spPr>
        <a:solidFill>
          <a:schemeClr val="bg2">
            <a:lumMod val="50000"/>
          </a:schemeClr>
        </a:solidFill>
        <a:ln>
          <a:solidFill>
            <a:schemeClr val="bg2">
              <a:lumMod val="50000"/>
            </a:schemeClr>
          </a:solidFill>
        </a:ln>
      </dgm:spPr>
      <dgm:t>
        <a:bodyPr/>
        <a:lstStyle/>
        <a:p>
          <a:r>
            <a:rPr lang="pl-PL" dirty="0"/>
            <a:t>Sfera środowiskowa</a:t>
          </a:r>
        </a:p>
      </dgm:t>
    </dgm:pt>
    <dgm:pt modelId="{2CE37D58-0044-4E35-846A-C78B9511A2EC}" type="parTrans" cxnId="{ACE96182-5034-419E-9DB2-C9E91EA56EF6}">
      <dgm:prSet/>
      <dgm:spPr/>
      <dgm:t>
        <a:bodyPr/>
        <a:lstStyle/>
        <a:p>
          <a:endParaRPr lang="pl-PL"/>
        </a:p>
      </dgm:t>
    </dgm:pt>
    <dgm:pt modelId="{EC0E72CA-24AD-480F-ACDF-DBE690A8E7C8}" type="sibTrans" cxnId="{ACE96182-5034-419E-9DB2-C9E91EA56EF6}">
      <dgm:prSet/>
      <dgm:spPr>
        <a:solidFill>
          <a:schemeClr val="bg2">
            <a:lumMod val="90000"/>
          </a:schemeClr>
        </a:solidFill>
        <a:ln>
          <a:solidFill>
            <a:schemeClr val="bg2">
              <a:lumMod val="90000"/>
            </a:schemeClr>
          </a:solidFill>
        </a:ln>
      </dgm:spPr>
      <dgm:t>
        <a:bodyPr/>
        <a:lstStyle/>
        <a:p>
          <a:endParaRPr lang="pl-PL"/>
        </a:p>
      </dgm:t>
    </dgm:pt>
    <dgm:pt modelId="{C7362DF2-4DC5-4B5A-8FD6-FBF591821F68}">
      <dgm:prSet phldrT="[Tekst]" custT="1"/>
      <dgm:spPr>
        <a:ln>
          <a:solidFill>
            <a:schemeClr val="bg2">
              <a:lumMod val="25000"/>
            </a:schemeClr>
          </a:solidFill>
        </a:ln>
      </dgm:spPr>
      <dgm:t>
        <a:bodyPr/>
        <a:lstStyle/>
        <a:p>
          <a:pPr algn="l"/>
          <a:r>
            <a:rPr lang="pl-PL" sz="1800" dirty="0">
              <a:latin typeface="Times New Roman" panose="02020603050405020304" pitchFamily="18" charset="0"/>
              <a:cs typeface="Times New Roman" panose="02020603050405020304" pitchFamily="18" charset="0"/>
            </a:rPr>
            <a:t>przekroczenie standardów jakości środowiska</a:t>
          </a:r>
        </a:p>
      </dgm:t>
    </dgm:pt>
    <dgm:pt modelId="{A3D942C4-33EA-4389-850B-E422B984D698}" type="parTrans" cxnId="{EAA5A734-5691-48DF-920C-6387B75FF726}">
      <dgm:prSet/>
      <dgm:spPr/>
      <dgm:t>
        <a:bodyPr/>
        <a:lstStyle/>
        <a:p>
          <a:endParaRPr lang="pl-PL"/>
        </a:p>
      </dgm:t>
    </dgm:pt>
    <dgm:pt modelId="{D2A5761F-427A-40CF-B1FD-06212F4C0F39}" type="sibTrans" cxnId="{EAA5A734-5691-48DF-920C-6387B75FF726}">
      <dgm:prSet/>
      <dgm:spPr/>
      <dgm:t>
        <a:bodyPr/>
        <a:lstStyle/>
        <a:p>
          <a:endParaRPr lang="pl-PL"/>
        </a:p>
      </dgm:t>
    </dgm:pt>
    <dgm:pt modelId="{939BD226-C4CC-4483-87BD-4B1C793C8CC7}">
      <dgm:prSet phldrT="[Tekst]" custT="1"/>
      <dgm:spPr>
        <a:ln>
          <a:solidFill>
            <a:schemeClr val="bg2">
              <a:lumMod val="25000"/>
            </a:schemeClr>
          </a:solidFill>
        </a:ln>
      </dgm:spPr>
      <dgm:t>
        <a:bodyPr/>
        <a:lstStyle/>
        <a:p>
          <a:pPr algn="l"/>
          <a:r>
            <a:rPr lang="pl-PL" sz="1800" dirty="0">
              <a:latin typeface="Times New Roman" panose="02020603050405020304" pitchFamily="18" charset="0"/>
              <a:cs typeface="Times New Roman" panose="02020603050405020304" pitchFamily="18" charset="0"/>
            </a:rPr>
            <a:t>obecność </a:t>
          </a:r>
          <a:r>
            <a:rPr lang="pl-PL" sz="1800" dirty="0" smtClean="0">
              <a:latin typeface="Times New Roman" panose="02020603050405020304" pitchFamily="18" charset="0"/>
              <a:cs typeface="Times New Roman" panose="02020603050405020304" pitchFamily="18" charset="0"/>
            </a:rPr>
            <a:t>odpadów </a:t>
          </a:r>
          <a:r>
            <a:rPr lang="pl-PL" sz="1800" dirty="0">
              <a:latin typeface="Times New Roman" panose="02020603050405020304" pitchFamily="18" charset="0"/>
              <a:cs typeface="Times New Roman" panose="02020603050405020304" pitchFamily="18" charset="0"/>
            </a:rPr>
            <a:t>stwarzających zagrożenie dla życia, zdrowia, ludzi lub stanu środowiska</a:t>
          </a:r>
        </a:p>
      </dgm:t>
    </dgm:pt>
    <dgm:pt modelId="{71ADF642-76F0-4654-B514-0CBB2A4F39C2}" type="parTrans" cxnId="{F85D1310-2DE7-4A0B-8010-7C594167B912}">
      <dgm:prSet/>
      <dgm:spPr/>
      <dgm:t>
        <a:bodyPr/>
        <a:lstStyle/>
        <a:p>
          <a:endParaRPr lang="pl-PL"/>
        </a:p>
      </dgm:t>
    </dgm:pt>
    <dgm:pt modelId="{E8CD199E-7A2B-4215-956B-41F499A589C6}" type="sibTrans" cxnId="{F85D1310-2DE7-4A0B-8010-7C594167B912}">
      <dgm:prSet/>
      <dgm:spPr/>
      <dgm:t>
        <a:bodyPr/>
        <a:lstStyle/>
        <a:p>
          <a:endParaRPr lang="pl-PL"/>
        </a:p>
      </dgm:t>
    </dgm:pt>
    <dgm:pt modelId="{442A714A-57FE-4794-A2CD-2B2B1921B79A}">
      <dgm:prSet phldrT="[Tekst]"/>
      <dgm:spPr>
        <a:solidFill>
          <a:schemeClr val="bg2">
            <a:lumMod val="50000"/>
          </a:schemeClr>
        </a:solidFill>
        <a:ln>
          <a:solidFill>
            <a:schemeClr val="bg2">
              <a:lumMod val="50000"/>
            </a:schemeClr>
          </a:solidFill>
        </a:ln>
      </dgm:spPr>
      <dgm:t>
        <a:bodyPr/>
        <a:lstStyle/>
        <a:p>
          <a:r>
            <a:rPr lang="pl-PL" dirty="0"/>
            <a:t>Sfera </a:t>
          </a:r>
          <a:r>
            <a:rPr lang="pl-PL" dirty="0" err="1"/>
            <a:t>przestrzenno</a:t>
          </a:r>
          <a:r>
            <a:rPr lang="pl-PL" dirty="0"/>
            <a:t> </a:t>
          </a:r>
        </a:p>
        <a:p>
          <a:r>
            <a:rPr lang="pl-PL" dirty="0"/>
            <a:t>-funkcjonalna</a:t>
          </a:r>
        </a:p>
      </dgm:t>
    </dgm:pt>
    <dgm:pt modelId="{1666783D-A418-4364-9648-002BAC2FA879}" type="parTrans" cxnId="{F0346DCF-5CC5-4BA9-9C36-1F59C9CB3768}">
      <dgm:prSet/>
      <dgm:spPr/>
      <dgm:t>
        <a:bodyPr/>
        <a:lstStyle/>
        <a:p>
          <a:endParaRPr lang="pl-PL"/>
        </a:p>
      </dgm:t>
    </dgm:pt>
    <dgm:pt modelId="{CACEEF11-3B7E-49FC-88A7-8C0CD2594367}" type="sibTrans" cxnId="{F0346DCF-5CC5-4BA9-9C36-1F59C9CB3768}">
      <dgm:prSet/>
      <dgm:spPr>
        <a:solidFill>
          <a:schemeClr val="bg2">
            <a:lumMod val="90000"/>
          </a:schemeClr>
        </a:solidFill>
      </dgm:spPr>
      <dgm:t>
        <a:bodyPr/>
        <a:lstStyle/>
        <a:p>
          <a:endParaRPr lang="pl-PL"/>
        </a:p>
      </dgm:t>
    </dgm:pt>
    <dgm:pt modelId="{FA8C8573-7560-4A59-A13A-568C6A342EC3}">
      <dgm:prSet phldrT="[Tekst]"/>
      <dgm:spPr>
        <a:solidFill>
          <a:schemeClr val="bg2">
            <a:lumMod val="50000"/>
          </a:schemeClr>
        </a:solidFill>
        <a:ln>
          <a:solidFill>
            <a:schemeClr val="bg2">
              <a:lumMod val="50000"/>
            </a:schemeClr>
          </a:solidFill>
        </a:ln>
      </dgm:spPr>
      <dgm:t>
        <a:bodyPr/>
        <a:lstStyle/>
        <a:p>
          <a:r>
            <a:rPr lang="pl-PL" dirty="0"/>
            <a:t>Sfera techniczna</a:t>
          </a:r>
        </a:p>
      </dgm:t>
    </dgm:pt>
    <dgm:pt modelId="{B6E7A997-2F1F-4A6D-A419-362635880C45}" type="parTrans" cxnId="{298DD507-F93B-4D9B-B440-DE2A167D36B4}">
      <dgm:prSet/>
      <dgm:spPr/>
      <dgm:t>
        <a:bodyPr/>
        <a:lstStyle/>
        <a:p>
          <a:endParaRPr lang="pl-PL"/>
        </a:p>
      </dgm:t>
    </dgm:pt>
    <dgm:pt modelId="{3B8931E6-BB34-4C0E-97E6-82CC231E2B91}" type="sibTrans" cxnId="{298DD507-F93B-4D9B-B440-DE2A167D36B4}">
      <dgm:prSet/>
      <dgm:spPr/>
      <dgm:t>
        <a:bodyPr/>
        <a:lstStyle/>
        <a:p>
          <a:endParaRPr lang="pl-PL"/>
        </a:p>
      </dgm:t>
    </dgm:pt>
    <dgm:pt modelId="{5802E57A-291E-4BDE-8C37-C3B29FA91C25}">
      <dgm:prSet phldrT="[Tekst]"/>
      <dgm:spPr>
        <a:ln>
          <a:solidFill>
            <a:schemeClr val="bg2">
              <a:lumMod val="25000"/>
            </a:schemeClr>
          </a:solidFill>
        </a:ln>
      </dgm:spPr>
      <dgm:t>
        <a:bodyPr/>
        <a:lstStyle/>
        <a:p>
          <a:pPr algn="l"/>
          <a:endParaRPr lang="pl-PL" sz="800"/>
        </a:p>
      </dgm:t>
    </dgm:pt>
    <dgm:pt modelId="{FF9694B1-9857-4C86-A4AC-5C0777407212}" type="parTrans" cxnId="{EC9D35C0-40E9-4C67-98BE-F72E65A2886E}">
      <dgm:prSet/>
      <dgm:spPr/>
      <dgm:t>
        <a:bodyPr/>
        <a:lstStyle/>
        <a:p>
          <a:endParaRPr lang="pl-PL"/>
        </a:p>
      </dgm:t>
    </dgm:pt>
    <dgm:pt modelId="{96DF58F8-06E5-4AD8-8CC7-BD71BC1EDBA3}" type="sibTrans" cxnId="{EC9D35C0-40E9-4C67-98BE-F72E65A2886E}">
      <dgm:prSet/>
      <dgm:spPr/>
      <dgm:t>
        <a:bodyPr/>
        <a:lstStyle/>
        <a:p>
          <a:endParaRPr lang="pl-PL"/>
        </a:p>
      </dgm:t>
    </dgm:pt>
    <dgm:pt modelId="{26791C06-3A3D-4B90-B6ED-7CAED58AB8D6}">
      <dgm:prSet phldrT="[Tekst]" custT="1"/>
      <dgm:spPr>
        <a:ln>
          <a:solidFill>
            <a:schemeClr val="bg2">
              <a:lumMod val="25000"/>
            </a:schemeClr>
          </a:solidFill>
        </a:ln>
      </dgm:spPr>
      <dgm:t>
        <a:bodyPr/>
        <a:lstStyle/>
        <a:p>
          <a:r>
            <a:rPr lang="pl-PL" sz="1800" dirty="0">
              <a:latin typeface="Times New Roman" panose="02020603050405020304" pitchFamily="18" charset="0"/>
              <a:cs typeface="Times New Roman" panose="02020603050405020304" pitchFamily="18" charset="0"/>
            </a:rPr>
            <a:t>słaba kondycja lokalnych przedsiębiorstw </a:t>
          </a:r>
        </a:p>
      </dgm:t>
    </dgm:pt>
    <dgm:pt modelId="{37E13FB2-0B49-4542-AFB2-27FB7B5002EE}" type="parTrans" cxnId="{4F1F3936-E029-4C0B-87E5-ACE8CEA75CE7}">
      <dgm:prSet/>
      <dgm:spPr/>
      <dgm:t>
        <a:bodyPr/>
        <a:lstStyle/>
        <a:p>
          <a:endParaRPr lang="pl-PL"/>
        </a:p>
      </dgm:t>
    </dgm:pt>
    <dgm:pt modelId="{58296903-0E9D-452F-9287-FECDD053C97C}" type="sibTrans" cxnId="{4F1F3936-E029-4C0B-87E5-ACE8CEA75CE7}">
      <dgm:prSet/>
      <dgm:spPr/>
      <dgm:t>
        <a:bodyPr/>
        <a:lstStyle/>
        <a:p>
          <a:endParaRPr lang="pl-PL"/>
        </a:p>
      </dgm:t>
    </dgm:pt>
    <dgm:pt modelId="{2191B2CB-604F-465C-9F4C-8FDEB6CF0919}">
      <dgm:prSet phldrT="[Tekst]" custT="1"/>
      <dgm:spPr>
        <a:ln>
          <a:solidFill>
            <a:schemeClr val="bg2">
              <a:lumMod val="25000"/>
            </a:schemeClr>
          </a:solidFill>
        </a:ln>
      </dgm:spPr>
      <dgm:t>
        <a:bodyPr/>
        <a:lstStyle/>
        <a:p>
          <a:pPr algn="l"/>
          <a:r>
            <a:rPr lang="pl-PL" sz="1800" dirty="0">
              <a:latin typeface="Times New Roman" panose="02020603050405020304" pitchFamily="18" charset="0"/>
              <a:cs typeface="Times New Roman" panose="02020603050405020304" pitchFamily="18" charset="0"/>
            </a:rPr>
            <a:t>brak funkcjonowania rozwiązań technicznych umożliwiających efektywne korzystanie z obiektów budowlanych</a:t>
          </a:r>
        </a:p>
      </dgm:t>
    </dgm:pt>
    <dgm:pt modelId="{BD89212E-22E6-46B1-944E-4FCB7F5C1205}" type="parTrans" cxnId="{6CC831AE-9451-45DF-8F65-22EA55A4B8D1}">
      <dgm:prSet/>
      <dgm:spPr/>
      <dgm:t>
        <a:bodyPr/>
        <a:lstStyle/>
        <a:p>
          <a:endParaRPr lang="pl-PL"/>
        </a:p>
      </dgm:t>
    </dgm:pt>
    <dgm:pt modelId="{DDBC17A9-BC61-4BF8-9DB6-A144FF9549CB}" type="sibTrans" cxnId="{6CC831AE-9451-45DF-8F65-22EA55A4B8D1}">
      <dgm:prSet/>
      <dgm:spPr/>
      <dgm:t>
        <a:bodyPr/>
        <a:lstStyle/>
        <a:p>
          <a:endParaRPr lang="pl-PL"/>
        </a:p>
      </dgm:t>
    </dgm:pt>
    <dgm:pt modelId="{730BDA53-42DC-4051-9DA5-C9904874D26B}">
      <dgm:prSet phldrT="[Tekst]" custT="1"/>
      <dgm:spPr>
        <a:ln>
          <a:solidFill>
            <a:schemeClr val="bg2">
              <a:lumMod val="25000"/>
            </a:schemeClr>
          </a:solidFill>
        </a:ln>
      </dgm:spPr>
      <dgm:t>
        <a:bodyPr/>
        <a:lstStyle/>
        <a:p>
          <a:endParaRPr lang="pl-PL" sz="1800" dirty="0">
            <a:latin typeface="Times New Roman" panose="02020603050405020304" pitchFamily="18" charset="0"/>
            <a:cs typeface="Times New Roman" panose="02020603050405020304" pitchFamily="18" charset="0"/>
          </a:endParaRPr>
        </a:p>
      </dgm:t>
    </dgm:pt>
    <dgm:pt modelId="{855987E3-07E6-4FCF-8FA2-E4A34DE2EC7A}" type="parTrans" cxnId="{D23CFBAC-0420-4B10-BC66-9A8B34DE045B}">
      <dgm:prSet/>
      <dgm:spPr/>
      <dgm:t>
        <a:bodyPr/>
        <a:lstStyle/>
        <a:p>
          <a:endParaRPr lang="pl-PL"/>
        </a:p>
      </dgm:t>
    </dgm:pt>
    <dgm:pt modelId="{25E672BD-5F33-41D4-A502-D49653464A73}" type="sibTrans" cxnId="{D23CFBAC-0420-4B10-BC66-9A8B34DE045B}">
      <dgm:prSet/>
      <dgm:spPr/>
      <dgm:t>
        <a:bodyPr/>
        <a:lstStyle/>
        <a:p>
          <a:endParaRPr lang="pl-PL"/>
        </a:p>
      </dgm:t>
    </dgm:pt>
    <dgm:pt modelId="{EFF7520A-8327-4D3A-BF46-40C5C04BAD6F}">
      <dgm:prSet phldrT="[Tekst]" custT="1"/>
      <dgm:spPr>
        <a:ln>
          <a:solidFill>
            <a:schemeClr val="bg2">
              <a:lumMod val="25000"/>
            </a:schemeClr>
          </a:solidFill>
        </a:ln>
      </dgm:spPr>
      <dgm:t>
        <a:bodyPr/>
        <a:lstStyle/>
        <a:p>
          <a:endParaRPr lang="pl-PL" sz="1800" dirty="0">
            <a:latin typeface="Times New Roman" panose="02020603050405020304" pitchFamily="18" charset="0"/>
            <a:cs typeface="Times New Roman" panose="02020603050405020304" pitchFamily="18" charset="0"/>
          </a:endParaRPr>
        </a:p>
      </dgm:t>
    </dgm:pt>
    <dgm:pt modelId="{39318958-7FE1-400E-A2AA-1AE628958250}" type="parTrans" cxnId="{B4A15CD2-FDF1-44D1-B4AA-A2CC19365219}">
      <dgm:prSet/>
      <dgm:spPr/>
      <dgm:t>
        <a:bodyPr/>
        <a:lstStyle/>
        <a:p>
          <a:endParaRPr lang="pl-PL"/>
        </a:p>
      </dgm:t>
    </dgm:pt>
    <dgm:pt modelId="{7C02A4F5-3424-417C-A004-828EB70A138C}" type="sibTrans" cxnId="{B4A15CD2-FDF1-44D1-B4AA-A2CC19365219}">
      <dgm:prSet/>
      <dgm:spPr/>
      <dgm:t>
        <a:bodyPr/>
        <a:lstStyle/>
        <a:p>
          <a:endParaRPr lang="pl-PL"/>
        </a:p>
      </dgm:t>
    </dgm:pt>
    <dgm:pt modelId="{F95ED1EE-47EF-4ABC-B99D-5239E85D4F49}">
      <dgm:prSet phldrT="[Tekst]" custT="1"/>
      <dgm:spPr>
        <a:ln>
          <a:solidFill>
            <a:schemeClr val="bg2">
              <a:lumMod val="25000"/>
            </a:schemeClr>
          </a:solidFill>
        </a:ln>
      </dgm:spPr>
      <dgm:t>
        <a:bodyPr/>
        <a:lstStyle/>
        <a:p>
          <a:pPr algn="l"/>
          <a:endParaRPr lang="pl-PL" sz="1000" dirty="0"/>
        </a:p>
      </dgm:t>
    </dgm:pt>
    <dgm:pt modelId="{E446B24E-4D8C-4963-B7AD-CC6CF3C1B2A2}" type="parTrans" cxnId="{EA7FF2BD-B1A0-47D2-B6D1-E9A6CB92BF39}">
      <dgm:prSet/>
      <dgm:spPr/>
      <dgm:t>
        <a:bodyPr/>
        <a:lstStyle/>
        <a:p>
          <a:endParaRPr lang="pl-PL"/>
        </a:p>
      </dgm:t>
    </dgm:pt>
    <dgm:pt modelId="{64B24E76-3768-44D9-8127-EC72DD47F67C}" type="sibTrans" cxnId="{EA7FF2BD-B1A0-47D2-B6D1-E9A6CB92BF39}">
      <dgm:prSet/>
      <dgm:spPr/>
      <dgm:t>
        <a:bodyPr/>
        <a:lstStyle/>
        <a:p>
          <a:endParaRPr lang="pl-PL"/>
        </a:p>
      </dgm:t>
    </dgm:pt>
    <dgm:pt modelId="{BB5D2FED-AB22-492B-A0F6-F52331500AF9}">
      <dgm:prSet phldrT="[Tekst]" custT="1"/>
      <dgm:spPr>
        <a:ln>
          <a:solidFill>
            <a:schemeClr val="bg2">
              <a:lumMod val="25000"/>
            </a:schemeClr>
          </a:solidFill>
        </a:ln>
      </dgm:spPr>
      <dgm:t>
        <a:bodyPr/>
        <a:lstStyle/>
        <a:p>
          <a:pPr algn="l"/>
          <a:r>
            <a:rPr lang="pl-PL" sz="1800" dirty="0" smtClean="0">
              <a:latin typeface="Times New Roman" panose="02020603050405020304" pitchFamily="18" charset="0"/>
              <a:cs typeface="Times New Roman" panose="02020603050405020304" pitchFamily="18" charset="0"/>
            </a:rPr>
            <a:t>degradacja stanu technicznego obiektów budowlanych, w tym mieszkaniowe</a:t>
          </a:r>
          <a:endParaRPr lang="pl-PL" sz="1400" dirty="0">
            <a:latin typeface="Times New Roman" panose="02020603050405020304" pitchFamily="18" charset="0"/>
            <a:cs typeface="Times New Roman" panose="02020603050405020304" pitchFamily="18" charset="0"/>
          </a:endParaRPr>
        </a:p>
      </dgm:t>
    </dgm:pt>
    <dgm:pt modelId="{88C0E022-B8F4-4967-A324-176CDA2A78E7}" type="parTrans" cxnId="{86C77480-58AF-426F-9074-A1E5223E706C}">
      <dgm:prSet/>
      <dgm:spPr/>
      <dgm:t>
        <a:bodyPr/>
        <a:lstStyle/>
        <a:p>
          <a:endParaRPr lang="pl-PL"/>
        </a:p>
      </dgm:t>
    </dgm:pt>
    <dgm:pt modelId="{EC0D7E5D-845A-4C90-8A9E-5B63863044B0}" type="sibTrans" cxnId="{86C77480-58AF-426F-9074-A1E5223E706C}">
      <dgm:prSet/>
      <dgm:spPr/>
      <dgm:t>
        <a:bodyPr/>
        <a:lstStyle/>
        <a:p>
          <a:endParaRPr lang="pl-PL"/>
        </a:p>
      </dgm:t>
    </dgm:pt>
    <dgm:pt modelId="{8180B15E-C4E5-42D0-A800-685EB836DD7B}">
      <dgm:prSet phldrT="[Tekst]" custT="1"/>
      <dgm:spPr>
        <a:ln>
          <a:solidFill>
            <a:schemeClr val="bg2">
              <a:lumMod val="25000"/>
            </a:schemeClr>
          </a:solidFill>
        </a:ln>
      </dgm:spPr>
      <dgm:t>
        <a:bodyPr/>
        <a:lstStyle/>
        <a:p>
          <a:pPr algn="just"/>
          <a:endParaRPr lang="pl-PL" sz="1800" dirty="0">
            <a:latin typeface="Times New Roman" panose="02020603050405020304" pitchFamily="18" charset="0"/>
            <a:cs typeface="Times New Roman" panose="02020603050405020304" pitchFamily="18" charset="0"/>
          </a:endParaRPr>
        </a:p>
      </dgm:t>
    </dgm:pt>
    <dgm:pt modelId="{A9C1B6E5-E8D8-4939-B58C-EFD3EE80DCD5}" type="parTrans" cxnId="{46BBD236-B92C-4133-BE0F-177069CD4C25}">
      <dgm:prSet/>
      <dgm:spPr/>
      <dgm:t>
        <a:bodyPr/>
        <a:lstStyle/>
        <a:p>
          <a:endParaRPr lang="pl-PL"/>
        </a:p>
      </dgm:t>
    </dgm:pt>
    <dgm:pt modelId="{DF43D16E-04CE-43FC-8D0C-61C08797FBF8}" type="sibTrans" cxnId="{46BBD236-B92C-4133-BE0F-177069CD4C25}">
      <dgm:prSet/>
      <dgm:spPr/>
      <dgm:t>
        <a:bodyPr/>
        <a:lstStyle/>
        <a:p>
          <a:endParaRPr lang="pl-PL"/>
        </a:p>
      </dgm:t>
    </dgm:pt>
    <dgm:pt modelId="{8FA57C36-1BE6-4713-85D2-A511F75763E3}">
      <dgm:prSet phldrT="[Tekst]" custT="1"/>
      <dgm:spPr>
        <a:ln>
          <a:solidFill>
            <a:schemeClr val="bg2">
              <a:lumMod val="25000"/>
            </a:schemeClr>
          </a:solidFill>
        </a:ln>
      </dgm:spPr>
      <dgm:t>
        <a:bodyPr/>
        <a:lstStyle/>
        <a:p>
          <a:pPr algn="l"/>
          <a:endParaRPr lang="pl-PL" sz="1800" dirty="0">
            <a:latin typeface="Times New Roman" panose="02020603050405020304" pitchFamily="18" charset="0"/>
            <a:cs typeface="Times New Roman" panose="02020603050405020304" pitchFamily="18" charset="0"/>
          </a:endParaRPr>
        </a:p>
      </dgm:t>
    </dgm:pt>
    <dgm:pt modelId="{F52FA982-BDD3-472A-A8E5-C76A3CDEEF4E}" type="parTrans" cxnId="{5364B3E9-C5EA-407B-BE4C-9F0E921B864E}">
      <dgm:prSet/>
      <dgm:spPr/>
      <dgm:t>
        <a:bodyPr/>
        <a:lstStyle/>
        <a:p>
          <a:endParaRPr lang="pl-PL"/>
        </a:p>
      </dgm:t>
    </dgm:pt>
    <dgm:pt modelId="{6ABDC9AA-37CF-4B2A-9144-F6532B7BECAE}" type="sibTrans" cxnId="{5364B3E9-C5EA-407B-BE4C-9F0E921B864E}">
      <dgm:prSet/>
      <dgm:spPr/>
      <dgm:t>
        <a:bodyPr/>
        <a:lstStyle/>
        <a:p>
          <a:endParaRPr lang="pl-PL"/>
        </a:p>
      </dgm:t>
    </dgm:pt>
    <dgm:pt modelId="{DC22AAEA-09C7-4613-A939-9A5F6E62AFAA}">
      <dgm:prSet phldrT="[Tekst]" custT="1"/>
      <dgm:spPr>
        <a:ln>
          <a:solidFill>
            <a:schemeClr val="bg2">
              <a:lumMod val="25000"/>
            </a:schemeClr>
          </a:solidFill>
        </a:ln>
      </dgm:spPr>
      <dgm:t>
        <a:bodyPr/>
        <a:lstStyle/>
        <a:p>
          <a:endParaRPr lang="pl-PL" sz="1800" dirty="0">
            <a:latin typeface="Times New Roman" panose="02020603050405020304" pitchFamily="18" charset="0"/>
            <a:cs typeface="Times New Roman" panose="02020603050405020304" pitchFamily="18" charset="0"/>
          </a:endParaRPr>
        </a:p>
      </dgm:t>
    </dgm:pt>
    <dgm:pt modelId="{58B87B3E-693E-4A00-8E25-437981B0FE06}" type="parTrans" cxnId="{79244EF7-1B4D-4D43-9F3E-3F9592EBABC6}">
      <dgm:prSet/>
      <dgm:spPr/>
      <dgm:t>
        <a:bodyPr/>
        <a:lstStyle/>
        <a:p>
          <a:endParaRPr lang="pl-PL"/>
        </a:p>
      </dgm:t>
    </dgm:pt>
    <dgm:pt modelId="{3CCF1164-1712-4AF7-80AD-07D12CB8A363}" type="sibTrans" cxnId="{79244EF7-1B4D-4D43-9F3E-3F9592EBABC6}">
      <dgm:prSet/>
      <dgm:spPr/>
      <dgm:t>
        <a:bodyPr/>
        <a:lstStyle/>
        <a:p>
          <a:endParaRPr lang="pl-PL"/>
        </a:p>
      </dgm:t>
    </dgm:pt>
    <dgm:pt modelId="{C446F20E-F758-40BF-AD22-B3646EF9E91B}">
      <dgm:prSet custT="1"/>
      <dgm:spPr/>
      <dgm:t>
        <a:bodyPr/>
        <a:lstStyle/>
        <a:p>
          <a:r>
            <a:rPr lang="pl-PL" sz="1800" dirty="0" smtClean="0">
              <a:latin typeface="Times New Roman" panose="02020603050405020304" pitchFamily="18" charset="0"/>
              <a:cs typeface="Times New Roman" panose="02020603050405020304" pitchFamily="18" charset="0"/>
            </a:rPr>
            <a:t>brak dostępu do podstawowych usług lub ich niskiej jakości</a:t>
          </a:r>
          <a:endParaRPr lang="pl-PL" sz="1800" dirty="0">
            <a:latin typeface="Times New Roman" panose="02020603050405020304" pitchFamily="18" charset="0"/>
            <a:cs typeface="Times New Roman" panose="02020603050405020304" pitchFamily="18" charset="0"/>
          </a:endParaRPr>
        </a:p>
      </dgm:t>
    </dgm:pt>
    <dgm:pt modelId="{3D82209A-145D-471B-AD75-B3C594AD0A21}" type="parTrans" cxnId="{F4D770C2-584B-42DF-AC76-2C3F60CCAE14}">
      <dgm:prSet/>
      <dgm:spPr/>
      <dgm:t>
        <a:bodyPr/>
        <a:lstStyle/>
        <a:p>
          <a:endParaRPr lang="pl-PL"/>
        </a:p>
      </dgm:t>
    </dgm:pt>
    <dgm:pt modelId="{353F7137-3431-4BDA-A233-2F9A9C4C431B}" type="sibTrans" cxnId="{F4D770C2-584B-42DF-AC76-2C3F60CCAE14}">
      <dgm:prSet/>
      <dgm:spPr/>
      <dgm:t>
        <a:bodyPr/>
        <a:lstStyle/>
        <a:p>
          <a:endParaRPr lang="pl-PL"/>
        </a:p>
      </dgm:t>
    </dgm:pt>
    <dgm:pt modelId="{80483E1C-F053-4AFB-ADFF-94121543AC33}">
      <dgm:prSet custT="1"/>
      <dgm:spPr/>
      <dgm:t>
        <a:bodyPr/>
        <a:lstStyle/>
        <a:p>
          <a:r>
            <a:rPr lang="pl-PL" sz="1800" dirty="0" smtClean="0">
              <a:latin typeface="Times New Roman" panose="02020603050405020304" pitchFamily="18" charset="0"/>
              <a:cs typeface="Times New Roman" panose="02020603050405020304" pitchFamily="18" charset="0"/>
            </a:rPr>
            <a:t>niedostosowanie rozwiązań urbanistycznych do zmieniających się funkcji obszaru</a:t>
          </a:r>
          <a:endParaRPr lang="pl-PL" sz="1800" dirty="0">
            <a:latin typeface="Times New Roman" panose="02020603050405020304" pitchFamily="18" charset="0"/>
            <a:cs typeface="Times New Roman" panose="02020603050405020304" pitchFamily="18" charset="0"/>
          </a:endParaRPr>
        </a:p>
      </dgm:t>
    </dgm:pt>
    <dgm:pt modelId="{866D00D4-2A8B-4B40-8456-5F7E5D4B7A9F}" type="parTrans" cxnId="{0A2D78C8-059C-4362-8036-BEFC77FD5D3A}">
      <dgm:prSet/>
      <dgm:spPr/>
      <dgm:t>
        <a:bodyPr/>
        <a:lstStyle/>
        <a:p>
          <a:endParaRPr lang="pl-PL"/>
        </a:p>
      </dgm:t>
    </dgm:pt>
    <dgm:pt modelId="{7768A6E0-3473-4E83-8AE4-76A6C5E1AE8C}" type="sibTrans" cxnId="{0A2D78C8-059C-4362-8036-BEFC77FD5D3A}">
      <dgm:prSet/>
      <dgm:spPr/>
      <dgm:t>
        <a:bodyPr/>
        <a:lstStyle/>
        <a:p>
          <a:endParaRPr lang="pl-PL"/>
        </a:p>
      </dgm:t>
    </dgm:pt>
    <dgm:pt modelId="{87E17218-3223-45D2-BD79-EF81C2E04F79}">
      <dgm:prSet custT="1"/>
      <dgm:spPr/>
      <dgm:t>
        <a:bodyPr/>
        <a:lstStyle/>
        <a:p>
          <a:r>
            <a:rPr lang="pl-PL" sz="1800" dirty="0" smtClean="0">
              <a:latin typeface="Times New Roman" panose="02020603050405020304" pitchFamily="18" charset="0"/>
              <a:cs typeface="Times New Roman" panose="02020603050405020304" pitchFamily="18" charset="0"/>
            </a:rPr>
            <a:t>niski poziom obsługi komunikacyjnej</a:t>
          </a:r>
          <a:endParaRPr lang="pl-PL" sz="1800" dirty="0">
            <a:latin typeface="Times New Roman" panose="02020603050405020304" pitchFamily="18" charset="0"/>
            <a:cs typeface="Times New Roman" panose="02020603050405020304" pitchFamily="18" charset="0"/>
          </a:endParaRPr>
        </a:p>
      </dgm:t>
    </dgm:pt>
    <dgm:pt modelId="{64B29F40-2DDC-45DB-A713-E7AC09935ED3}" type="parTrans" cxnId="{46D4BC24-B899-42AD-8C2E-01D8E7C3AC2D}">
      <dgm:prSet/>
      <dgm:spPr/>
      <dgm:t>
        <a:bodyPr/>
        <a:lstStyle/>
        <a:p>
          <a:endParaRPr lang="pl-PL"/>
        </a:p>
      </dgm:t>
    </dgm:pt>
    <dgm:pt modelId="{BD728751-46DE-4FCD-8175-04AFDBAEE15A}" type="sibTrans" cxnId="{46D4BC24-B899-42AD-8C2E-01D8E7C3AC2D}">
      <dgm:prSet/>
      <dgm:spPr/>
      <dgm:t>
        <a:bodyPr/>
        <a:lstStyle/>
        <a:p>
          <a:endParaRPr lang="pl-PL"/>
        </a:p>
      </dgm:t>
    </dgm:pt>
    <dgm:pt modelId="{13F0FFC8-5339-488A-B824-086FAF11123D}">
      <dgm:prSet custT="1"/>
      <dgm:spPr/>
      <dgm:t>
        <a:bodyPr/>
        <a:lstStyle/>
        <a:p>
          <a:r>
            <a:rPr lang="pl-PL" sz="1800" dirty="0" smtClean="0">
              <a:latin typeface="Times New Roman" panose="02020603050405020304" pitchFamily="18" charset="0"/>
              <a:cs typeface="Times New Roman" panose="02020603050405020304" pitchFamily="18" charset="0"/>
            </a:rPr>
            <a:t>deficyt lub niska jakość terenów publicznych</a:t>
          </a:r>
          <a:endParaRPr lang="pl-PL" sz="1800" dirty="0">
            <a:latin typeface="Times New Roman" panose="02020603050405020304" pitchFamily="18" charset="0"/>
            <a:cs typeface="Times New Roman" panose="02020603050405020304" pitchFamily="18" charset="0"/>
          </a:endParaRPr>
        </a:p>
      </dgm:t>
    </dgm:pt>
    <dgm:pt modelId="{0E9ABF48-BE33-4B94-B7DB-E41F3271E8B0}" type="parTrans" cxnId="{7E1A2F5F-AB62-4D71-87B1-5D41150423F2}">
      <dgm:prSet/>
      <dgm:spPr/>
      <dgm:t>
        <a:bodyPr/>
        <a:lstStyle/>
        <a:p>
          <a:endParaRPr lang="pl-PL"/>
        </a:p>
      </dgm:t>
    </dgm:pt>
    <dgm:pt modelId="{50BE814F-2EA7-480D-BF5E-77349747C541}" type="sibTrans" cxnId="{7E1A2F5F-AB62-4D71-87B1-5D41150423F2}">
      <dgm:prSet/>
      <dgm:spPr/>
      <dgm:t>
        <a:bodyPr/>
        <a:lstStyle/>
        <a:p>
          <a:endParaRPr lang="pl-PL"/>
        </a:p>
      </dgm:t>
    </dgm:pt>
    <dgm:pt modelId="{01316651-4978-4444-860F-DB1F4B05576D}">
      <dgm:prSet phldrT="[Tekst]" custT="1"/>
      <dgm:spPr>
        <a:ln>
          <a:solidFill>
            <a:schemeClr val="bg2">
              <a:lumMod val="25000"/>
            </a:schemeClr>
          </a:solidFill>
        </a:ln>
      </dgm:spPr>
      <dgm:t>
        <a:bodyPr/>
        <a:lstStyle/>
        <a:p>
          <a:pPr algn="l"/>
          <a:r>
            <a:rPr lang="pl-PL" sz="1800" dirty="0" smtClean="0">
              <a:latin typeface="Times New Roman" panose="02020603050405020304" pitchFamily="18" charset="0"/>
              <a:cs typeface="Times New Roman" panose="02020603050405020304" pitchFamily="18" charset="0"/>
            </a:rPr>
            <a:t>niewystarczające wyposażenie w infrastrukturę techniczną i społeczną</a:t>
          </a:r>
          <a:endParaRPr lang="pl-PL" sz="1800" dirty="0"/>
        </a:p>
      </dgm:t>
    </dgm:pt>
    <dgm:pt modelId="{2C161A19-F4A6-4133-A7B2-FD75A6434AFA}" type="parTrans" cxnId="{06185998-82F3-4CD9-B6FC-1FBF639D6908}">
      <dgm:prSet/>
      <dgm:spPr/>
      <dgm:t>
        <a:bodyPr/>
        <a:lstStyle/>
        <a:p>
          <a:endParaRPr lang="pl-PL"/>
        </a:p>
      </dgm:t>
    </dgm:pt>
    <dgm:pt modelId="{683DEEA3-1897-4CF1-9A9E-0B77C55F340E}" type="sibTrans" cxnId="{06185998-82F3-4CD9-B6FC-1FBF639D6908}">
      <dgm:prSet/>
      <dgm:spPr/>
      <dgm:t>
        <a:bodyPr/>
        <a:lstStyle/>
        <a:p>
          <a:endParaRPr lang="pl-PL"/>
        </a:p>
      </dgm:t>
    </dgm:pt>
    <dgm:pt modelId="{AB157C53-8D23-4D75-ACF1-565C2F574EDC}" type="pres">
      <dgm:prSet presAssocID="{69143030-6CBF-4A19-9E01-06CC8BBF1669}" presName="Name0" presStyleCnt="0">
        <dgm:presLayoutVars>
          <dgm:dir/>
          <dgm:animLvl val="lvl"/>
          <dgm:resizeHandles val="exact"/>
        </dgm:presLayoutVars>
      </dgm:prSet>
      <dgm:spPr/>
      <dgm:t>
        <a:bodyPr/>
        <a:lstStyle/>
        <a:p>
          <a:endParaRPr lang="pl-PL"/>
        </a:p>
      </dgm:t>
    </dgm:pt>
    <dgm:pt modelId="{D388C2E1-7FB5-4EDD-A462-0E9512DEE6AE}" type="pres">
      <dgm:prSet presAssocID="{69143030-6CBF-4A19-9E01-06CC8BBF1669}" presName="tSp" presStyleCnt="0"/>
      <dgm:spPr/>
    </dgm:pt>
    <dgm:pt modelId="{2AB736EB-6EC8-44AD-8C30-9C2DED1F0848}" type="pres">
      <dgm:prSet presAssocID="{69143030-6CBF-4A19-9E01-06CC8BBF1669}" presName="bSp" presStyleCnt="0"/>
      <dgm:spPr/>
    </dgm:pt>
    <dgm:pt modelId="{8808897D-87F0-4B2F-A54D-F6E732C45089}" type="pres">
      <dgm:prSet presAssocID="{69143030-6CBF-4A19-9E01-06CC8BBF1669}" presName="process" presStyleCnt="0"/>
      <dgm:spPr/>
    </dgm:pt>
    <dgm:pt modelId="{5A8914E8-1A75-495C-A2A3-112BA6CC5634}" type="pres">
      <dgm:prSet presAssocID="{6E342323-07C3-4DA4-92C7-B2B9701C48C6}" presName="composite1" presStyleCnt="0"/>
      <dgm:spPr/>
    </dgm:pt>
    <dgm:pt modelId="{29E8BFC6-66C2-473A-889A-28E72831DE08}" type="pres">
      <dgm:prSet presAssocID="{6E342323-07C3-4DA4-92C7-B2B9701C48C6}" presName="dummyNode1" presStyleLbl="node1" presStyleIdx="0" presStyleCnt="4"/>
      <dgm:spPr/>
    </dgm:pt>
    <dgm:pt modelId="{E0C4FE46-563B-412D-9074-DCF190309722}" type="pres">
      <dgm:prSet presAssocID="{6E342323-07C3-4DA4-92C7-B2B9701C48C6}" presName="childNode1" presStyleLbl="bgAcc1" presStyleIdx="0" presStyleCnt="4" custScaleX="124720" custScaleY="129963" custLinFactNeighborX="-81" custLinFactNeighborY="-1860">
        <dgm:presLayoutVars>
          <dgm:bulletEnabled val="1"/>
        </dgm:presLayoutVars>
      </dgm:prSet>
      <dgm:spPr/>
      <dgm:t>
        <a:bodyPr/>
        <a:lstStyle/>
        <a:p>
          <a:endParaRPr lang="pl-PL"/>
        </a:p>
      </dgm:t>
    </dgm:pt>
    <dgm:pt modelId="{49BB5246-62E8-408C-B485-77FE5314803E}" type="pres">
      <dgm:prSet presAssocID="{6E342323-07C3-4DA4-92C7-B2B9701C48C6}" presName="childNode1tx" presStyleLbl="bgAcc1" presStyleIdx="0" presStyleCnt="4">
        <dgm:presLayoutVars>
          <dgm:bulletEnabled val="1"/>
        </dgm:presLayoutVars>
      </dgm:prSet>
      <dgm:spPr/>
      <dgm:t>
        <a:bodyPr/>
        <a:lstStyle/>
        <a:p>
          <a:endParaRPr lang="pl-PL"/>
        </a:p>
      </dgm:t>
    </dgm:pt>
    <dgm:pt modelId="{6F782075-3ADB-4ABE-A06E-681BED9C9FB8}" type="pres">
      <dgm:prSet presAssocID="{6E342323-07C3-4DA4-92C7-B2B9701C48C6}" presName="parentNode1" presStyleLbl="node1" presStyleIdx="0" presStyleCnt="4" custLinFactNeighborX="9264" custLinFactNeighborY="27925">
        <dgm:presLayoutVars>
          <dgm:chMax val="1"/>
          <dgm:bulletEnabled val="1"/>
        </dgm:presLayoutVars>
      </dgm:prSet>
      <dgm:spPr/>
      <dgm:t>
        <a:bodyPr/>
        <a:lstStyle/>
        <a:p>
          <a:endParaRPr lang="pl-PL"/>
        </a:p>
      </dgm:t>
    </dgm:pt>
    <dgm:pt modelId="{04EEF35C-D505-4C68-AB53-CE3FAB8276E0}" type="pres">
      <dgm:prSet presAssocID="{6E342323-07C3-4DA4-92C7-B2B9701C48C6}" presName="connSite1" presStyleCnt="0"/>
      <dgm:spPr/>
    </dgm:pt>
    <dgm:pt modelId="{8DCE680E-A249-4B57-9524-544FDCC5436D}" type="pres">
      <dgm:prSet presAssocID="{D63225FA-D88B-48C7-A689-34D4566EDC11}" presName="Name9" presStyleLbl="sibTrans2D1" presStyleIdx="0" presStyleCnt="3" custAng="418398" custLinFactNeighborX="12762" custLinFactNeighborY="2212"/>
      <dgm:spPr/>
      <dgm:t>
        <a:bodyPr/>
        <a:lstStyle/>
        <a:p>
          <a:endParaRPr lang="pl-PL"/>
        </a:p>
      </dgm:t>
    </dgm:pt>
    <dgm:pt modelId="{5B18FF0E-E16B-4E87-8B63-3AD405A88B48}" type="pres">
      <dgm:prSet presAssocID="{CFD0C6D0-61F2-457B-99A6-30ABBC384D61}" presName="composite2" presStyleCnt="0"/>
      <dgm:spPr/>
    </dgm:pt>
    <dgm:pt modelId="{6EEBB414-DA59-402B-B2BB-3E91DAB77204}" type="pres">
      <dgm:prSet presAssocID="{CFD0C6D0-61F2-457B-99A6-30ABBC384D61}" presName="dummyNode2" presStyleLbl="node1" presStyleIdx="0" presStyleCnt="4"/>
      <dgm:spPr/>
    </dgm:pt>
    <dgm:pt modelId="{DA75442E-03B7-4F6D-8D3E-196197E767B5}" type="pres">
      <dgm:prSet presAssocID="{CFD0C6D0-61F2-457B-99A6-30ABBC384D61}" presName="childNode2" presStyleLbl="bgAcc1" presStyleIdx="1" presStyleCnt="4" custScaleX="121758" custScaleY="129090" custLinFactNeighborX="494" custLinFactNeighborY="-599">
        <dgm:presLayoutVars>
          <dgm:bulletEnabled val="1"/>
        </dgm:presLayoutVars>
      </dgm:prSet>
      <dgm:spPr/>
      <dgm:t>
        <a:bodyPr/>
        <a:lstStyle/>
        <a:p>
          <a:endParaRPr lang="pl-PL"/>
        </a:p>
      </dgm:t>
    </dgm:pt>
    <dgm:pt modelId="{74960CAD-AA48-45F8-8E18-A385D6F7AB75}" type="pres">
      <dgm:prSet presAssocID="{CFD0C6D0-61F2-457B-99A6-30ABBC384D61}" presName="childNode2tx" presStyleLbl="bgAcc1" presStyleIdx="1" presStyleCnt="4">
        <dgm:presLayoutVars>
          <dgm:bulletEnabled val="1"/>
        </dgm:presLayoutVars>
      </dgm:prSet>
      <dgm:spPr/>
      <dgm:t>
        <a:bodyPr/>
        <a:lstStyle/>
        <a:p>
          <a:endParaRPr lang="pl-PL"/>
        </a:p>
      </dgm:t>
    </dgm:pt>
    <dgm:pt modelId="{BC0796CC-4216-4722-966E-6D0CB7FE86B8}" type="pres">
      <dgm:prSet presAssocID="{CFD0C6D0-61F2-457B-99A6-30ABBC384D61}" presName="parentNode2" presStyleLbl="node1" presStyleIdx="1" presStyleCnt="4" custLinFactNeighborX="8334" custLinFactNeighborY="-43096">
        <dgm:presLayoutVars>
          <dgm:chMax val="0"/>
          <dgm:bulletEnabled val="1"/>
        </dgm:presLayoutVars>
      </dgm:prSet>
      <dgm:spPr/>
      <dgm:t>
        <a:bodyPr/>
        <a:lstStyle/>
        <a:p>
          <a:endParaRPr lang="pl-PL"/>
        </a:p>
      </dgm:t>
    </dgm:pt>
    <dgm:pt modelId="{C9B99DAB-0256-4663-BF99-3B03EF973FE5}" type="pres">
      <dgm:prSet presAssocID="{CFD0C6D0-61F2-457B-99A6-30ABBC384D61}" presName="connSite2" presStyleCnt="0"/>
      <dgm:spPr/>
    </dgm:pt>
    <dgm:pt modelId="{BEE5140E-2E5E-45E5-95D2-AABD038BF9FD}" type="pres">
      <dgm:prSet presAssocID="{EC0E72CA-24AD-480F-ACDF-DBE690A8E7C8}" presName="Name18" presStyleLbl="sibTrans2D1" presStyleIdx="1" presStyleCnt="3" custAng="21407147" custScaleX="94420" custScaleY="89498" custLinFactNeighborX="-231" custLinFactNeighborY="-1268"/>
      <dgm:spPr/>
      <dgm:t>
        <a:bodyPr/>
        <a:lstStyle/>
        <a:p>
          <a:endParaRPr lang="pl-PL"/>
        </a:p>
      </dgm:t>
    </dgm:pt>
    <dgm:pt modelId="{8BB2850E-9209-4A1A-A231-5AF0DA42104C}" type="pres">
      <dgm:prSet presAssocID="{442A714A-57FE-4794-A2CD-2B2B1921B79A}" presName="composite1" presStyleCnt="0"/>
      <dgm:spPr/>
    </dgm:pt>
    <dgm:pt modelId="{40319D6E-03E0-4D9B-8A5A-0839BB287761}" type="pres">
      <dgm:prSet presAssocID="{442A714A-57FE-4794-A2CD-2B2B1921B79A}" presName="dummyNode1" presStyleLbl="node1" presStyleIdx="1" presStyleCnt="4"/>
      <dgm:spPr/>
    </dgm:pt>
    <dgm:pt modelId="{4E7493E9-2C51-4557-BD96-C16A6581EBB9}" type="pres">
      <dgm:prSet presAssocID="{442A714A-57FE-4794-A2CD-2B2B1921B79A}" presName="childNode1" presStyleLbl="bgAcc1" presStyleIdx="2" presStyleCnt="4" custScaleX="130334" custScaleY="126501">
        <dgm:presLayoutVars>
          <dgm:bulletEnabled val="1"/>
        </dgm:presLayoutVars>
      </dgm:prSet>
      <dgm:spPr/>
      <dgm:t>
        <a:bodyPr/>
        <a:lstStyle/>
        <a:p>
          <a:endParaRPr lang="pl-PL"/>
        </a:p>
      </dgm:t>
    </dgm:pt>
    <dgm:pt modelId="{4933DFEF-B7D3-40D7-B182-2775892FF708}" type="pres">
      <dgm:prSet presAssocID="{442A714A-57FE-4794-A2CD-2B2B1921B79A}" presName="childNode1tx" presStyleLbl="bgAcc1" presStyleIdx="2" presStyleCnt="4">
        <dgm:presLayoutVars>
          <dgm:bulletEnabled val="1"/>
        </dgm:presLayoutVars>
      </dgm:prSet>
      <dgm:spPr/>
      <dgm:t>
        <a:bodyPr/>
        <a:lstStyle/>
        <a:p>
          <a:endParaRPr lang="pl-PL"/>
        </a:p>
      </dgm:t>
    </dgm:pt>
    <dgm:pt modelId="{B39EF987-DE89-4ED9-8ACC-00A1D698E03D}" type="pres">
      <dgm:prSet presAssocID="{442A714A-57FE-4794-A2CD-2B2B1921B79A}" presName="parentNode1" presStyleLbl="node1" presStyleIdx="2" presStyleCnt="4" custLinFactNeighborX="18261" custLinFactNeighborY="46328">
        <dgm:presLayoutVars>
          <dgm:chMax val="1"/>
          <dgm:bulletEnabled val="1"/>
        </dgm:presLayoutVars>
      </dgm:prSet>
      <dgm:spPr/>
      <dgm:t>
        <a:bodyPr/>
        <a:lstStyle/>
        <a:p>
          <a:endParaRPr lang="pl-PL"/>
        </a:p>
      </dgm:t>
    </dgm:pt>
    <dgm:pt modelId="{7193ED7E-46F3-4E40-8DF9-9736A001618C}" type="pres">
      <dgm:prSet presAssocID="{442A714A-57FE-4794-A2CD-2B2B1921B79A}" presName="connSite1" presStyleCnt="0"/>
      <dgm:spPr/>
    </dgm:pt>
    <dgm:pt modelId="{1D10541B-460E-4F0B-8C3F-A94645190B3C}" type="pres">
      <dgm:prSet presAssocID="{CACEEF11-3B7E-49FC-88A7-8C0CD2594367}" presName="Name9" presStyleLbl="sibTrans2D1" presStyleIdx="2" presStyleCnt="3" custAng="407912" custLinFactNeighborX="9439" custLinFactNeighborY="1738"/>
      <dgm:spPr/>
      <dgm:t>
        <a:bodyPr/>
        <a:lstStyle/>
        <a:p>
          <a:endParaRPr lang="pl-PL"/>
        </a:p>
      </dgm:t>
    </dgm:pt>
    <dgm:pt modelId="{89CAA338-0279-46DE-BB6C-541A9DD715EE}" type="pres">
      <dgm:prSet presAssocID="{FA8C8573-7560-4A59-A13A-568C6A342EC3}" presName="composite2" presStyleCnt="0"/>
      <dgm:spPr/>
    </dgm:pt>
    <dgm:pt modelId="{BBACD0A6-2AD8-4398-9BF6-CCD67ACE6B97}" type="pres">
      <dgm:prSet presAssocID="{FA8C8573-7560-4A59-A13A-568C6A342EC3}" presName="dummyNode2" presStyleLbl="node1" presStyleIdx="2" presStyleCnt="4"/>
      <dgm:spPr/>
    </dgm:pt>
    <dgm:pt modelId="{36483E40-02AF-45B2-8C9B-26C0EC2048C9}" type="pres">
      <dgm:prSet presAssocID="{FA8C8573-7560-4A59-A13A-568C6A342EC3}" presName="childNode2" presStyleLbl="bgAcc1" presStyleIdx="3" presStyleCnt="4" custScaleX="126113" custScaleY="127540">
        <dgm:presLayoutVars>
          <dgm:bulletEnabled val="1"/>
        </dgm:presLayoutVars>
      </dgm:prSet>
      <dgm:spPr/>
      <dgm:t>
        <a:bodyPr/>
        <a:lstStyle/>
        <a:p>
          <a:endParaRPr lang="pl-PL"/>
        </a:p>
      </dgm:t>
    </dgm:pt>
    <dgm:pt modelId="{DCE78C55-C731-4DB0-9F58-FFE277FCFA92}" type="pres">
      <dgm:prSet presAssocID="{FA8C8573-7560-4A59-A13A-568C6A342EC3}" presName="childNode2tx" presStyleLbl="bgAcc1" presStyleIdx="3" presStyleCnt="4">
        <dgm:presLayoutVars>
          <dgm:bulletEnabled val="1"/>
        </dgm:presLayoutVars>
      </dgm:prSet>
      <dgm:spPr/>
      <dgm:t>
        <a:bodyPr/>
        <a:lstStyle/>
        <a:p>
          <a:endParaRPr lang="pl-PL"/>
        </a:p>
      </dgm:t>
    </dgm:pt>
    <dgm:pt modelId="{636D1510-DEF7-4442-92E1-208C6DDABDFA}" type="pres">
      <dgm:prSet presAssocID="{FA8C8573-7560-4A59-A13A-568C6A342EC3}" presName="parentNode2" presStyleLbl="node1" presStyleIdx="3" presStyleCnt="4" custLinFactNeighborX="15980" custLinFactNeighborY="-43109">
        <dgm:presLayoutVars>
          <dgm:chMax val="0"/>
          <dgm:bulletEnabled val="1"/>
        </dgm:presLayoutVars>
      </dgm:prSet>
      <dgm:spPr/>
      <dgm:t>
        <a:bodyPr/>
        <a:lstStyle/>
        <a:p>
          <a:endParaRPr lang="pl-PL"/>
        </a:p>
      </dgm:t>
    </dgm:pt>
    <dgm:pt modelId="{2D4F1A9C-C080-4CAE-8B9A-0615B30D3D58}" type="pres">
      <dgm:prSet presAssocID="{FA8C8573-7560-4A59-A13A-568C6A342EC3}" presName="connSite2" presStyleCnt="0"/>
      <dgm:spPr/>
    </dgm:pt>
  </dgm:ptLst>
  <dgm:cxnLst>
    <dgm:cxn modelId="{469A3B18-E386-45DC-8549-2CC89E42CC51}" type="presOf" srcId="{DC22AAEA-09C7-4613-A939-9A5F6E62AFAA}" destId="{E0C4FE46-563B-412D-9074-DCF190309722}" srcOrd="0" destOrd="3" presId="urn:microsoft.com/office/officeart/2005/8/layout/hProcess4"/>
    <dgm:cxn modelId="{FE04D2EE-FAF7-4899-A347-D4C8D4D8335C}" type="presOf" srcId="{80483E1C-F053-4AFB-ADFF-94121543AC33}" destId="{4E7493E9-2C51-4557-BD96-C16A6581EBB9}" srcOrd="0" destOrd="2" presId="urn:microsoft.com/office/officeart/2005/8/layout/hProcess4"/>
    <dgm:cxn modelId="{298DD507-F93B-4D9B-B440-DE2A167D36B4}" srcId="{69143030-6CBF-4A19-9E01-06CC8BBF1669}" destId="{FA8C8573-7560-4A59-A13A-568C6A342EC3}" srcOrd="3" destOrd="0" parTransId="{B6E7A997-2F1F-4A6D-A419-362635880C45}" sibTransId="{3B8931E6-BB34-4C0E-97E6-82CC231E2B91}"/>
    <dgm:cxn modelId="{7BCAF86A-4691-4BC9-9924-7FEF8E752C24}" type="presOf" srcId="{69143030-6CBF-4A19-9E01-06CC8BBF1669}" destId="{AB157C53-8D23-4D75-ACF1-565C2F574EDC}" srcOrd="0" destOrd="0" presId="urn:microsoft.com/office/officeart/2005/8/layout/hProcess4"/>
    <dgm:cxn modelId="{2C26B02F-B352-4B78-9219-E785C92F4C66}" type="presOf" srcId="{8180B15E-C4E5-42D0-A800-685EB836DD7B}" destId="{36483E40-02AF-45B2-8C9B-26C0EC2048C9}" srcOrd="0" destOrd="1" presId="urn:microsoft.com/office/officeart/2005/8/layout/hProcess4"/>
    <dgm:cxn modelId="{2BE2A9F3-138E-4E86-A28C-3462BE6FC25E}" type="presOf" srcId="{13F0FFC8-5339-488A-B824-086FAF11123D}" destId="{4933DFEF-B7D3-40D7-B182-2775892FF708}" srcOrd="1" destOrd="4" presId="urn:microsoft.com/office/officeart/2005/8/layout/hProcess4"/>
    <dgm:cxn modelId="{7153F4A5-34B5-4DA5-9C35-9ED0F6497941}" type="presOf" srcId="{DC22AAEA-09C7-4613-A939-9A5F6E62AFAA}" destId="{49BB5246-62E8-408C-B485-77FE5314803E}" srcOrd="1" destOrd="3" presId="urn:microsoft.com/office/officeart/2005/8/layout/hProcess4"/>
    <dgm:cxn modelId="{DC0F1365-82F7-4885-ACB8-61BA98DFE400}" type="presOf" srcId="{26791C06-3A3D-4B90-B6ED-7CAED58AB8D6}" destId="{E0C4FE46-563B-412D-9074-DCF190309722}" srcOrd="0" destOrd="4" presId="urn:microsoft.com/office/officeart/2005/8/layout/hProcess4"/>
    <dgm:cxn modelId="{5364B3E9-C5EA-407B-BE4C-9F0E921B864E}" srcId="{CFD0C6D0-61F2-457B-99A6-30ABBC384D61}" destId="{8FA57C36-1BE6-4713-85D2-A511F75763E3}" srcOrd="2" destOrd="0" parTransId="{F52FA982-BDD3-472A-A8E5-C76A3CDEEF4E}" sibTransId="{6ABDC9AA-37CF-4B2A-9144-F6532B7BECAE}"/>
    <dgm:cxn modelId="{79244EF7-1B4D-4D43-9F3E-3F9592EBABC6}" srcId="{6E342323-07C3-4DA4-92C7-B2B9701C48C6}" destId="{DC22AAEA-09C7-4613-A939-9A5F6E62AFAA}" srcOrd="3" destOrd="0" parTransId="{58B87B3E-693E-4A00-8E25-437981B0FE06}" sibTransId="{3CCF1164-1712-4AF7-80AD-07D12CB8A363}"/>
    <dgm:cxn modelId="{D9B1756B-6F88-442A-A696-F2897B022781}" type="presOf" srcId="{2191B2CB-604F-465C-9F4C-8FDEB6CF0919}" destId="{36483E40-02AF-45B2-8C9B-26C0EC2048C9}" srcOrd="0" destOrd="2" presId="urn:microsoft.com/office/officeart/2005/8/layout/hProcess4"/>
    <dgm:cxn modelId="{C5C1BF2C-6ED0-493B-8E48-4D7AFBD661BE}" type="presOf" srcId="{C446F20E-F758-40BF-AD22-B3646EF9E91B}" destId="{4E7493E9-2C51-4557-BD96-C16A6581EBB9}" srcOrd="0" destOrd="1" presId="urn:microsoft.com/office/officeart/2005/8/layout/hProcess4"/>
    <dgm:cxn modelId="{45546EC4-BF46-4918-8660-95B92E43DF48}" type="presOf" srcId="{730BDA53-42DC-4051-9DA5-C9904874D26B}" destId="{E0C4FE46-563B-412D-9074-DCF190309722}" srcOrd="0" destOrd="0" presId="urn:microsoft.com/office/officeart/2005/8/layout/hProcess4"/>
    <dgm:cxn modelId="{E303EE00-51BE-419E-9FC1-86BD21FC97FC}" type="presOf" srcId="{8180B15E-C4E5-42D0-A800-685EB836DD7B}" destId="{DCE78C55-C731-4DB0-9F58-FFE277FCFA92}" srcOrd="1" destOrd="1" presId="urn:microsoft.com/office/officeart/2005/8/layout/hProcess4"/>
    <dgm:cxn modelId="{F7F9E980-5809-4523-8182-8E672312B623}" type="presOf" srcId="{2191B2CB-604F-465C-9F4C-8FDEB6CF0919}" destId="{DCE78C55-C731-4DB0-9F58-FFE277FCFA92}" srcOrd="1" destOrd="2" presId="urn:microsoft.com/office/officeart/2005/8/layout/hProcess4"/>
    <dgm:cxn modelId="{ACE96182-5034-419E-9DB2-C9E91EA56EF6}" srcId="{69143030-6CBF-4A19-9E01-06CC8BBF1669}" destId="{CFD0C6D0-61F2-457B-99A6-30ABBC384D61}" srcOrd="1" destOrd="0" parTransId="{2CE37D58-0044-4E35-846A-C78B9511A2EC}" sibTransId="{EC0E72CA-24AD-480F-ACDF-DBE690A8E7C8}"/>
    <dgm:cxn modelId="{680E3C0F-C085-4745-B6BA-9CE55069A9F2}" type="presOf" srcId="{BB5D2FED-AB22-492B-A0F6-F52331500AF9}" destId="{DCE78C55-C731-4DB0-9F58-FFE277FCFA92}" srcOrd="1" destOrd="0" presId="urn:microsoft.com/office/officeart/2005/8/layout/hProcess4"/>
    <dgm:cxn modelId="{5A10B317-F99F-46ED-A5DD-4F87B06A1512}" type="presOf" srcId="{13F0FFC8-5339-488A-B824-086FAF11123D}" destId="{4E7493E9-2C51-4557-BD96-C16A6581EBB9}" srcOrd="0" destOrd="4" presId="urn:microsoft.com/office/officeart/2005/8/layout/hProcess4"/>
    <dgm:cxn modelId="{58B798A0-C43D-426A-8AE2-ADDFA0EF8A39}" type="presOf" srcId="{730BDA53-42DC-4051-9DA5-C9904874D26B}" destId="{49BB5246-62E8-408C-B485-77FE5314803E}" srcOrd="1" destOrd="0" presId="urn:microsoft.com/office/officeart/2005/8/layout/hProcess4"/>
    <dgm:cxn modelId="{8E73E363-C0F6-4522-AA6B-7B90FB0125DD}" type="presOf" srcId="{01316651-4978-4444-860F-DB1F4B05576D}" destId="{4933DFEF-B7D3-40D7-B182-2775892FF708}" srcOrd="1" destOrd="0" presId="urn:microsoft.com/office/officeart/2005/8/layout/hProcess4"/>
    <dgm:cxn modelId="{C2F628F6-3867-4F80-8418-EB545C34A84A}" type="presOf" srcId="{D63225FA-D88B-48C7-A689-34D4566EDC11}" destId="{8DCE680E-A249-4B57-9524-544FDCC5436D}" srcOrd="0" destOrd="0" presId="urn:microsoft.com/office/officeart/2005/8/layout/hProcess4"/>
    <dgm:cxn modelId="{B4A15CD2-FDF1-44D1-B4AA-A2CC19365219}" srcId="{6E342323-07C3-4DA4-92C7-B2B9701C48C6}" destId="{EFF7520A-8327-4D3A-BF46-40C5C04BAD6F}" srcOrd="1" destOrd="0" parTransId="{39318958-7FE1-400E-A2AA-1AE628958250}" sibTransId="{7C02A4F5-3424-417C-A004-828EB70A138C}"/>
    <dgm:cxn modelId="{0837E52F-8386-413B-B3D7-AB6B324418B1}" srcId="{6E342323-07C3-4DA4-92C7-B2B9701C48C6}" destId="{F70A51E7-E3A3-4CDC-A086-6383A28DFEEF}" srcOrd="2" destOrd="0" parTransId="{F599BADE-3ECB-41D6-8394-2159123B1F42}" sibTransId="{E46078F0-6665-4821-95CF-C6D3D62C7C1A}"/>
    <dgm:cxn modelId="{AE1E6327-71A8-456D-9028-17BBC08A64D5}" type="presOf" srcId="{87E17218-3223-45D2-BD79-EF81C2E04F79}" destId="{4933DFEF-B7D3-40D7-B182-2775892FF708}" srcOrd="1" destOrd="3" presId="urn:microsoft.com/office/officeart/2005/8/layout/hProcess4"/>
    <dgm:cxn modelId="{E4617CC2-2448-423A-A952-D575EB55E594}" type="presOf" srcId="{01316651-4978-4444-860F-DB1F4B05576D}" destId="{4E7493E9-2C51-4557-BD96-C16A6581EBB9}" srcOrd="0" destOrd="0" presId="urn:microsoft.com/office/officeart/2005/8/layout/hProcess4"/>
    <dgm:cxn modelId="{216FA8CE-6A3C-4B49-A2E6-069920674E24}" type="presOf" srcId="{F70A51E7-E3A3-4CDC-A086-6383A28DFEEF}" destId="{49BB5246-62E8-408C-B485-77FE5314803E}" srcOrd="1" destOrd="2" presId="urn:microsoft.com/office/officeart/2005/8/layout/hProcess4"/>
    <dgm:cxn modelId="{FC8CCF35-C2AB-49C5-BACE-634406D97DD5}" type="presOf" srcId="{442A714A-57FE-4794-A2CD-2B2B1921B79A}" destId="{B39EF987-DE89-4ED9-8ACC-00A1D698E03D}" srcOrd="0" destOrd="0" presId="urn:microsoft.com/office/officeart/2005/8/layout/hProcess4"/>
    <dgm:cxn modelId="{4F1F3936-E029-4C0B-87E5-ACE8CEA75CE7}" srcId="{6E342323-07C3-4DA4-92C7-B2B9701C48C6}" destId="{26791C06-3A3D-4B90-B6ED-7CAED58AB8D6}" srcOrd="4" destOrd="0" parTransId="{37E13FB2-0B49-4542-AFB2-27FB7B5002EE}" sibTransId="{58296903-0E9D-452F-9287-FECDD053C97C}"/>
    <dgm:cxn modelId="{EAA5A734-5691-48DF-920C-6387B75FF726}" srcId="{CFD0C6D0-61F2-457B-99A6-30ABBC384D61}" destId="{C7362DF2-4DC5-4B5A-8FD6-FBF591821F68}" srcOrd="1" destOrd="0" parTransId="{A3D942C4-33EA-4389-850B-E422B984D698}" sibTransId="{D2A5761F-427A-40CF-B1FD-06212F4C0F39}"/>
    <dgm:cxn modelId="{65C58AD7-B098-4388-A164-30A23EA9421C}" type="presOf" srcId="{8FA57C36-1BE6-4713-85D2-A511F75763E3}" destId="{74960CAD-AA48-45F8-8E18-A385D6F7AB75}" srcOrd="1" destOrd="2" presId="urn:microsoft.com/office/officeart/2005/8/layout/hProcess4"/>
    <dgm:cxn modelId="{9A06FC8B-23D4-4F11-8720-7C4EA6BB0154}" type="presOf" srcId="{C446F20E-F758-40BF-AD22-B3646EF9E91B}" destId="{4933DFEF-B7D3-40D7-B182-2775892FF708}" srcOrd="1" destOrd="1" presId="urn:microsoft.com/office/officeart/2005/8/layout/hProcess4"/>
    <dgm:cxn modelId="{6CC831AE-9451-45DF-8F65-22EA55A4B8D1}" srcId="{FA8C8573-7560-4A59-A13A-568C6A342EC3}" destId="{2191B2CB-604F-465C-9F4C-8FDEB6CF0919}" srcOrd="2" destOrd="0" parTransId="{BD89212E-22E6-46B1-944E-4FCB7F5C1205}" sibTransId="{DDBC17A9-BC61-4BF8-9DB6-A144FF9549CB}"/>
    <dgm:cxn modelId="{8F25B4DA-1497-4041-9E34-18518A65C9EA}" type="presOf" srcId="{BB5D2FED-AB22-492B-A0F6-F52331500AF9}" destId="{36483E40-02AF-45B2-8C9B-26C0EC2048C9}" srcOrd="0" destOrd="0" presId="urn:microsoft.com/office/officeart/2005/8/layout/hProcess4"/>
    <dgm:cxn modelId="{052CDA9E-6904-4A7D-887E-A8D429F022A8}" type="presOf" srcId="{5802E57A-291E-4BDE-8C37-C3B29FA91C25}" destId="{36483E40-02AF-45B2-8C9B-26C0EC2048C9}" srcOrd="0" destOrd="3" presId="urn:microsoft.com/office/officeart/2005/8/layout/hProcess4"/>
    <dgm:cxn modelId="{06185998-82F3-4CD9-B6FC-1FBF639D6908}" srcId="{442A714A-57FE-4794-A2CD-2B2B1921B79A}" destId="{01316651-4978-4444-860F-DB1F4B05576D}" srcOrd="0" destOrd="0" parTransId="{2C161A19-F4A6-4133-A7B2-FD75A6434AFA}" sibTransId="{683DEEA3-1897-4CF1-9A9E-0B77C55F340E}"/>
    <dgm:cxn modelId="{A8D5A3CC-8637-40CA-ACFB-2C034E53A050}" type="presOf" srcId="{939BD226-C4CC-4483-87BD-4B1C793C8CC7}" destId="{DA75442E-03B7-4F6D-8D3E-196197E767B5}" srcOrd="0" destOrd="3" presId="urn:microsoft.com/office/officeart/2005/8/layout/hProcess4"/>
    <dgm:cxn modelId="{D81B7908-2346-4987-890A-1209D6638AC1}" type="presOf" srcId="{6E342323-07C3-4DA4-92C7-B2B9701C48C6}" destId="{6F782075-3ADB-4ABE-A06E-681BED9C9FB8}" srcOrd="0" destOrd="0" presId="urn:microsoft.com/office/officeart/2005/8/layout/hProcess4"/>
    <dgm:cxn modelId="{86C77480-58AF-426F-9074-A1E5223E706C}" srcId="{FA8C8573-7560-4A59-A13A-568C6A342EC3}" destId="{BB5D2FED-AB22-492B-A0F6-F52331500AF9}" srcOrd="0" destOrd="0" parTransId="{88C0E022-B8F4-4967-A324-176CDA2A78E7}" sibTransId="{EC0D7E5D-845A-4C90-8A9E-5B63863044B0}"/>
    <dgm:cxn modelId="{C311EFF5-7035-4498-B6AE-2F348D5BCD05}" type="presOf" srcId="{F95ED1EE-47EF-4ABC-B99D-5239E85D4F49}" destId="{74960CAD-AA48-45F8-8E18-A385D6F7AB75}" srcOrd="1" destOrd="0" presId="urn:microsoft.com/office/officeart/2005/8/layout/hProcess4"/>
    <dgm:cxn modelId="{BAF7049E-B87D-47CF-BCC1-1496A18C5BE3}" type="presOf" srcId="{FA8C8573-7560-4A59-A13A-568C6A342EC3}" destId="{636D1510-DEF7-4442-92E1-208C6DDABDFA}" srcOrd="0" destOrd="0" presId="urn:microsoft.com/office/officeart/2005/8/layout/hProcess4"/>
    <dgm:cxn modelId="{70C379F2-C70D-4D16-A30A-84A02C81E45F}" type="presOf" srcId="{F70A51E7-E3A3-4CDC-A086-6383A28DFEEF}" destId="{E0C4FE46-563B-412D-9074-DCF190309722}" srcOrd="0" destOrd="2" presId="urn:microsoft.com/office/officeart/2005/8/layout/hProcess4"/>
    <dgm:cxn modelId="{46BBD236-B92C-4133-BE0F-177069CD4C25}" srcId="{FA8C8573-7560-4A59-A13A-568C6A342EC3}" destId="{8180B15E-C4E5-42D0-A800-685EB836DD7B}" srcOrd="1" destOrd="0" parTransId="{A9C1B6E5-E8D8-4939-B58C-EFD3EE80DCD5}" sibTransId="{DF43D16E-04CE-43FC-8D0C-61C08797FBF8}"/>
    <dgm:cxn modelId="{F4D770C2-584B-42DF-AC76-2C3F60CCAE14}" srcId="{442A714A-57FE-4794-A2CD-2B2B1921B79A}" destId="{C446F20E-F758-40BF-AD22-B3646EF9E91B}" srcOrd="1" destOrd="0" parTransId="{3D82209A-145D-471B-AD75-B3C594AD0A21}" sibTransId="{353F7137-3431-4BDA-A233-2F9A9C4C431B}"/>
    <dgm:cxn modelId="{5E355A5C-F295-45BA-81CA-52733E4B939C}" type="presOf" srcId="{CACEEF11-3B7E-49FC-88A7-8C0CD2594367}" destId="{1D10541B-460E-4F0B-8C3F-A94645190B3C}" srcOrd="0" destOrd="0" presId="urn:microsoft.com/office/officeart/2005/8/layout/hProcess4"/>
    <dgm:cxn modelId="{A63B4A46-7CF8-45E2-A29B-8C9D561CD095}" type="presOf" srcId="{87E17218-3223-45D2-BD79-EF81C2E04F79}" destId="{4E7493E9-2C51-4557-BD96-C16A6581EBB9}" srcOrd="0" destOrd="3" presId="urn:microsoft.com/office/officeart/2005/8/layout/hProcess4"/>
    <dgm:cxn modelId="{D23CFBAC-0420-4B10-BC66-9A8B34DE045B}" srcId="{6E342323-07C3-4DA4-92C7-B2B9701C48C6}" destId="{730BDA53-42DC-4051-9DA5-C9904874D26B}" srcOrd="0" destOrd="0" parTransId="{855987E3-07E6-4FCF-8FA2-E4A34DE2EC7A}" sibTransId="{25E672BD-5F33-41D4-A502-D49653464A73}"/>
    <dgm:cxn modelId="{33B6CACF-83C5-4A9D-BF7B-3CA50775DA41}" type="presOf" srcId="{26791C06-3A3D-4B90-B6ED-7CAED58AB8D6}" destId="{49BB5246-62E8-408C-B485-77FE5314803E}" srcOrd="1" destOrd="4" presId="urn:microsoft.com/office/officeart/2005/8/layout/hProcess4"/>
    <dgm:cxn modelId="{F0346DCF-5CC5-4BA9-9C36-1F59C9CB3768}" srcId="{69143030-6CBF-4A19-9E01-06CC8BBF1669}" destId="{442A714A-57FE-4794-A2CD-2B2B1921B79A}" srcOrd="2" destOrd="0" parTransId="{1666783D-A418-4364-9648-002BAC2FA879}" sibTransId="{CACEEF11-3B7E-49FC-88A7-8C0CD2594367}"/>
    <dgm:cxn modelId="{EA7FF2BD-B1A0-47D2-B6D1-E9A6CB92BF39}" srcId="{CFD0C6D0-61F2-457B-99A6-30ABBC384D61}" destId="{F95ED1EE-47EF-4ABC-B99D-5239E85D4F49}" srcOrd="0" destOrd="0" parTransId="{E446B24E-4D8C-4963-B7AD-CC6CF3C1B2A2}" sibTransId="{64B24E76-3768-44D9-8127-EC72DD47F67C}"/>
    <dgm:cxn modelId="{89385703-2674-414A-AEEE-D950052178FB}" type="presOf" srcId="{EC0E72CA-24AD-480F-ACDF-DBE690A8E7C8}" destId="{BEE5140E-2E5E-45E5-95D2-AABD038BF9FD}" srcOrd="0" destOrd="0" presId="urn:microsoft.com/office/officeart/2005/8/layout/hProcess4"/>
    <dgm:cxn modelId="{E2A14E65-225C-4FAC-8A73-F0C5D61825EE}" type="presOf" srcId="{C7362DF2-4DC5-4B5A-8FD6-FBF591821F68}" destId="{DA75442E-03B7-4F6D-8D3E-196197E767B5}" srcOrd="0" destOrd="1" presId="urn:microsoft.com/office/officeart/2005/8/layout/hProcess4"/>
    <dgm:cxn modelId="{E464FC34-8768-449E-8C83-AF730FC9E21C}" type="presOf" srcId="{EFF7520A-8327-4D3A-BF46-40C5C04BAD6F}" destId="{49BB5246-62E8-408C-B485-77FE5314803E}" srcOrd="1" destOrd="1" presId="urn:microsoft.com/office/officeart/2005/8/layout/hProcess4"/>
    <dgm:cxn modelId="{DA7CB1FF-2B0F-45CD-9372-A34CA748B305}" type="presOf" srcId="{8FA57C36-1BE6-4713-85D2-A511F75763E3}" destId="{DA75442E-03B7-4F6D-8D3E-196197E767B5}" srcOrd="0" destOrd="2" presId="urn:microsoft.com/office/officeart/2005/8/layout/hProcess4"/>
    <dgm:cxn modelId="{F85D1310-2DE7-4A0B-8010-7C594167B912}" srcId="{CFD0C6D0-61F2-457B-99A6-30ABBC384D61}" destId="{939BD226-C4CC-4483-87BD-4B1C793C8CC7}" srcOrd="3" destOrd="0" parTransId="{71ADF642-76F0-4654-B514-0CBB2A4F39C2}" sibTransId="{E8CD199E-7A2B-4215-956B-41F499A589C6}"/>
    <dgm:cxn modelId="{7E1A2F5F-AB62-4D71-87B1-5D41150423F2}" srcId="{442A714A-57FE-4794-A2CD-2B2B1921B79A}" destId="{13F0FFC8-5339-488A-B824-086FAF11123D}" srcOrd="4" destOrd="0" parTransId="{0E9ABF48-BE33-4B94-B7DB-E41F3271E8B0}" sibTransId="{50BE814F-2EA7-480D-BF5E-77349747C541}"/>
    <dgm:cxn modelId="{A2100886-BE84-4B81-A178-A3E227700D37}" type="presOf" srcId="{EFF7520A-8327-4D3A-BF46-40C5C04BAD6F}" destId="{E0C4FE46-563B-412D-9074-DCF190309722}" srcOrd="0" destOrd="1" presId="urn:microsoft.com/office/officeart/2005/8/layout/hProcess4"/>
    <dgm:cxn modelId="{68779A50-E0AD-4402-93C0-C8C237554C5F}" type="presOf" srcId="{F95ED1EE-47EF-4ABC-B99D-5239E85D4F49}" destId="{DA75442E-03B7-4F6D-8D3E-196197E767B5}" srcOrd="0" destOrd="0" presId="urn:microsoft.com/office/officeart/2005/8/layout/hProcess4"/>
    <dgm:cxn modelId="{1424B141-F4AB-4364-9E00-E90EE471DE62}" type="presOf" srcId="{C7362DF2-4DC5-4B5A-8FD6-FBF591821F68}" destId="{74960CAD-AA48-45F8-8E18-A385D6F7AB75}" srcOrd="1" destOrd="1" presId="urn:microsoft.com/office/officeart/2005/8/layout/hProcess4"/>
    <dgm:cxn modelId="{8667370C-E374-4397-ACF6-ED345DF4FDD5}" srcId="{69143030-6CBF-4A19-9E01-06CC8BBF1669}" destId="{6E342323-07C3-4DA4-92C7-B2B9701C48C6}" srcOrd="0" destOrd="0" parTransId="{0A903FB6-9C6A-4D5B-B027-94AB7C97CFBF}" sibTransId="{D63225FA-D88B-48C7-A689-34D4566EDC11}"/>
    <dgm:cxn modelId="{EC68B01B-44F0-4A8E-ABA3-FCFB99C149E1}" type="presOf" srcId="{939BD226-C4CC-4483-87BD-4B1C793C8CC7}" destId="{74960CAD-AA48-45F8-8E18-A385D6F7AB75}" srcOrd="1" destOrd="3" presId="urn:microsoft.com/office/officeart/2005/8/layout/hProcess4"/>
    <dgm:cxn modelId="{32C22326-056D-444F-8BF0-5ED0EB7C2932}" type="presOf" srcId="{80483E1C-F053-4AFB-ADFF-94121543AC33}" destId="{4933DFEF-B7D3-40D7-B182-2775892FF708}" srcOrd="1" destOrd="2" presId="urn:microsoft.com/office/officeart/2005/8/layout/hProcess4"/>
    <dgm:cxn modelId="{D2D03762-9C96-469D-8D06-3BE835E601DC}" type="presOf" srcId="{5802E57A-291E-4BDE-8C37-C3B29FA91C25}" destId="{DCE78C55-C731-4DB0-9F58-FFE277FCFA92}" srcOrd="1" destOrd="3" presId="urn:microsoft.com/office/officeart/2005/8/layout/hProcess4"/>
    <dgm:cxn modelId="{EC9D35C0-40E9-4C67-98BE-F72E65A2886E}" srcId="{FA8C8573-7560-4A59-A13A-568C6A342EC3}" destId="{5802E57A-291E-4BDE-8C37-C3B29FA91C25}" srcOrd="3" destOrd="0" parTransId="{FF9694B1-9857-4C86-A4AC-5C0777407212}" sibTransId="{96DF58F8-06E5-4AD8-8CC7-BD71BC1EDBA3}"/>
    <dgm:cxn modelId="{46D4BC24-B899-42AD-8C2E-01D8E7C3AC2D}" srcId="{442A714A-57FE-4794-A2CD-2B2B1921B79A}" destId="{87E17218-3223-45D2-BD79-EF81C2E04F79}" srcOrd="3" destOrd="0" parTransId="{64B29F40-2DDC-45DB-A713-E7AC09935ED3}" sibTransId="{BD728751-46DE-4FCD-8175-04AFDBAEE15A}"/>
    <dgm:cxn modelId="{0A2D78C8-059C-4362-8036-BEFC77FD5D3A}" srcId="{442A714A-57FE-4794-A2CD-2B2B1921B79A}" destId="{80483E1C-F053-4AFB-ADFF-94121543AC33}" srcOrd="2" destOrd="0" parTransId="{866D00D4-2A8B-4B40-8456-5F7E5D4B7A9F}" sibTransId="{7768A6E0-3473-4E83-8AE4-76A6C5E1AE8C}"/>
    <dgm:cxn modelId="{2C9BE8A0-D104-41AD-8782-1A183FFC1444}" type="presOf" srcId="{CFD0C6D0-61F2-457B-99A6-30ABBC384D61}" destId="{BC0796CC-4216-4722-966E-6D0CB7FE86B8}" srcOrd="0" destOrd="0" presId="urn:microsoft.com/office/officeart/2005/8/layout/hProcess4"/>
    <dgm:cxn modelId="{FD8695D3-265E-47D6-AF60-EB8599AC36FB}" type="presParOf" srcId="{AB157C53-8D23-4D75-ACF1-565C2F574EDC}" destId="{D388C2E1-7FB5-4EDD-A462-0E9512DEE6AE}" srcOrd="0" destOrd="0" presId="urn:microsoft.com/office/officeart/2005/8/layout/hProcess4"/>
    <dgm:cxn modelId="{47D68DF2-EA12-449A-B502-C133AB3AB941}" type="presParOf" srcId="{AB157C53-8D23-4D75-ACF1-565C2F574EDC}" destId="{2AB736EB-6EC8-44AD-8C30-9C2DED1F0848}" srcOrd="1" destOrd="0" presId="urn:microsoft.com/office/officeart/2005/8/layout/hProcess4"/>
    <dgm:cxn modelId="{6C5BC6E8-7BE0-416D-B8DB-2181AE561747}" type="presParOf" srcId="{AB157C53-8D23-4D75-ACF1-565C2F574EDC}" destId="{8808897D-87F0-4B2F-A54D-F6E732C45089}" srcOrd="2" destOrd="0" presId="urn:microsoft.com/office/officeart/2005/8/layout/hProcess4"/>
    <dgm:cxn modelId="{55D4F0BD-144C-4207-9EAF-39D63415F192}" type="presParOf" srcId="{8808897D-87F0-4B2F-A54D-F6E732C45089}" destId="{5A8914E8-1A75-495C-A2A3-112BA6CC5634}" srcOrd="0" destOrd="0" presId="urn:microsoft.com/office/officeart/2005/8/layout/hProcess4"/>
    <dgm:cxn modelId="{82482C50-16D8-475E-9C21-93B110158909}" type="presParOf" srcId="{5A8914E8-1A75-495C-A2A3-112BA6CC5634}" destId="{29E8BFC6-66C2-473A-889A-28E72831DE08}" srcOrd="0" destOrd="0" presId="urn:microsoft.com/office/officeart/2005/8/layout/hProcess4"/>
    <dgm:cxn modelId="{0FBDA930-BFCC-47EA-8973-38A75BEF9A05}" type="presParOf" srcId="{5A8914E8-1A75-495C-A2A3-112BA6CC5634}" destId="{E0C4FE46-563B-412D-9074-DCF190309722}" srcOrd="1" destOrd="0" presId="urn:microsoft.com/office/officeart/2005/8/layout/hProcess4"/>
    <dgm:cxn modelId="{7E3CDEA8-2F61-4873-BD37-075E0CB251A1}" type="presParOf" srcId="{5A8914E8-1A75-495C-A2A3-112BA6CC5634}" destId="{49BB5246-62E8-408C-B485-77FE5314803E}" srcOrd="2" destOrd="0" presId="urn:microsoft.com/office/officeart/2005/8/layout/hProcess4"/>
    <dgm:cxn modelId="{14838992-AFF7-41E5-AEB0-AEE2C2C9F619}" type="presParOf" srcId="{5A8914E8-1A75-495C-A2A3-112BA6CC5634}" destId="{6F782075-3ADB-4ABE-A06E-681BED9C9FB8}" srcOrd="3" destOrd="0" presId="urn:microsoft.com/office/officeart/2005/8/layout/hProcess4"/>
    <dgm:cxn modelId="{CD7C3655-6EF5-4C71-970A-DE1F7D767126}" type="presParOf" srcId="{5A8914E8-1A75-495C-A2A3-112BA6CC5634}" destId="{04EEF35C-D505-4C68-AB53-CE3FAB8276E0}" srcOrd="4" destOrd="0" presId="urn:microsoft.com/office/officeart/2005/8/layout/hProcess4"/>
    <dgm:cxn modelId="{59680727-C151-4DFA-AED0-20CDD0F5A164}" type="presParOf" srcId="{8808897D-87F0-4B2F-A54D-F6E732C45089}" destId="{8DCE680E-A249-4B57-9524-544FDCC5436D}" srcOrd="1" destOrd="0" presId="urn:microsoft.com/office/officeart/2005/8/layout/hProcess4"/>
    <dgm:cxn modelId="{D2039105-2A8A-467F-8713-064587F91A4B}" type="presParOf" srcId="{8808897D-87F0-4B2F-A54D-F6E732C45089}" destId="{5B18FF0E-E16B-4E87-8B63-3AD405A88B48}" srcOrd="2" destOrd="0" presId="urn:microsoft.com/office/officeart/2005/8/layout/hProcess4"/>
    <dgm:cxn modelId="{AF608648-57C4-4861-B762-0C42CB12B778}" type="presParOf" srcId="{5B18FF0E-E16B-4E87-8B63-3AD405A88B48}" destId="{6EEBB414-DA59-402B-B2BB-3E91DAB77204}" srcOrd="0" destOrd="0" presId="urn:microsoft.com/office/officeart/2005/8/layout/hProcess4"/>
    <dgm:cxn modelId="{DC4A53C1-99DA-4484-9206-FED4C7A9D1FD}" type="presParOf" srcId="{5B18FF0E-E16B-4E87-8B63-3AD405A88B48}" destId="{DA75442E-03B7-4F6D-8D3E-196197E767B5}" srcOrd="1" destOrd="0" presId="urn:microsoft.com/office/officeart/2005/8/layout/hProcess4"/>
    <dgm:cxn modelId="{C55D9172-CCA3-4720-BB0F-0DBD005F93DC}" type="presParOf" srcId="{5B18FF0E-E16B-4E87-8B63-3AD405A88B48}" destId="{74960CAD-AA48-45F8-8E18-A385D6F7AB75}" srcOrd="2" destOrd="0" presId="urn:microsoft.com/office/officeart/2005/8/layout/hProcess4"/>
    <dgm:cxn modelId="{BEC19CD6-9374-4621-8A89-4C712ABE0F2A}" type="presParOf" srcId="{5B18FF0E-E16B-4E87-8B63-3AD405A88B48}" destId="{BC0796CC-4216-4722-966E-6D0CB7FE86B8}" srcOrd="3" destOrd="0" presId="urn:microsoft.com/office/officeart/2005/8/layout/hProcess4"/>
    <dgm:cxn modelId="{6C660937-6967-47A1-BCE6-5AC3F66CB8D8}" type="presParOf" srcId="{5B18FF0E-E16B-4E87-8B63-3AD405A88B48}" destId="{C9B99DAB-0256-4663-BF99-3B03EF973FE5}" srcOrd="4" destOrd="0" presId="urn:microsoft.com/office/officeart/2005/8/layout/hProcess4"/>
    <dgm:cxn modelId="{0A3FEE4F-B593-411E-865B-561146CFE649}" type="presParOf" srcId="{8808897D-87F0-4B2F-A54D-F6E732C45089}" destId="{BEE5140E-2E5E-45E5-95D2-AABD038BF9FD}" srcOrd="3" destOrd="0" presId="urn:microsoft.com/office/officeart/2005/8/layout/hProcess4"/>
    <dgm:cxn modelId="{D7F0FCB8-2718-4FF1-8690-9091CC577DB5}" type="presParOf" srcId="{8808897D-87F0-4B2F-A54D-F6E732C45089}" destId="{8BB2850E-9209-4A1A-A231-5AF0DA42104C}" srcOrd="4" destOrd="0" presId="urn:microsoft.com/office/officeart/2005/8/layout/hProcess4"/>
    <dgm:cxn modelId="{195FAFA9-AF3F-4468-A263-4D5CBF480917}" type="presParOf" srcId="{8BB2850E-9209-4A1A-A231-5AF0DA42104C}" destId="{40319D6E-03E0-4D9B-8A5A-0839BB287761}" srcOrd="0" destOrd="0" presId="urn:microsoft.com/office/officeart/2005/8/layout/hProcess4"/>
    <dgm:cxn modelId="{D86B6479-ADC8-413E-9EE5-76D06DEADFCC}" type="presParOf" srcId="{8BB2850E-9209-4A1A-A231-5AF0DA42104C}" destId="{4E7493E9-2C51-4557-BD96-C16A6581EBB9}" srcOrd="1" destOrd="0" presId="urn:microsoft.com/office/officeart/2005/8/layout/hProcess4"/>
    <dgm:cxn modelId="{839F2584-DC0E-4FD9-A9AF-9FB3AD701EE1}" type="presParOf" srcId="{8BB2850E-9209-4A1A-A231-5AF0DA42104C}" destId="{4933DFEF-B7D3-40D7-B182-2775892FF708}" srcOrd="2" destOrd="0" presId="urn:microsoft.com/office/officeart/2005/8/layout/hProcess4"/>
    <dgm:cxn modelId="{F40DA122-3355-438A-9C05-19EFDF2A75F9}" type="presParOf" srcId="{8BB2850E-9209-4A1A-A231-5AF0DA42104C}" destId="{B39EF987-DE89-4ED9-8ACC-00A1D698E03D}" srcOrd="3" destOrd="0" presId="urn:microsoft.com/office/officeart/2005/8/layout/hProcess4"/>
    <dgm:cxn modelId="{BDB79B8F-7E57-45FF-B570-A3DC526A52B9}" type="presParOf" srcId="{8BB2850E-9209-4A1A-A231-5AF0DA42104C}" destId="{7193ED7E-46F3-4E40-8DF9-9736A001618C}" srcOrd="4" destOrd="0" presId="urn:microsoft.com/office/officeart/2005/8/layout/hProcess4"/>
    <dgm:cxn modelId="{68410A29-08D0-402B-A34B-C97CCEE219A7}" type="presParOf" srcId="{8808897D-87F0-4B2F-A54D-F6E732C45089}" destId="{1D10541B-460E-4F0B-8C3F-A94645190B3C}" srcOrd="5" destOrd="0" presId="urn:microsoft.com/office/officeart/2005/8/layout/hProcess4"/>
    <dgm:cxn modelId="{4D8FD31F-1E8E-4422-8ECC-C1C200FF33FA}" type="presParOf" srcId="{8808897D-87F0-4B2F-A54D-F6E732C45089}" destId="{89CAA338-0279-46DE-BB6C-541A9DD715EE}" srcOrd="6" destOrd="0" presId="urn:microsoft.com/office/officeart/2005/8/layout/hProcess4"/>
    <dgm:cxn modelId="{4A7C0AC8-CA25-4F49-923B-50EAD27E2322}" type="presParOf" srcId="{89CAA338-0279-46DE-BB6C-541A9DD715EE}" destId="{BBACD0A6-2AD8-4398-9BF6-CCD67ACE6B97}" srcOrd="0" destOrd="0" presId="urn:microsoft.com/office/officeart/2005/8/layout/hProcess4"/>
    <dgm:cxn modelId="{BC093A1E-D8B2-4B49-A478-4DF8A0370E07}" type="presParOf" srcId="{89CAA338-0279-46DE-BB6C-541A9DD715EE}" destId="{36483E40-02AF-45B2-8C9B-26C0EC2048C9}" srcOrd="1" destOrd="0" presId="urn:microsoft.com/office/officeart/2005/8/layout/hProcess4"/>
    <dgm:cxn modelId="{E80D9F15-F1CC-463F-86F6-8990F70CD55A}" type="presParOf" srcId="{89CAA338-0279-46DE-BB6C-541A9DD715EE}" destId="{DCE78C55-C731-4DB0-9F58-FFE277FCFA92}" srcOrd="2" destOrd="0" presId="urn:microsoft.com/office/officeart/2005/8/layout/hProcess4"/>
    <dgm:cxn modelId="{5EB85F94-1F8C-40CC-91FB-C97165F7FDF4}" type="presParOf" srcId="{89CAA338-0279-46DE-BB6C-541A9DD715EE}" destId="{636D1510-DEF7-4442-92E1-208C6DDABDFA}" srcOrd="3" destOrd="0" presId="urn:microsoft.com/office/officeart/2005/8/layout/hProcess4"/>
    <dgm:cxn modelId="{41E06721-5D43-4259-926E-8CE29A5A8A0E}" type="presParOf" srcId="{89CAA338-0279-46DE-BB6C-541A9DD715EE}" destId="{2D4F1A9C-C080-4CAE-8B9A-0615B30D3D58}"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F22BA-0670-4BFB-A69E-4EF870EF41FD}">
      <dsp:nvSpPr>
        <dsp:cNvPr id="0" name=""/>
        <dsp:cNvSpPr/>
      </dsp:nvSpPr>
      <dsp:spPr>
        <a:xfrm>
          <a:off x="0" y="25401"/>
          <a:ext cx="14311610" cy="2529926"/>
        </a:xfrm>
        <a:prstGeom prst="roundRect">
          <a:avLst>
            <a:gd name="adj" fmla="val 10000"/>
          </a:avLst>
        </a:prstGeom>
        <a:solidFill>
          <a:schemeClr val="bg2">
            <a:lumMod val="25000"/>
          </a:schemeClr>
        </a:solidFill>
        <a:ln w="25400" cap="flat" cmpd="sng" algn="ctr">
          <a:solidFill>
            <a:schemeClr val="tx1">
              <a:lumMod val="95000"/>
              <a:lumOff val="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pl-PL" sz="6500" kern="1200" dirty="0" smtClean="0">
              <a:latin typeface="TAN Mon Cheri" panose="020B0604020202020204" charset="0"/>
            </a:rPr>
            <a:t>WIZJA</a:t>
          </a:r>
          <a:endParaRPr lang="pl-PL" sz="6500" kern="1200" dirty="0">
            <a:latin typeface="TAN Mon Cheri" panose="020B0604020202020204" charset="0"/>
          </a:endParaRPr>
        </a:p>
      </dsp:txBody>
      <dsp:txXfrm>
        <a:off x="74099" y="99500"/>
        <a:ext cx="14163412" cy="2381728"/>
      </dsp:txXfrm>
    </dsp:sp>
    <dsp:sp modelId="{8636DE5F-106B-4EC7-8F81-C0E8BB1E30ED}">
      <dsp:nvSpPr>
        <dsp:cNvPr id="0" name=""/>
        <dsp:cNvSpPr/>
      </dsp:nvSpPr>
      <dsp:spPr>
        <a:xfrm>
          <a:off x="6994" y="3036083"/>
          <a:ext cx="14311610" cy="5087937"/>
        </a:xfrm>
        <a:prstGeom prst="roundRect">
          <a:avLst>
            <a:gd name="adj" fmla="val 10000"/>
          </a:avLst>
        </a:prstGeom>
        <a:solidFill>
          <a:schemeClr val="bg2">
            <a:lumMod val="50000"/>
          </a:schemeClr>
        </a:solidFill>
        <a:ln w="25400" cap="flat" cmpd="sng" algn="ctr">
          <a:solidFill>
            <a:schemeClr val="tx1">
              <a:lumMod val="95000"/>
              <a:lumOff val="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r>
            <a:rPr lang="pl-PL" sz="5200" kern="1200" dirty="0" smtClean="0"/>
            <a:t>Gmina Rejowiec Fabryczny Gminą zapobiegająca występowaniu niekorzystnych zjawisk społecznych wśród mieszkańców, wspierająca działalność lokalnych inicjatyw społecznych i gospodarczych oraz dążąca do zrównoważonego rozwoju, poprzez rewitalizacje sołectwa</a:t>
          </a:r>
          <a:endParaRPr lang="pl-PL" sz="5200" kern="1200" dirty="0"/>
        </a:p>
      </dsp:txBody>
      <dsp:txXfrm>
        <a:off x="156015" y="3185104"/>
        <a:ext cx="14013568" cy="47898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0.63333</cdr:x>
      <cdr:y>0.00932</cdr:y>
    </cdr:from>
    <cdr:to>
      <cdr:x>1</cdr:x>
      <cdr:y>0.11908</cdr:y>
    </cdr:to>
    <cdr:sp macro="" textlink="">
      <cdr:nvSpPr>
        <cdr:cNvPr id="2" name="pole tekstowe 1"/>
        <cdr:cNvSpPr txBox="1"/>
      </cdr:nvSpPr>
      <cdr:spPr>
        <a:xfrm xmlns:a="http://schemas.openxmlformats.org/drawingml/2006/main">
          <a:off x="11582400" y="95905"/>
          <a:ext cx="6705600" cy="11291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pl-PL" sz="2800" b="1" kern="1200" dirty="0" smtClean="0">
              <a:solidFill>
                <a:schemeClr val="bg2"/>
              </a:solidFill>
              <a:latin typeface="Bahnschrift SemiBold" panose="020B0502040204020203" pitchFamily="34" charset="0"/>
            </a:rPr>
            <a:t>SZACOWANY WZROST CEN </a:t>
          </a:r>
        </a:p>
        <a:p xmlns:a="http://schemas.openxmlformats.org/drawingml/2006/main">
          <a:pPr algn="ctr"/>
          <a:r>
            <a:rPr lang="pl-PL" sz="2800" b="1" kern="1200" dirty="0" smtClean="0">
              <a:solidFill>
                <a:schemeClr val="bg2"/>
              </a:solidFill>
              <a:latin typeface="Bahnschrift SemiBold" panose="020B0502040204020203" pitchFamily="34" charset="0"/>
            </a:rPr>
            <a:t>W NAJBLIŻSZYCH MIESIĄCACH </a:t>
          </a:r>
          <a:endParaRPr lang="pl-PL" sz="2800" b="1" kern="1200" dirty="0">
            <a:solidFill>
              <a:schemeClr val="bg2"/>
            </a:solidFill>
            <a:latin typeface="Bahnschrift SemiBold" panose="020B0502040204020203" pitchFamily="34" charset="0"/>
          </a:endParaRPr>
        </a:p>
      </cdr:txBody>
    </cdr:sp>
  </cdr:relSizeAnchor>
  <cdr:relSizeAnchor xmlns:cdr="http://schemas.openxmlformats.org/drawingml/2006/chartDrawing">
    <cdr:from>
      <cdr:x>0.07083</cdr:x>
      <cdr:y>0.15259</cdr:y>
    </cdr:from>
    <cdr:to>
      <cdr:x>0.10833</cdr:x>
      <cdr:y>0.20444</cdr:y>
    </cdr:to>
    <cdr:sp macro="" textlink="">
      <cdr:nvSpPr>
        <cdr:cNvPr id="3" name="pole tekstowe 2"/>
        <cdr:cNvSpPr txBox="1"/>
      </cdr:nvSpPr>
      <cdr:spPr>
        <a:xfrm xmlns:a="http://schemas.openxmlformats.org/drawingml/2006/main">
          <a:off x="1295400" y="1569720"/>
          <a:ext cx="685800" cy="533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l-PL" sz="2400" b="1" dirty="0" smtClean="0">
              <a:solidFill>
                <a:schemeClr val="bg1"/>
              </a:solidFill>
            </a:rPr>
            <a:t>+60</a:t>
          </a:r>
          <a:endParaRPr lang="pl-PL" sz="2400" b="1" dirty="0">
            <a:solidFill>
              <a:schemeClr val="bg1"/>
            </a:solidFill>
          </a:endParaRPr>
        </a:p>
      </cdr:txBody>
    </cdr:sp>
  </cdr:relSizeAnchor>
  <cdr:relSizeAnchor xmlns:cdr="http://schemas.openxmlformats.org/drawingml/2006/chartDrawing">
    <cdr:from>
      <cdr:x>0.14626</cdr:x>
      <cdr:y>0.20192</cdr:y>
    </cdr:from>
    <cdr:to>
      <cdr:x>0.18376</cdr:x>
      <cdr:y>0.25377</cdr:y>
    </cdr:to>
    <cdr:sp macro="" textlink="">
      <cdr:nvSpPr>
        <cdr:cNvPr id="4" name="pole tekstowe 1"/>
        <cdr:cNvSpPr txBox="1"/>
      </cdr:nvSpPr>
      <cdr:spPr>
        <a:xfrm xmlns:a="http://schemas.openxmlformats.org/drawingml/2006/main">
          <a:off x="2674776" y="2077105"/>
          <a:ext cx="685800" cy="533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2400" b="1" dirty="0" smtClean="0">
              <a:solidFill>
                <a:schemeClr val="bg1"/>
              </a:solidFill>
            </a:rPr>
            <a:t>+50</a:t>
          </a:r>
          <a:endParaRPr lang="pl-PL" sz="2400" b="1" dirty="0">
            <a:solidFill>
              <a:schemeClr val="bg1"/>
            </a:solidFill>
          </a:endParaRPr>
        </a:p>
      </cdr:txBody>
    </cdr:sp>
  </cdr:relSizeAnchor>
  <cdr:relSizeAnchor xmlns:cdr="http://schemas.openxmlformats.org/drawingml/2006/chartDrawing">
    <cdr:from>
      <cdr:x>0.2125</cdr:x>
      <cdr:y>0.23407</cdr:y>
    </cdr:from>
    <cdr:to>
      <cdr:x>0.25</cdr:x>
      <cdr:y>0.28593</cdr:y>
    </cdr:to>
    <cdr:sp macro="" textlink="">
      <cdr:nvSpPr>
        <cdr:cNvPr id="5" name="pole tekstowe 1"/>
        <cdr:cNvSpPr txBox="1"/>
      </cdr:nvSpPr>
      <cdr:spPr>
        <a:xfrm xmlns:a="http://schemas.openxmlformats.org/drawingml/2006/main">
          <a:off x="3886200" y="2407920"/>
          <a:ext cx="685800" cy="533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2400" b="1" dirty="0" smtClean="0">
              <a:solidFill>
                <a:schemeClr val="bg1"/>
              </a:solidFill>
            </a:rPr>
            <a:t>+</a:t>
          </a:r>
          <a:r>
            <a:rPr lang="pl-PL" sz="2400" b="1" dirty="0" smtClean="0">
              <a:solidFill>
                <a:schemeClr val="bg1"/>
              </a:solidFill>
            </a:rPr>
            <a:t>35</a:t>
          </a:r>
          <a:endParaRPr lang="pl-PL" sz="2400" b="1" dirty="0">
            <a:solidFill>
              <a:schemeClr val="bg1"/>
            </a:solidFill>
          </a:endParaRPr>
        </a:p>
      </cdr:txBody>
    </cdr:sp>
  </cdr:relSizeAnchor>
  <cdr:relSizeAnchor xmlns:cdr="http://schemas.openxmlformats.org/drawingml/2006/chartDrawing">
    <cdr:from>
      <cdr:x>0.28333</cdr:x>
      <cdr:y>0.24148</cdr:y>
    </cdr:from>
    <cdr:to>
      <cdr:x>0.32083</cdr:x>
      <cdr:y>0.29333</cdr:y>
    </cdr:to>
    <cdr:sp macro="" textlink="">
      <cdr:nvSpPr>
        <cdr:cNvPr id="6" name="pole tekstowe 1"/>
        <cdr:cNvSpPr txBox="1"/>
      </cdr:nvSpPr>
      <cdr:spPr>
        <a:xfrm xmlns:a="http://schemas.openxmlformats.org/drawingml/2006/main">
          <a:off x="5181600" y="2484120"/>
          <a:ext cx="685800" cy="533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2400" b="1" dirty="0" smtClean="0">
              <a:solidFill>
                <a:schemeClr val="bg1"/>
              </a:solidFill>
            </a:rPr>
            <a:t>+35</a:t>
          </a:r>
          <a:endParaRPr lang="pl-PL" sz="2400" b="1" dirty="0">
            <a:solidFill>
              <a:schemeClr val="bg1"/>
            </a:solidFill>
          </a:endParaRPr>
        </a:p>
      </cdr:txBody>
    </cdr:sp>
  </cdr:relSizeAnchor>
  <cdr:relSizeAnchor xmlns:cdr="http://schemas.openxmlformats.org/drawingml/2006/chartDrawing">
    <cdr:from>
      <cdr:x>0.35833</cdr:x>
      <cdr:y>0.15259</cdr:y>
    </cdr:from>
    <cdr:to>
      <cdr:x>0.39583</cdr:x>
      <cdr:y>0.20444</cdr:y>
    </cdr:to>
    <cdr:sp macro="" textlink="">
      <cdr:nvSpPr>
        <cdr:cNvPr id="7" name="pole tekstowe 1"/>
        <cdr:cNvSpPr txBox="1"/>
      </cdr:nvSpPr>
      <cdr:spPr>
        <a:xfrm xmlns:a="http://schemas.openxmlformats.org/drawingml/2006/main">
          <a:off x="6553200" y="1569720"/>
          <a:ext cx="685800" cy="533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2400" b="1" dirty="0" smtClean="0">
              <a:solidFill>
                <a:schemeClr val="bg1"/>
              </a:solidFill>
            </a:rPr>
            <a:t>+60</a:t>
          </a:r>
          <a:endParaRPr lang="pl-PL" sz="2400" b="1" dirty="0">
            <a:solidFill>
              <a:schemeClr val="bg1"/>
            </a:solidFill>
          </a:endParaRPr>
        </a:p>
      </cdr:txBody>
    </cdr:sp>
  </cdr:relSizeAnchor>
  <cdr:relSizeAnchor xmlns:cdr="http://schemas.openxmlformats.org/drawingml/2006/chartDrawing">
    <cdr:from>
      <cdr:x>0.425</cdr:x>
      <cdr:y>0.33778</cdr:y>
    </cdr:from>
    <cdr:to>
      <cdr:x>0.4625</cdr:x>
      <cdr:y>0.38963</cdr:y>
    </cdr:to>
    <cdr:sp macro="" textlink="">
      <cdr:nvSpPr>
        <cdr:cNvPr id="8" name="pole tekstowe 1"/>
        <cdr:cNvSpPr txBox="1"/>
      </cdr:nvSpPr>
      <cdr:spPr>
        <a:xfrm xmlns:a="http://schemas.openxmlformats.org/drawingml/2006/main">
          <a:off x="7772400" y="3474720"/>
          <a:ext cx="685800" cy="533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2400" b="1" dirty="0" smtClean="0">
              <a:solidFill>
                <a:schemeClr val="bg1"/>
              </a:solidFill>
            </a:rPr>
            <a:t>+10</a:t>
          </a:r>
          <a:endParaRPr lang="pl-PL" sz="2400" b="1" dirty="0">
            <a:solidFill>
              <a:schemeClr val="bg1"/>
            </a:solidFill>
          </a:endParaRPr>
        </a:p>
      </cdr:txBody>
    </cdr:sp>
  </cdr:relSizeAnchor>
  <cdr:relSizeAnchor xmlns:cdr="http://schemas.openxmlformats.org/drawingml/2006/chartDrawing">
    <cdr:from>
      <cdr:x>0.50081</cdr:x>
      <cdr:y>0.30074</cdr:y>
    </cdr:from>
    <cdr:to>
      <cdr:x>0.53831</cdr:x>
      <cdr:y>0.35259</cdr:y>
    </cdr:to>
    <cdr:sp macro="" textlink="">
      <cdr:nvSpPr>
        <cdr:cNvPr id="9" name="pole tekstowe 1"/>
        <cdr:cNvSpPr txBox="1"/>
      </cdr:nvSpPr>
      <cdr:spPr>
        <a:xfrm xmlns:a="http://schemas.openxmlformats.org/drawingml/2006/main">
          <a:off x="9158748" y="3093720"/>
          <a:ext cx="685800" cy="533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2400" b="1" dirty="0" smtClean="0">
              <a:solidFill>
                <a:schemeClr val="bg1"/>
              </a:solidFill>
            </a:rPr>
            <a:t>+20</a:t>
          </a:r>
          <a:endParaRPr lang="pl-PL" sz="2400" b="1" dirty="0">
            <a:solidFill>
              <a:schemeClr val="bg1"/>
            </a:solidFill>
          </a:endParaRPr>
        </a:p>
      </cdr:txBody>
    </cdr:sp>
  </cdr:relSizeAnchor>
  <cdr:relSizeAnchor xmlns:cdr="http://schemas.openxmlformats.org/drawingml/2006/chartDrawing">
    <cdr:from>
      <cdr:x>0.6375</cdr:x>
      <cdr:y>0.13037</cdr:y>
    </cdr:from>
    <cdr:to>
      <cdr:x>0.675</cdr:x>
      <cdr:y>0.18222</cdr:y>
    </cdr:to>
    <cdr:sp macro="" textlink="">
      <cdr:nvSpPr>
        <cdr:cNvPr id="10" name="pole tekstowe 1"/>
        <cdr:cNvSpPr txBox="1"/>
      </cdr:nvSpPr>
      <cdr:spPr>
        <a:xfrm xmlns:a="http://schemas.openxmlformats.org/drawingml/2006/main">
          <a:off x="11658600" y="1341120"/>
          <a:ext cx="685800" cy="533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2400" b="1" dirty="0" smtClean="0">
              <a:solidFill>
                <a:schemeClr val="bg1"/>
              </a:solidFill>
            </a:rPr>
            <a:t>+70</a:t>
          </a:r>
          <a:endParaRPr lang="pl-PL" sz="2400" b="1" dirty="0">
            <a:solidFill>
              <a:schemeClr val="bg1"/>
            </a:solidFill>
          </a:endParaRPr>
        </a:p>
      </cdr:txBody>
    </cdr:sp>
  </cdr:relSizeAnchor>
  <cdr:relSizeAnchor xmlns:cdr="http://schemas.openxmlformats.org/drawingml/2006/chartDrawing">
    <cdr:from>
      <cdr:x>0.70833</cdr:x>
      <cdr:y>0.16</cdr:y>
    </cdr:from>
    <cdr:to>
      <cdr:x>0.74583</cdr:x>
      <cdr:y>0.21185</cdr:y>
    </cdr:to>
    <cdr:sp macro="" textlink="">
      <cdr:nvSpPr>
        <cdr:cNvPr id="11" name="pole tekstowe 1"/>
        <cdr:cNvSpPr txBox="1"/>
      </cdr:nvSpPr>
      <cdr:spPr>
        <a:xfrm xmlns:a="http://schemas.openxmlformats.org/drawingml/2006/main">
          <a:off x="12954000" y="1645920"/>
          <a:ext cx="685800" cy="533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2400" b="1" dirty="0" smtClean="0">
              <a:solidFill>
                <a:schemeClr val="bg1"/>
              </a:solidFill>
            </a:rPr>
            <a:t>+60</a:t>
          </a:r>
          <a:endParaRPr lang="pl-PL" sz="2400" b="1" dirty="0">
            <a:solidFill>
              <a:schemeClr val="bg1"/>
            </a:solidFill>
          </a:endParaRPr>
        </a:p>
      </cdr:txBody>
    </cdr:sp>
  </cdr:relSizeAnchor>
  <cdr:relSizeAnchor xmlns:cdr="http://schemas.openxmlformats.org/drawingml/2006/chartDrawing">
    <cdr:from>
      <cdr:x>0.78333</cdr:x>
      <cdr:y>0.30074</cdr:y>
    </cdr:from>
    <cdr:to>
      <cdr:x>0.82083</cdr:x>
      <cdr:y>0.35259</cdr:y>
    </cdr:to>
    <cdr:sp macro="" textlink="">
      <cdr:nvSpPr>
        <cdr:cNvPr id="12" name="pole tekstowe 1"/>
        <cdr:cNvSpPr txBox="1"/>
      </cdr:nvSpPr>
      <cdr:spPr>
        <a:xfrm xmlns:a="http://schemas.openxmlformats.org/drawingml/2006/main">
          <a:off x="14325600" y="3093720"/>
          <a:ext cx="685800" cy="533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2400" b="1" dirty="0" smtClean="0">
              <a:solidFill>
                <a:schemeClr val="bg1"/>
              </a:solidFill>
            </a:rPr>
            <a:t>+20</a:t>
          </a:r>
          <a:endParaRPr lang="pl-PL" sz="2400" b="1" dirty="0">
            <a:solidFill>
              <a:schemeClr val="bg1"/>
            </a:solidFill>
          </a:endParaRPr>
        </a:p>
      </cdr:txBody>
    </cdr:sp>
  </cdr:relSizeAnchor>
  <cdr:relSizeAnchor xmlns:cdr="http://schemas.openxmlformats.org/drawingml/2006/chartDrawing">
    <cdr:from>
      <cdr:x>0.85833</cdr:x>
      <cdr:y>0.34519</cdr:y>
    </cdr:from>
    <cdr:to>
      <cdr:x>0.8948</cdr:x>
      <cdr:y>0.39704</cdr:y>
    </cdr:to>
    <cdr:sp macro="" textlink="">
      <cdr:nvSpPr>
        <cdr:cNvPr id="13" name="pole tekstowe 1"/>
        <cdr:cNvSpPr txBox="1"/>
      </cdr:nvSpPr>
      <cdr:spPr>
        <a:xfrm xmlns:a="http://schemas.openxmlformats.org/drawingml/2006/main">
          <a:off x="15697200" y="3550920"/>
          <a:ext cx="666955" cy="533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2400" b="1" dirty="0" smtClean="0">
              <a:solidFill>
                <a:schemeClr val="bg1"/>
              </a:solidFill>
            </a:rPr>
            <a:t>+</a:t>
          </a:r>
          <a:r>
            <a:rPr lang="pl-PL" sz="2400" b="1" dirty="0">
              <a:solidFill>
                <a:schemeClr val="bg1"/>
              </a:solidFill>
            </a:rPr>
            <a:t>7</a:t>
          </a:r>
          <a:endParaRPr lang="pl-PL" sz="2400" b="1" dirty="0">
            <a:solidFill>
              <a:schemeClr val="bg1"/>
            </a:solidFill>
          </a:endParaRPr>
        </a:p>
      </cdr:txBody>
    </cdr:sp>
  </cdr:relSizeAnchor>
  <cdr:relSizeAnchor xmlns:cdr="http://schemas.openxmlformats.org/drawingml/2006/chartDrawing">
    <cdr:from>
      <cdr:x>0.925</cdr:x>
      <cdr:y>0.31556</cdr:y>
    </cdr:from>
    <cdr:to>
      <cdr:x>0.9625</cdr:x>
      <cdr:y>0.36741</cdr:y>
    </cdr:to>
    <cdr:sp macro="" textlink="">
      <cdr:nvSpPr>
        <cdr:cNvPr id="14" name="pole tekstowe 1"/>
        <cdr:cNvSpPr txBox="1"/>
      </cdr:nvSpPr>
      <cdr:spPr>
        <a:xfrm xmlns:a="http://schemas.openxmlformats.org/drawingml/2006/main">
          <a:off x="16916400" y="3246120"/>
          <a:ext cx="685800" cy="533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2400" b="1" dirty="0" smtClean="0">
              <a:solidFill>
                <a:schemeClr val="bg1"/>
              </a:solidFill>
            </a:rPr>
            <a:t>+</a:t>
          </a:r>
          <a:r>
            <a:rPr lang="pl-PL" sz="2400" b="1" dirty="0" smtClean="0">
              <a:solidFill>
                <a:schemeClr val="bg1"/>
              </a:solidFill>
            </a:rPr>
            <a:t>15</a:t>
          </a:r>
          <a:endParaRPr lang="pl-PL" sz="2400" b="1"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A3B2F93-60AA-46FC-93CC-18A44D5C3E30}" type="datetimeFigureOut">
              <a:rPr lang="pl-PL" smtClean="0"/>
              <a:t>22.06.2022</a:t>
            </a:fld>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720DAB0-68CE-4684-967A-2E09CF9008A3}" type="slidenum">
              <a:rPr lang="pl-PL" smtClean="0"/>
              <a:t>‹#›</a:t>
            </a:fld>
            <a:endParaRPr lang="pl-PL"/>
          </a:p>
        </p:txBody>
      </p:sp>
    </p:spTree>
    <p:extLst>
      <p:ext uri="{BB962C8B-B14F-4D97-AF65-F5344CB8AC3E}">
        <p14:creationId xmlns:p14="http://schemas.microsoft.com/office/powerpoint/2010/main" val="223794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720DAB0-68CE-4684-967A-2E09CF9008A3}" type="slidenum">
              <a:rPr lang="pl-PL" smtClean="0"/>
              <a:t>6</a:t>
            </a:fld>
            <a:endParaRPr lang="pl-PL"/>
          </a:p>
        </p:txBody>
      </p:sp>
    </p:spTree>
    <p:extLst>
      <p:ext uri="{BB962C8B-B14F-4D97-AF65-F5344CB8AC3E}">
        <p14:creationId xmlns:p14="http://schemas.microsoft.com/office/powerpoint/2010/main" val="4111387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720DAB0-68CE-4684-967A-2E09CF9008A3}" type="slidenum">
              <a:rPr lang="pl-PL" smtClean="0"/>
              <a:t>38</a:t>
            </a:fld>
            <a:endParaRPr lang="pl-PL"/>
          </a:p>
        </p:txBody>
      </p:sp>
    </p:spTree>
    <p:extLst>
      <p:ext uri="{BB962C8B-B14F-4D97-AF65-F5344CB8AC3E}">
        <p14:creationId xmlns:p14="http://schemas.microsoft.com/office/powerpoint/2010/main" val="2664519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720DAB0-68CE-4684-967A-2E09CF9008A3}" type="slidenum">
              <a:rPr lang="pl-PL" smtClean="0"/>
              <a:t>44</a:t>
            </a:fld>
            <a:endParaRPr lang="pl-PL"/>
          </a:p>
        </p:txBody>
      </p:sp>
    </p:spTree>
    <p:extLst>
      <p:ext uri="{BB962C8B-B14F-4D97-AF65-F5344CB8AC3E}">
        <p14:creationId xmlns:p14="http://schemas.microsoft.com/office/powerpoint/2010/main" val="1492565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720DAB0-68CE-4684-967A-2E09CF9008A3}" type="slidenum">
              <a:rPr lang="pl-PL" smtClean="0"/>
              <a:t>64</a:t>
            </a:fld>
            <a:endParaRPr lang="pl-PL"/>
          </a:p>
        </p:txBody>
      </p:sp>
    </p:spTree>
    <p:extLst>
      <p:ext uri="{BB962C8B-B14F-4D97-AF65-F5344CB8AC3E}">
        <p14:creationId xmlns:p14="http://schemas.microsoft.com/office/powerpoint/2010/main" val="4147340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em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png"/><Relationship Id="rId7" Type="http://schemas.openxmlformats.org/officeDocument/2006/relationships/diagramQuickStyle" Target="../diagrams/quickStyle1.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sv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sv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svg"/></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7.png"/></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66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407351">
            <a:off x="-1052828" y="-4742180"/>
            <a:ext cx="11220973" cy="10463557"/>
          </a:xfrm>
          <a:prstGeom prst="rect">
            <a:avLst/>
          </a:prstGeom>
        </p:spPr>
      </p:pic>
      <p:pic>
        <p:nvPicPr>
          <p:cNvPr id="4" name="Picture 4"/>
          <p:cNvPicPr>
            <a:picLocks noChangeAspect="1"/>
          </p:cNvPicPr>
          <p:nvPr/>
        </p:nvPicPr>
        <p:blipFill>
          <a:blip r:embed="rId3"/>
          <a:srcRect/>
          <a:stretch>
            <a:fillRect/>
          </a:stretch>
        </p:blipFill>
        <p:spPr>
          <a:xfrm>
            <a:off x="13619392" y="1597235"/>
            <a:ext cx="8618816" cy="8977934"/>
          </a:xfrm>
          <a:prstGeom prst="rect">
            <a:avLst/>
          </a:prstGeom>
        </p:spPr>
      </p:pic>
      <p:pic>
        <p:nvPicPr>
          <p:cNvPr id="6" name="Picture 6"/>
          <p:cNvPicPr>
            <a:picLocks noChangeAspect="1"/>
          </p:cNvPicPr>
          <p:nvPr/>
        </p:nvPicPr>
        <p:blipFill>
          <a:blip r:embed="rId4"/>
          <a:srcRect/>
          <a:stretch>
            <a:fillRect/>
          </a:stretch>
        </p:blipFill>
        <p:spPr>
          <a:xfrm>
            <a:off x="4795053" y="8076655"/>
            <a:ext cx="4591019" cy="4997028"/>
          </a:xfrm>
          <a:prstGeom prst="rect">
            <a:avLst/>
          </a:prstGeom>
        </p:spPr>
      </p:pic>
      <p:sp>
        <p:nvSpPr>
          <p:cNvPr id="5" name="TextBox 5"/>
          <p:cNvSpPr txBox="1"/>
          <p:nvPr/>
        </p:nvSpPr>
        <p:spPr>
          <a:xfrm>
            <a:off x="508772" y="3467100"/>
            <a:ext cx="17754600" cy="4229363"/>
          </a:xfrm>
          <a:prstGeom prst="rect">
            <a:avLst/>
          </a:prstGeom>
        </p:spPr>
        <p:txBody>
          <a:bodyPr wrap="square" lIns="0" tIns="0" rIns="0" bIns="0" rtlCol="0" anchor="t">
            <a:spAutoFit/>
          </a:bodyPr>
          <a:lstStyle/>
          <a:p>
            <a:pPr algn="ctr">
              <a:lnSpc>
                <a:spcPts val="12120"/>
              </a:lnSpc>
            </a:pPr>
            <a:r>
              <a:rPr lang="pl-PL" sz="6600" b="1" dirty="0" smtClean="0">
                <a:solidFill>
                  <a:srgbClr val="FAF2E9"/>
                </a:solidFill>
                <a:latin typeface="TAN Mon Cheri"/>
              </a:rPr>
              <a:t>GMINA REJOWIEC FABRYCZNY</a:t>
            </a:r>
          </a:p>
          <a:p>
            <a:pPr algn="ctr">
              <a:lnSpc>
                <a:spcPct val="150000"/>
              </a:lnSpc>
            </a:pPr>
            <a:r>
              <a:rPr lang="pl-PL" sz="3600" dirty="0" smtClean="0">
                <a:solidFill>
                  <a:srgbClr val="FAF2E9"/>
                </a:solidFill>
                <a:latin typeface="TAN Mon Cheri"/>
              </a:rPr>
              <a:t>rozpoczynamy pracę nad </a:t>
            </a:r>
          </a:p>
          <a:p>
            <a:pPr algn="ctr">
              <a:lnSpc>
                <a:spcPct val="150000"/>
              </a:lnSpc>
            </a:pPr>
            <a:r>
              <a:rPr lang="pl-PL" sz="3600" dirty="0" smtClean="0">
                <a:solidFill>
                  <a:srgbClr val="FAF2E9"/>
                </a:solidFill>
                <a:latin typeface="TAN Mon Cheri"/>
              </a:rPr>
              <a:t>„Gminnym Programem Rewitalizacji </a:t>
            </a:r>
          </a:p>
          <a:p>
            <a:pPr algn="ctr">
              <a:lnSpc>
                <a:spcPct val="150000"/>
              </a:lnSpc>
            </a:pPr>
            <a:r>
              <a:rPr lang="pl-PL" sz="3600" dirty="0" smtClean="0">
                <a:solidFill>
                  <a:srgbClr val="FAF2E9"/>
                </a:solidFill>
                <a:latin typeface="TAN Mon Cheri"/>
              </a:rPr>
              <a:t>na lata 2023-2028</a:t>
            </a:r>
            <a:r>
              <a:rPr lang="pl-PL" sz="4400" dirty="0" smtClean="0">
                <a:solidFill>
                  <a:srgbClr val="FAF2E9"/>
                </a:solidFill>
                <a:latin typeface="TAN Mon Cheri"/>
              </a:rPr>
              <a:t>”</a:t>
            </a:r>
            <a:endParaRPr lang="en-US" sz="4400" dirty="0">
              <a:solidFill>
                <a:srgbClr val="FAF2E9"/>
              </a:solidFill>
              <a:latin typeface="TAN Mon Cheri"/>
            </a:endParaRPr>
          </a:p>
        </p:txBody>
      </p:sp>
      <p:pic>
        <p:nvPicPr>
          <p:cNvPr id="15" name="Obraz 14"/>
          <p:cNvPicPr>
            <a:picLocks noChangeAspect="1"/>
          </p:cNvPicPr>
          <p:nvPr/>
        </p:nvPicPr>
        <p:blipFill rotWithShape="1">
          <a:blip r:embed="rId5">
            <a:extLst>
              <a:ext uri="{28A0092B-C50C-407E-A947-70E740481C1C}">
                <a14:useLocalDpi xmlns:a14="http://schemas.microsoft.com/office/drawing/2010/main" val="0"/>
              </a:ext>
            </a:extLst>
          </a:blip>
          <a:srcRect l="25003" t="4230" r="24990" b="2100"/>
          <a:stretch/>
        </p:blipFill>
        <p:spPr>
          <a:xfrm>
            <a:off x="13593743" y="342900"/>
            <a:ext cx="2438400" cy="2926078"/>
          </a:xfrm>
          <a:prstGeom prst="rect">
            <a:avLst/>
          </a:prstGeom>
        </p:spPr>
      </p:pic>
      <p:cxnSp>
        <p:nvCxnSpPr>
          <p:cNvPr id="7" name="Łącznik prosty 6"/>
          <p:cNvCxnSpPr/>
          <p:nvPr/>
        </p:nvCxnSpPr>
        <p:spPr>
          <a:xfrm>
            <a:off x="1066800" y="4762500"/>
            <a:ext cx="16383000" cy="76200"/>
          </a:xfrm>
          <a:prstGeom prst="line">
            <a:avLst/>
          </a:prstGeom>
          <a:ln w="28575">
            <a:solidFill>
              <a:schemeClr val="bg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A66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168797" y="-3073969"/>
            <a:ext cx="8812299" cy="8217469"/>
          </a:xfrm>
          <a:prstGeom prst="rect">
            <a:avLst/>
          </a:prstGeom>
        </p:spPr>
      </p:pic>
      <p:pic>
        <p:nvPicPr>
          <p:cNvPr id="3" name="Picture 3"/>
          <p:cNvPicPr>
            <a:picLocks noChangeAspect="1"/>
          </p:cNvPicPr>
          <p:nvPr/>
        </p:nvPicPr>
        <p:blipFill>
          <a:blip r:embed="rId3"/>
          <a:srcRect/>
          <a:stretch>
            <a:fillRect/>
          </a:stretch>
        </p:blipFill>
        <p:spPr>
          <a:xfrm rot="3321980">
            <a:off x="3070728" y="4255520"/>
            <a:ext cx="6048756" cy="8229600"/>
          </a:xfrm>
          <a:prstGeom prst="rect">
            <a:avLst/>
          </a:prstGeom>
        </p:spPr>
      </p:pic>
      <p:pic>
        <p:nvPicPr>
          <p:cNvPr id="4" name="Picture 4"/>
          <p:cNvPicPr>
            <a:picLocks noChangeAspect="1"/>
          </p:cNvPicPr>
          <p:nvPr/>
        </p:nvPicPr>
        <p:blipFill>
          <a:blip r:embed="rId4"/>
          <a:srcRect/>
          <a:stretch>
            <a:fillRect/>
          </a:stretch>
        </p:blipFill>
        <p:spPr>
          <a:xfrm>
            <a:off x="16189614" y="-1010770"/>
            <a:ext cx="3628446" cy="3642104"/>
          </a:xfrm>
          <a:prstGeom prst="rect">
            <a:avLst/>
          </a:prstGeom>
        </p:spPr>
      </p:pic>
      <p:grpSp>
        <p:nvGrpSpPr>
          <p:cNvPr id="5" name="Group 5"/>
          <p:cNvGrpSpPr/>
          <p:nvPr/>
        </p:nvGrpSpPr>
        <p:grpSpPr>
          <a:xfrm>
            <a:off x="1237352" y="810282"/>
            <a:ext cx="16136248" cy="8133457"/>
            <a:chOff x="-5537200" y="-4387629"/>
            <a:chExt cx="20813528" cy="10844608"/>
          </a:xfrm>
        </p:grpSpPr>
        <p:sp>
          <p:nvSpPr>
            <p:cNvPr id="6" name="TextBox 6"/>
            <p:cNvSpPr txBox="1"/>
            <p:nvPr/>
          </p:nvSpPr>
          <p:spPr>
            <a:xfrm>
              <a:off x="-5537200" y="-4387629"/>
              <a:ext cx="20015200" cy="4667944"/>
            </a:xfrm>
            <a:prstGeom prst="rect">
              <a:avLst/>
            </a:prstGeom>
          </p:spPr>
          <p:txBody>
            <a:bodyPr wrap="square" lIns="0" tIns="0" rIns="0" bIns="0" rtlCol="0" anchor="t">
              <a:spAutoFit/>
            </a:bodyPr>
            <a:lstStyle/>
            <a:p>
              <a:pPr>
                <a:lnSpc>
                  <a:spcPts val="9100"/>
                </a:lnSpc>
              </a:pPr>
              <a:r>
                <a:rPr lang="pl-PL" sz="6500" b="1" dirty="0" smtClean="0">
                  <a:solidFill>
                    <a:srgbClr val="FAF2E9"/>
                  </a:solidFill>
                  <a:latin typeface="TAN Mon Cheri"/>
                </a:rPr>
                <a:t>Gmina Rejowiec Fabryczny według danych GUS na tle powiatu i województwa</a:t>
              </a:r>
              <a:endParaRPr lang="en-US" sz="6500" b="1" dirty="0">
                <a:solidFill>
                  <a:srgbClr val="FAF2E9"/>
                </a:solidFill>
                <a:latin typeface="TAN Mon Cheri"/>
              </a:endParaRPr>
            </a:p>
          </p:txBody>
        </p:sp>
        <p:sp>
          <p:nvSpPr>
            <p:cNvPr id="7" name="TextBox 7"/>
            <p:cNvSpPr txBox="1"/>
            <p:nvPr/>
          </p:nvSpPr>
          <p:spPr>
            <a:xfrm>
              <a:off x="2119128" y="2202994"/>
              <a:ext cx="13157200" cy="4253985"/>
            </a:xfrm>
            <a:prstGeom prst="rect">
              <a:avLst/>
            </a:prstGeom>
          </p:spPr>
          <p:txBody>
            <a:bodyPr wrap="square" lIns="0" tIns="0" rIns="0" bIns="0" rtlCol="0" anchor="t">
              <a:spAutoFit/>
            </a:bodyPr>
            <a:lstStyle/>
            <a:p>
              <a:pPr lvl="0" algn="r">
                <a:lnSpc>
                  <a:spcPts val="4199"/>
                </a:lnSpc>
              </a:pP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Z </a:t>
              </a:r>
              <a:r>
                <a:rPr lang="pl-PL" sz="3200" b="1" dirty="0">
                  <a:solidFill>
                    <a:schemeClr val="bg2">
                      <a:lumMod val="90000"/>
                    </a:schemeClr>
                  </a:solidFill>
                  <a:latin typeface="Times New Roman" panose="02020603050405020304" pitchFamily="18" charset="0"/>
                  <a:cs typeface="Times New Roman" panose="02020603050405020304" pitchFamily="18" charset="0"/>
                </a:rPr>
                <a:t>danych GUS wynika, iż gmina </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Rejowiec Fabryczny </a:t>
              </a:r>
              <a:br>
                <a:rPr lang="pl-PL" sz="3200" b="1" dirty="0" smtClean="0">
                  <a:solidFill>
                    <a:schemeClr val="bg2">
                      <a:lumMod val="90000"/>
                    </a:schemeClr>
                  </a:solidFill>
                  <a:latin typeface="Times New Roman" panose="02020603050405020304" pitchFamily="18" charset="0"/>
                  <a:cs typeface="Times New Roman" panose="02020603050405020304" pitchFamily="18" charset="0"/>
                </a:rPr>
              </a:b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w </a:t>
              </a:r>
              <a:r>
                <a:rPr lang="pl-PL" sz="3200" b="1" dirty="0">
                  <a:solidFill>
                    <a:schemeClr val="bg2">
                      <a:lumMod val="90000"/>
                    </a:schemeClr>
                  </a:solidFill>
                  <a:latin typeface="Times New Roman" panose="02020603050405020304" pitchFamily="18" charset="0"/>
                  <a:cs typeface="Times New Roman" panose="02020603050405020304" pitchFamily="18" charset="0"/>
                </a:rPr>
                <a:t>następujący sposób prezentuje się na tle </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
              </a:r>
              <a:br>
                <a:rPr lang="pl-PL" sz="3200" b="1" dirty="0" smtClean="0">
                  <a:solidFill>
                    <a:schemeClr val="bg2">
                      <a:lumMod val="90000"/>
                    </a:schemeClr>
                  </a:solidFill>
                  <a:latin typeface="Times New Roman" panose="02020603050405020304" pitchFamily="18" charset="0"/>
                  <a:cs typeface="Times New Roman" panose="02020603050405020304" pitchFamily="18" charset="0"/>
                </a:rPr>
              </a:b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powiatu chełmskiego (15 </a:t>
              </a:r>
              <a:r>
                <a:rPr lang="pl-PL" sz="3200" b="1" dirty="0">
                  <a:solidFill>
                    <a:schemeClr val="bg2">
                      <a:lumMod val="90000"/>
                    </a:schemeClr>
                  </a:solidFill>
                  <a:latin typeface="Times New Roman" panose="02020603050405020304" pitchFamily="18" charset="0"/>
                  <a:cs typeface="Times New Roman" panose="02020603050405020304" pitchFamily="18" charset="0"/>
                </a:rPr>
                <a:t>gmin) </a:t>
              </a:r>
              <a:endParaRPr lang="pl-PL" sz="3200" b="1" dirty="0" smtClean="0">
                <a:solidFill>
                  <a:schemeClr val="bg2">
                    <a:lumMod val="90000"/>
                  </a:schemeClr>
                </a:solidFill>
                <a:latin typeface="Times New Roman" panose="02020603050405020304" pitchFamily="18" charset="0"/>
                <a:cs typeface="Times New Roman" panose="02020603050405020304" pitchFamily="18" charset="0"/>
              </a:endParaRPr>
            </a:p>
            <a:p>
              <a:pPr lvl="0" algn="r">
                <a:lnSpc>
                  <a:spcPts val="4199"/>
                </a:lnSpc>
              </a:pP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i </a:t>
              </a:r>
              <a:r>
                <a:rPr lang="pl-PL" sz="3200" b="1" dirty="0">
                  <a:solidFill>
                    <a:schemeClr val="bg2">
                      <a:lumMod val="90000"/>
                    </a:schemeClr>
                  </a:solidFill>
                  <a:latin typeface="Times New Roman" panose="02020603050405020304" pitchFamily="18" charset="0"/>
                  <a:cs typeface="Times New Roman" panose="02020603050405020304" pitchFamily="18" charset="0"/>
                </a:rPr>
                <a:t>województwa </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lubelskiego (213 </a:t>
              </a:r>
              <a:r>
                <a:rPr lang="pl-PL" sz="3200" b="1" dirty="0">
                  <a:solidFill>
                    <a:schemeClr val="bg2">
                      <a:lumMod val="90000"/>
                    </a:schemeClr>
                  </a:solidFill>
                  <a:latin typeface="Times New Roman" panose="02020603050405020304" pitchFamily="18" charset="0"/>
                  <a:cs typeface="Times New Roman" panose="02020603050405020304" pitchFamily="18" charset="0"/>
                </a:rPr>
                <a:t>gminy)  </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
              </a:r>
              <a:br>
                <a:rPr lang="pl-PL" sz="3200" b="1" dirty="0" smtClean="0">
                  <a:solidFill>
                    <a:schemeClr val="bg2">
                      <a:lumMod val="90000"/>
                    </a:schemeClr>
                  </a:solidFill>
                  <a:latin typeface="Times New Roman" panose="02020603050405020304" pitchFamily="18" charset="0"/>
                  <a:cs typeface="Times New Roman" panose="02020603050405020304" pitchFamily="18" charset="0"/>
                </a:rPr>
              </a:b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w </a:t>
              </a:r>
              <a:r>
                <a:rPr lang="pl-PL" sz="3200" b="1" dirty="0">
                  <a:solidFill>
                    <a:schemeClr val="bg2">
                      <a:lumMod val="90000"/>
                    </a:schemeClr>
                  </a:solidFill>
                  <a:latin typeface="Times New Roman" panose="02020603050405020304" pitchFamily="18" charset="0"/>
                  <a:cs typeface="Times New Roman" panose="02020603050405020304" pitchFamily="18" charset="0"/>
                </a:rPr>
                <a:t>oparciu o podstawowe </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wskaźniki </a:t>
              </a:r>
            </a:p>
            <a:p>
              <a:pPr lvl="0" algn="r">
                <a:lnSpc>
                  <a:spcPts val="4199"/>
                </a:lnSpc>
              </a:pP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rozwoju </a:t>
              </a:r>
              <a:r>
                <a:rPr lang="pl-PL" sz="3200" b="1" dirty="0">
                  <a:solidFill>
                    <a:schemeClr val="bg2">
                      <a:lumMod val="90000"/>
                    </a:schemeClr>
                  </a:solidFill>
                  <a:latin typeface="Times New Roman" panose="02020603050405020304" pitchFamily="18" charset="0"/>
                  <a:cs typeface="Times New Roman" panose="02020603050405020304" pitchFamily="18" charset="0"/>
                </a:rPr>
                <a:t>cywilizacyjnego</a:t>
              </a:r>
              <a:endParaRPr lang="en-US" sz="2999" u="none" dirty="0">
                <a:solidFill>
                  <a:schemeClr val="bg2">
                    <a:lumMod val="90000"/>
                  </a:schemeClr>
                </a:solidFill>
                <a:latin typeface="Barlow Medium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127975" y="-1874503"/>
            <a:ext cx="7149465" cy="8229600"/>
          </a:xfrm>
          <a:prstGeom prst="rect">
            <a:avLst/>
          </a:prstGeom>
        </p:spPr>
      </p:pic>
      <p:pic>
        <p:nvPicPr>
          <p:cNvPr id="3" name="Picture 3"/>
          <p:cNvPicPr>
            <a:picLocks noChangeAspect="1"/>
          </p:cNvPicPr>
          <p:nvPr/>
        </p:nvPicPr>
        <p:blipFill>
          <a:blip r:embed="rId3"/>
          <a:srcRect b="53391"/>
          <a:stretch>
            <a:fillRect/>
          </a:stretch>
        </p:blipFill>
        <p:spPr>
          <a:xfrm>
            <a:off x="12146661" y="7112537"/>
            <a:ext cx="6141339" cy="3835717"/>
          </a:xfrm>
          <a:prstGeom prst="rect">
            <a:avLst/>
          </a:prstGeom>
        </p:spPr>
      </p:pic>
      <p:sp>
        <p:nvSpPr>
          <p:cNvPr id="10" name="Prostokąt 9"/>
          <p:cNvSpPr/>
          <p:nvPr/>
        </p:nvSpPr>
        <p:spPr>
          <a:xfrm>
            <a:off x="1828800" y="1001106"/>
            <a:ext cx="9144000" cy="6647974"/>
          </a:xfrm>
          <a:prstGeom prst="rect">
            <a:avLst/>
          </a:prstGeom>
        </p:spPr>
        <p:txBody>
          <a:bodyPr>
            <a:spAutoFit/>
          </a:bodyPr>
          <a:lstStyle/>
          <a:p>
            <a:pPr algn="just">
              <a:lnSpc>
                <a:spcPct val="150000"/>
              </a:lnSpc>
            </a:pPr>
            <a:r>
              <a:rPr lang="pl-PL" sz="2400" b="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Ludność </a:t>
            </a:r>
            <a:r>
              <a:rPr lang="pl-PL" sz="2400" b="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 1 </a:t>
            </a:r>
            <a:r>
              <a:rPr lang="pl-PL" sz="2400" b="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km</a:t>
            </a:r>
            <a:r>
              <a:rPr lang="pl-PL" sz="2400" b="1" u="sng" baseline="300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pl-PL" sz="2400" b="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pl-PL" sz="2400" b="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800100" lvl="1" indent="-342900" algn="just">
              <a:lnSpc>
                <a:spcPct val="150000"/>
              </a:lnSpc>
              <a:buFont typeface="Wingdings" panose="05000000000000000000" pitchFamily="2" charset="2"/>
              <a:buChar char="§"/>
            </a:pPr>
            <a:r>
              <a:rPr lang="pl-PL" sz="2400" b="1" dirty="0" smtClean="0">
                <a:solidFill>
                  <a:schemeClr val="bg1"/>
                </a:solidFill>
                <a:latin typeface="Times New Roman" panose="02020603050405020304" pitchFamily="18" charset="0"/>
                <a:cs typeface="Times New Roman" panose="02020603050405020304" pitchFamily="18" charset="0"/>
              </a:rPr>
              <a:t>4 </a:t>
            </a:r>
            <a:r>
              <a:rPr lang="pl-PL" sz="2400" b="1" dirty="0">
                <a:solidFill>
                  <a:schemeClr val="bg1"/>
                </a:solidFill>
                <a:latin typeface="Times New Roman" panose="02020603050405020304" pitchFamily="18" charset="0"/>
                <a:cs typeface="Times New Roman" panose="02020603050405020304" pitchFamily="18" charset="0"/>
              </a:rPr>
              <a:t>miejsce w powiecie</a:t>
            </a:r>
          </a:p>
          <a:p>
            <a:pPr marL="800100" lvl="1" indent="-342900" algn="just">
              <a:lnSpc>
                <a:spcPct val="150000"/>
              </a:lnSpc>
              <a:buFont typeface="Wingdings" panose="05000000000000000000" pitchFamily="2" charset="2"/>
              <a:buChar char="§"/>
            </a:pPr>
            <a:r>
              <a:rPr lang="pl-PL" sz="2400" b="1" dirty="0" smtClean="0">
                <a:solidFill>
                  <a:schemeClr val="bg1"/>
                </a:solidFill>
                <a:latin typeface="Times New Roman" panose="02020603050405020304" pitchFamily="18" charset="0"/>
                <a:cs typeface="Times New Roman" panose="02020603050405020304" pitchFamily="18" charset="0"/>
              </a:rPr>
              <a:t>108 </a:t>
            </a:r>
            <a:r>
              <a:rPr lang="pl-PL" sz="2400" b="1" dirty="0">
                <a:solidFill>
                  <a:schemeClr val="bg1"/>
                </a:solidFill>
                <a:latin typeface="Times New Roman" panose="02020603050405020304" pitchFamily="18" charset="0"/>
                <a:cs typeface="Times New Roman" panose="02020603050405020304" pitchFamily="18" charset="0"/>
              </a:rPr>
              <a:t>miejsce w województwie </a:t>
            </a:r>
            <a:r>
              <a:rPr lang="pl-PL" sz="2400" b="1" dirty="0" smtClean="0">
                <a:solidFill>
                  <a:schemeClr val="bg1"/>
                </a:solidFill>
                <a:latin typeface="Times New Roman" panose="02020603050405020304" pitchFamily="18" charset="0"/>
                <a:cs typeface="Times New Roman" panose="02020603050405020304" pitchFamily="18" charset="0"/>
              </a:rPr>
              <a:t>lubelskim</a:t>
            </a:r>
          </a:p>
          <a:p>
            <a:pPr marL="800100" lvl="1" indent="-342900" algn="just">
              <a:lnSpc>
                <a:spcPct val="150000"/>
              </a:lnSpc>
              <a:buFont typeface="Wingdings" panose="05000000000000000000" pitchFamily="2" charset="2"/>
              <a:buChar char="§"/>
            </a:pPr>
            <a:endParaRPr lang="pl-PL" sz="2400" b="1"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pl-PL" sz="2400" b="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Kobiety </a:t>
            </a:r>
            <a:r>
              <a:rPr lang="pl-PL" sz="2400" b="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 100 mężczyzn:</a:t>
            </a:r>
          </a:p>
          <a:p>
            <a:pPr marL="800100" lvl="1" indent="-342900" algn="just">
              <a:lnSpc>
                <a:spcPct val="150000"/>
              </a:lnSpc>
              <a:buFont typeface="Wingdings" panose="05000000000000000000" pitchFamily="2" charset="2"/>
              <a:buChar char="§"/>
            </a:pPr>
            <a:r>
              <a:rPr lang="pl-PL" sz="2400" b="1" dirty="0" smtClean="0">
                <a:solidFill>
                  <a:schemeClr val="bg1"/>
                </a:solidFill>
                <a:latin typeface="Times New Roman" panose="02020603050405020304" pitchFamily="18" charset="0"/>
                <a:cs typeface="Times New Roman" panose="02020603050405020304" pitchFamily="18" charset="0"/>
              </a:rPr>
              <a:t>15 </a:t>
            </a:r>
            <a:r>
              <a:rPr lang="pl-PL" sz="2400" b="1" dirty="0">
                <a:solidFill>
                  <a:schemeClr val="bg1"/>
                </a:solidFill>
                <a:latin typeface="Times New Roman" panose="02020603050405020304" pitchFamily="18" charset="0"/>
                <a:cs typeface="Times New Roman" panose="02020603050405020304" pitchFamily="18" charset="0"/>
              </a:rPr>
              <a:t>miejsce w powiecie</a:t>
            </a:r>
          </a:p>
          <a:p>
            <a:pPr marL="800100" lvl="1" indent="-342900" algn="just">
              <a:lnSpc>
                <a:spcPct val="150000"/>
              </a:lnSpc>
              <a:buFont typeface="Wingdings" panose="05000000000000000000" pitchFamily="2" charset="2"/>
              <a:buChar char="§"/>
            </a:pPr>
            <a:r>
              <a:rPr lang="pl-PL" sz="2400" b="1" dirty="0" smtClean="0">
                <a:solidFill>
                  <a:schemeClr val="bg1"/>
                </a:solidFill>
                <a:latin typeface="Times New Roman" panose="02020603050405020304" pitchFamily="18" charset="0"/>
                <a:cs typeface="Times New Roman" panose="02020603050405020304" pitchFamily="18" charset="0"/>
              </a:rPr>
              <a:t>187  </a:t>
            </a:r>
            <a:r>
              <a:rPr lang="pl-PL" sz="2400" b="1" dirty="0">
                <a:solidFill>
                  <a:schemeClr val="bg1"/>
                </a:solidFill>
                <a:latin typeface="Times New Roman" panose="02020603050405020304" pitchFamily="18" charset="0"/>
                <a:cs typeface="Times New Roman" panose="02020603050405020304" pitchFamily="18" charset="0"/>
              </a:rPr>
              <a:t>miejsce w województwie lubelskim</a:t>
            </a:r>
          </a:p>
          <a:p>
            <a:pPr marL="800100" lvl="1" indent="-342900" algn="just">
              <a:lnSpc>
                <a:spcPct val="150000"/>
              </a:lnSpc>
              <a:buFont typeface="Wingdings" panose="05000000000000000000" pitchFamily="2" charset="2"/>
              <a:buChar char="§"/>
            </a:pPr>
            <a:endParaRPr lang="pl-PL" sz="2400" b="1"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pl-PL" sz="2400" b="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Saldo </a:t>
            </a:r>
            <a:r>
              <a:rPr lang="pl-PL" sz="2400" b="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migracji na 1000 ludności:</a:t>
            </a:r>
          </a:p>
          <a:p>
            <a:pPr marL="800100" lvl="1" indent="-342900" algn="just">
              <a:lnSpc>
                <a:spcPct val="150000"/>
              </a:lnSpc>
              <a:buFont typeface="Wingdings" panose="05000000000000000000" pitchFamily="2" charset="2"/>
              <a:buChar char="§"/>
            </a:pPr>
            <a:r>
              <a:rPr lang="pl-PL" sz="2400" b="1" dirty="0" smtClean="0">
                <a:solidFill>
                  <a:schemeClr val="bg1"/>
                </a:solidFill>
                <a:latin typeface="Times New Roman" panose="02020603050405020304" pitchFamily="18" charset="0"/>
                <a:cs typeface="Times New Roman" panose="02020603050405020304" pitchFamily="18" charset="0"/>
              </a:rPr>
              <a:t>3 </a:t>
            </a:r>
            <a:r>
              <a:rPr lang="pl-PL" sz="2400" b="1" dirty="0">
                <a:solidFill>
                  <a:schemeClr val="bg1"/>
                </a:solidFill>
                <a:latin typeface="Times New Roman" panose="02020603050405020304" pitchFamily="18" charset="0"/>
                <a:cs typeface="Times New Roman" panose="02020603050405020304" pitchFamily="18" charset="0"/>
              </a:rPr>
              <a:t>miejsce w powiecie</a:t>
            </a:r>
          </a:p>
          <a:p>
            <a:pPr marL="800100" lvl="1" indent="-342900" algn="just">
              <a:lnSpc>
                <a:spcPct val="150000"/>
              </a:lnSpc>
              <a:buFont typeface="Wingdings" panose="05000000000000000000" pitchFamily="2" charset="2"/>
              <a:buChar char="§"/>
            </a:pPr>
            <a:r>
              <a:rPr lang="pl-PL" sz="2400" b="1" dirty="0" smtClean="0">
                <a:solidFill>
                  <a:schemeClr val="bg1"/>
                </a:solidFill>
                <a:latin typeface="Times New Roman" panose="02020603050405020304" pitchFamily="18" charset="0"/>
                <a:cs typeface="Times New Roman" panose="02020603050405020304" pitchFamily="18" charset="0"/>
              </a:rPr>
              <a:t>34 </a:t>
            </a:r>
            <a:r>
              <a:rPr lang="pl-PL" sz="2400" b="1" dirty="0">
                <a:solidFill>
                  <a:schemeClr val="bg1"/>
                </a:solidFill>
                <a:latin typeface="Times New Roman" panose="02020603050405020304" pitchFamily="18" charset="0"/>
                <a:cs typeface="Times New Roman" panose="02020603050405020304" pitchFamily="18" charset="0"/>
              </a:rPr>
              <a:t>miejsce w województwie lubelskim</a:t>
            </a:r>
          </a:p>
          <a:p>
            <a:pPr marL="800100" lvl="1" indent="-342900" algn="just">
              <a:lnSpc>
                <a:spcPct val="150000"/>
              </a:lnSpc>
              <a:buFont typeface="Wingdings" panose="05000000000000000000" pitchFamily="2" charset="2"/>
              <a:buChar char="§"/>
            </a:pPr>
            <a:endParaRPr lang="pl-PL" sz="2000" b="1" dirty="0">
              <a:solidFill>
                <a:schemeClr val="bg1"/>
              </a:solidFill>
              <a:latin typeface="Times New Roman" panose="02020603050405020304" pitchFamily="18" charset="0"/>
              <a:cs typeface="Times New Roman" panose="02020603050405020304" pitchFamily="18" charset="0"/>
            </a:endParaRPr>
          </a:p>
        </p:txBody>
      </p:sp>
      <p:sp>
        <p:nvSpPr>
          <p:cNvPr id="11" name="Prostokąt 10"/>
          <p:cNvSpPr/>
          <p:nvPr/>
        </p:nvSpPr>
        <p:spPr>
          <a:xfrm>
            <a:off x="9677400" y="4033078"/>
            <a:ext cx="9144000" cy="6093976"/>
          </a:xfrm>
          <a:prstGeom prst="rect">
            <a:avLst/>
          </a:prstGeom>
        </p:spPr>
        <p:txBody>
          <a:bodyPr>
            <a:spAutoFit/>
          </a:bodyPr>
          <a:lstStyle/>
          <a:p>
            <a:pPr algn="just">
              <a:lnSpc>
                <a:spcPct val="150000"/>
              </a:lnSpc>
            </a:pPr>
            <a:r>
              <a:rPr lang="pl-PL" sz="2400" b="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Dochody własne budżetu gminy na 1 mieszkańca:</a:t>
            </a:r>
          </a:p>
          <a:p>
            <a:pPr marL="800100" lvl="1" indent="-342900" algn="just">
              <a:lnSpc>
                <a:spcPct val="150000"/>
              </a:lnSpc>
              <a:buFont typeface="Wingdings" panose="05000000000000000000" pitchFamily="2" charset="2"/>
              <a:buChar char="§"/>
            </a:pPr>
            <a:r>
              <a:rPr lang="pl-PL" sz="2400" b="1" dirty="0">
                <a:solidFill>
                  <a:schemeClr val="bg1"/>
                </a:solidFill>
                <a:latin typeface="Times New Roman" panose="02020603050405020304" pitchFamily="18" charset="0"/>
                <a:cs typeface="Times New Roman" panose="02020603050405020304" pitchFamily="18" charset="0"/>
              </a:rPr>
              <a:t>2 miejsce w powiecie</a:t>
            </a:r>
          </a:p>
          <a:p>
            <a:pPr marL="800100" lvl="1" indent="-342900" algn="just">
              <a:lnSpc>
                <a:spcPct val="150000"/>
              </a:lnSpc>
              <a:buFont typeface="Wingdings" panose="05000000000000000000" pitchFamily="2" charset="2"/>
              <a:buChar char="§"/>
            </a:pPr>
            <a:r>
              <a:rPr lang="pl-PL" sz="2400" b="1" dirty="0">
                <a:solidFill>
                  <a:schemeClr val="bg1"/>
                </a:solidFill>
                <a:latin typeface="Times New Roman" panose="02020603050405020304" pitchFamily="18" charset="0"/>
                <a:cs typeface="Times New Roman" panose="02020603050405020304" pitchFamily="18" charset="0"/>
              </a:rPr>
              <a:t>40 miejsce w województwie lubelskim</a:t>
            </a:r>
          </a:p>
          <a:p>
            <a:pPr>
              <a:lnSpc>
                <a:spcPct val="150000"/>
              </a:lnSpc>
            </a:pPr>
            <a:endParaRPr lang="pl-PL" sz="2400" b="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pl-PL" sz="2400" b="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Środki </a:t>
            </a:r>
            <a:r>
              <a:rPr lang="pl-PL" sz="2400" b="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 dochodach budżetu gminy na finansowanie </a:t>
            </a:r>
            <a:endParaRPr lang="pl-PL" sz="2400" b="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pl-PL" sz="2400" b="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r>
              <a:rPr lang="pl-PL" sz="2400" b="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współfinansowanie programów i projektów unijnych </a:t>
            </a:r>
            <a:endParaRPr lang="pl-PL" sz="2400" b="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pl-PL" sz="2400" b="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 </a:t>
            </a:r>
            <a:r>
              <a:rPr lang="pl-PL" sz="2400" b="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mieszkańca:</a:t>
            </a:r>
          </a:p>
          <a:p>
            <a:pPr marL="800100" lvl="1" indent="-342900">
              <a:lnSpc>
                <a:spcPct val="150000"/>
              </a:lnSpc>
              <a:buFont typeface="Wingdings" panose="05000000000000000000" pitchFamily="2" charset="2"/>
              <a:buChar char="§"/>
            </a:pPr>
            <a:r>
              <a:rPr lang="pl-PL" sz="2400" b="1" dirty="0" smtClean="0">
                <a:solidFill>
                  <a:schemeClr val="bg1"/>
                </a:solidFill>
                <a:latin typeface="Times New Roman" panose="02020603050405020304" pitchFamily="18" charset="0"/>
                <a:cs typeface="Times New Roman" panose="02020603050405020304" pitchFamily="18" charset="0"/>
              </a:rPr>
              <a:t>2 </a:t>
            </a:r>
            <a:r>
              <a:rPr lang="pl-PL" sz="2400" b="1" dirty="0">
                <a:solidFill>
                  <a:schemeClr val="bg1"/>
                </a:solidFill>
                <a:latin typeface="Times New Roman" panose="02020603050405020304" pitchFamily="18" charset="0"/>
                <a:cs typeface="Times New Roman" panose="02020603050405020304" pitchFamily="18" charset="0"/>
              </a:rPr>
              <a:t>miejsce w powiecie </a:t>
            </a:r>
          </a:p>
          <a:p>
            <a:pPr marL="800100" lvl="1" indent="-342900" algn="just">
              <a:lnSpc>
                <a:spcPct val="150000"/>
              </a:lnSpc>
              <a:buFont typeface="Wingdings" panose="05000000000000000000" pitchFamily="2" charset="2"/>
              <a:buChar char="§"/>
            </a:pPr>
            <a:r>
              <a:rPr lang="pl-PL" sz="2400" b="1" dirty="0">
                <a:solidFill>
                  <a:schemeClr val="bg1"/>
                </a:solidFill>
                <a:latin typeface="Times New Roman" panose="02020603050405020304" pitchFamily="18" charset="0"/>
                <a:cs typeface="Times New Roman" panose="02020603050405020304" pitchFamily="18" charset="0"/>
              </a:rPr>
              <a:t>8</a:t>
            </a:r>
            <a:r>
              <a:rPr lang="pl-PL" sz="2400" b="1" dirty="0" smtClean="0">
                <a:solidFill>
                  <a:schemeClr val="bg1"/>
                </a:solidFill>
                <a:latin typeface="Times New Roman" panose="02020603050405020304" pitchFamily="18" charset="0"/>
                <a:cs typeface="Times New Roman" panose="02020603050405020304" pitchFamily="18" charset="0"/>
              </a:rPr>
              <a:t> </a:t>
            </a:r>
            <a:r>
              <a:rPr lang="pl-PL" sz="2400" b="1" dirty="0">
                <a:solidFill>
                  <a:schemeClr val="bg1"/>
                </a:solidFill>
                <a:latin typeface="Times New Roman" panose="02020603050405020304" pitchFamily="18" charset="0"/>
                <a:cs typeface="Times New Roman" panose="02020603050405020304" pitchFamily="18" charset="0"/>
              </a:rPr>
              <a:t>miejsce w województwie lubelskim</a:t>
            </a:r>
          </a:p>
          <a:p>
            <a:pPr marL="800100" lvl="1" indent="-342900">
              <a:lnSpc>
                <a:spcPct val="150000"/>
              </a:lnSpc>
              <a:buFont typeface="Wingdings" panose="05000000000000000000" pitchFamily="2" charset="2"/>
              <a:buChar char="§"/>
            </a:pPr>
            <a:endParaRPr lang="pl-PL" sz="2400" b="1" dirty="0">
              <a:solidFill>
                <a:schemeClr val="bg1"/>
              </a:solidFill>
              <a:latin typeface="Times New Roman" panose="02020603050405020304" pitchFamily="18" charset="0"/>
              <a:cs typeface="Times New Roman" panose="02020603050405020304" pitchFamily="18" charset="0"/>
            </a:endParaRPr>
          </a:p>
          <a:p>
            <a:pPr marL="800100" lvl="1" indent="-342900" algn="just">
              <a:lnSpc>
                <a:spcPct val="150000"/>
              </a:lnSpc>
              <a:buFont typeface="Wingdings" panose="05000000000000000000" pitchFamily="2" charset="2"/>
              <a:buChar char="§"/>
            </a:pPr>
            <a:endParaRPr lang="pl-PL" sz="20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89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7151615">
            <a:off x="660919" y="7070800"/>
            <a:ext cx="7149465" cy="8229600"/>
          </a:xfrm>
          <a:prstGeom prst="rect">
            <a:avLst/>
          </a:prstGeom>
        </p:spPr>
      </p:pic>
      <p:pic>
        <p:nvPicPr>
          <p:cNvPr id="3" name="Picture 3"/>
          <p:cNvPicPr>
            <a:picLocks noChangeAspect="1"/>
          </p:cNvPicPr>
          <p:nvPr/>
        </p:nvPicPr>
        <p:blipFill>
          <a:blip r:embed="rId3"/>
          <a:srcRect b="53391"/>
          <a:stretch>
            <a:fillRect/>
          </a:stretch>
        </p:blipFill>
        <p:spPr>
          <a:xfrm rot="10800000">
            <a:off x="12146661" y="-419100"/>
            <a:ext cx="6141339" cy="3835717"/>
          </a:xfrm>
          <a:prstGeom prst="rect">
            <a:avLst/>
          </a:prstGeom>
        </p:spPr>
      </p:pic>
      <p:sp>
        <p:nvSpPr>
          <p:cNvPr id="10" name="Prostokąt 9"/>
          <p:cNvSpPr/>
          <p:nvPr/>
        </p:nvSpPr>
        <p:spPr>
          <a:xfrm>
            <a:off x="1467874" y="571500"/>
            <a:ext cx="9144000" cy="8125301"/>
          </a:xfrm>
          <a:prstGeom prst="rect">
            <a:avLst/>
          </a:prstGeom>
        </p:spPr>
        <p:txBody>
          <a:bodyPr>
            <a:spAutoFit/>
          </a:bodyPr>
          <a:lstStyle/>
          <a:p>
            <a:pPr>
              <a:lnSpc>
                <a:spcPct val="150000"/>
              </a:lnSpc>
            </a:pPr>
            <a:r>
              <a:rPr lang="pl-PL" sz="2400" b="1" u="sng" dirty="0">
                <a:latin typeface="Times New Roman" panose="02020603050405020304" pitchFamily="18" charset="0"/>
                <a:cs typeface="Times New Roman" panose="02020603050405020304" pitchFamily="18" charset="0"/>
              </a:rPr>
              <a:t>Wydatki budżetu gminy:</a:t>
            </a:r>
          </a:p>
          <a:p>
            <a:pPr marL="800100" lvl="1" indent="-342900">
              <a:lnSpc>
                <a:spcPct val="150000"/>
              </a:lnSpc>
              <a:buFont typeface="Wingdings" panose="05000000000000000000" pitchFamily="2" charset="2"/>
              <a:buChar char="§"/>
            </a:pPr>
            <a:r>
              <a:rPr lang="pl-PL" sz="2400" b="1" dirty="0" smtClean="0">
                <a:latin typeface="Times New Roman" panose="02020603050405020304" pitchFamily="18" charset="0"/>
                <a:cs typeface="Times New Roman" panose="02020603050405020304" pitchFamily="18" charset="0"/>
              </a:rPr>
              <a:t>2 </a:t>
            </a:r>
            <a:r>
              <a:rPr lang="pl-PL" sz="2400" b="1" dirty="0">
                <a:latin typeface="Times New Roman" panose="02020603050405020304" pitchFamily="18" charset="0"/>
                <a:cs typeface="Times New Roman" panose="02020603050405020304" pitchFamily="18" charset="0"/>
              </a:rPr>
              <a:t>miejsce w powiecie</a:t>
            </a:r>
          </a:p>
          <a:p>
            <a:pPr marL="800100" lvl="1" indent="-342900" algn="just">
              <a:lnSpc>
                <a:spcPct val="150000"/>
              </a:lnSpc>
              <a:buFont typeface="Wingdings" panose="05000000000000000000" pitchFamily="2" charset="2"/>
              <a:buChar char="§"/>
            </a:pPr>
            <a:r>
              <a:rPr lang="pl-PL" sz="2400" b="1" dirty="0" smtClean="0">
                <a:latin typeface="Times New Roman" panose="02020603050405020304" pitchFamily="18" charset="0"/>
                <a:cs typeface="Times New Roman" panose="02020603050405020304" pitchFamily="18" charset="0"/>
              </a:rPr>
              <a:t>26 </a:t>
            </a:r>
            <a:r>
              <a:rPr lang="pl-PL" sz="2400" b="1" dirty="0">
                <a:latin typeface="Times New Roman" panose="02020603050405020304" pitchFamily="18" charset="0"/>
                <a:cs typeface="Times New Roman" panose="02020603050405020304" pitchFamily="18" charset="0"/>
              </a:rPr>
              <a:t>miejsce w województwie lubelskim</a:t>
            </a:r>
          </a:p>
          <a:p>
            <a:pPr>
              <a:lnSpc>
                <a:spcPct val="150000"/>
              </a:lnSpc>
            </a:pPr>
            <a:endParaRPr lang="pl-PL" sz="2400" b="1" u="sng" dirty="0" smtClean="0">
              <a:latin typeface="Times New Roman" panose="02020603050405020304" pitchFamily="18" charset="0"/>
              <a:cs typeface="Times New Roman" panose="02020603050405020304" pitchFamily="18" charset="0"/>
            </a:endParaRPr>
          </a:p>
          <a:p>
            <a:pPr>
              <a:lnSpc>
                <a:spcPct val="150000"/>
              </a:lnSpc>
            </a:pPr>
            <a:r>
              <a:rPr lang="pl-PL" sz="2400" b="1" u="sng" dirty="0" smtClean="0">
                <a:latin typeface="Times New Roman" panose="02020603050405020304" pitchFamily="18" charset="0"/>
                <a:cs typeface="Times New Roman" panose="02020603050405020304" pitchFamily="18" charset="0"/>
              </a:rPr>
              <a:t>Przeciętna </a:t>
            </a:r>
            <a:r>
              <a:rPr lang="pl-PL" sz="2400" b="1" u="sng" dirty="0">
                <a:latin typeface="Times New Roman" panose="02020603050405020304" pitchFamily="18" charset="0"/>
                <a:cs typeface="Times New Roman" panose="02020603050405020304" pitchFamily="18" charset="0"/>
              </a:rPr>
              <a:t>powierzchnia użytkowania 1 mieszkania w zasobach mieszkaniowych:</a:t>
            </a:r>
          </a:p>
          <a:p>
            <a:pPr marL="800100" lvl="1" indent="-342900">
              <a:lnSpc>
                <a:spcPct val="150000"/>
              </a:lnSpc>
              <a:buFont typeface="Wingdings" panose="05000000000000000000" pitchFamily="2" charset="2"/>
              <a:buChar char="§"/>
            </a:pPr>
            <a:r>
              <a:rPr lang="pl-PL" sz="2400" b="1" dirty="0" smtClean="0">
                <a:latin typeface="Times New Roman" panose="02020603050405020304" pitchFamily="18" charset="0"/>
                <a:cs typeface="Times New Roman" panose="02020603050405020304" pitchFamily="18" charset="0"/>
              </a:rPr>
              <a:t>12 </a:t>
            </a:r>
            <a:r>
              <a:rPr lang="pl-PL" sz="2400" b="1" dirty="0">
                <a:latin typeface="Times New Roman" panose="02020603050405020304" pitchFamily="18" charset="0"/>
                <a:cs typeface="Times New Roman" panose="02020603050405020304" pitchFamily="18" charset="0"/>
              </a:rPr>
              <a:t>miejsce w powiecie</a:t>
            </a:r>
          </a:p>
          <a:p>
            <a:pPr marL="800100" lvl="1" indent="-342900" algn="just">
              <a:lnSpc>
                <a:spcPct val="150000"/>
              </a:lnSpc>
              <a:buFont typeface="Wingdings" panose="05000000000000000000" pitchFamily="2" charset="2"/>
              <a:buChar char="§"/>
            </a:pPr>
            <a:r>
              <a:rPr lang="pl-PL" sz="2400" b="1" dirty="0" smtClean="0">
                <a:latin typeface="Times New Roman" panose="02020603050405020304" pitchFamily="18" charset="0"/>
                <a:cs typeface="Times New Roman" panose="02020603050405020304" pitchFamily="18" charset="0"/>
              </a:rPr>
              <a:t>199 </a:t>
            </a:r>
            <a:r>
              <a:rPr lang="pl-PL" sz="2400" b="1" dirty="0">
                <a:latin typeface="Times New Roman" panose="02020603050405020304" pitchFamily="18" charset="0"/>
                <a:cs typeface="Times New Roman" panose="02020603050405020304" pitchFamily="18" charset="0"/>
              </a:rPr>
              <a:t>miejsce w województwie lubelskim</a:t>
            </a:r>
          </a:p>
          <a:p>
            <a:pPr algn="just">
              <a:lnSpc>
                <a:spcPct val="150000"/>
              </a:lnSpc>
            </a:pPr>
            <a:endParaRPr lang="pl-PL" sz="2400" b="1" dirty="0" smtClean="0">
              <a:latin typeface="Times New Roman" panose="02020603050405020304" pitchFamily="18" charset="0"/>
              <a:cs typeface="Times New Roman" panose="02020603050405020304" pitchFamily="18" charset="0"/>
            </a:endParaRPr>
          </a:p>
          <a:p>
            <a:pPr algn="just">
              <a:lnSpc>
                <a:spcPct val="150000"/>
              </a:lnSpc>
            </a:pPr>
            <a:r>
              <a:rPr lang="pl-PL" sz="2400" b="1" u="sng" dirty="0" smtClean="0">
                <a:latin typeface="Times New Roman" panose="02020603050405020304" pitchFamily="18" charset="0"/>
                <a:cs typeface="Times New Roman" panose="02020603050405020304" pitchFamily="18" charset="0"/>
              </a:rPr>
              <a:t>Odsetek </a:t>
            </a:r>
            <a:r>
              <a:rPr lang="pl-PL" sz="2400" b="1" u="sng" dirty="0">
                <a:latin typeface="Times New Roman" panose="02020603050405020304" pitchFamily="18" charset="0"/>
                <a:cs typeface="Times New Roman" panose="02020603050405020304" pitchFamily="18" charset="0"/>
              </a:rPr>
              <a:t>ludności korzystającej z instalacji wodociągowej:</a:t>
            </a:r>
          </a:p>
          <a:p>
            <a:pPr marL="800100" lvl="1" indent="-342900" algn="just">
              <a:lnSpc>
                <a:spcPct val="150000"/>
              </a:lnSpc>
              <a:buFont typeface="Wingdings" panose="05000000000000000000" pitchFamily="2" charset="2"/>
              <a:buChar char="§"/>
            </a:pPr>
            <a:r>
              <a:rPr lang="pl-PL" sz="2400" b="1" dirty="0">
                <a:latin typeface="Times New Roman" panose="02020603050405020304" pitchFamily="18" charset="0"/>
                <a:cs typeface="Times New Roman" panose="02020603050405020304" pitchFamily="18" charset="0"/>
              </a:rPr>
              <a:t>7 miejsce w powiecie</a:t>
            </a:r>
          </a:p>
          <a:p>
            <a:pPr marL="800100" lvl="1" indent="-342900" algn="just">
              <a:lnSpc>
                <a:spcPct val="150000"/>
              </a:lnSpc>
              <a:buFont typeface="Wingdings" panose="05000000000000000000" pitchFamily="2" charset="2"/>
              <a:buChar char="§"/>
            </a:pPr>
            <a:r>
              <a:rPr lang="pl-PL" sz="2400" b="1" dirty="0" smtClean="0">
                <a:latin typeface="Times New Roman" panose="02020603050405020304" pitchFamily="18" charset="0"/>
                <a:cs typeface="Times New Roman" panose="02020603050405020304" pitchFamily="18" charset="0"/>
              </a:rPr>
              <a:t>138 </a:t>
            </a:r>
            <a:r>
              <a:rPr lang="pl-PL" sz="2400" b="1" dirty="0">
                <a:latin typeface="Times New Roman" panose="02020603050405020304" pitchFamily="18" charset="0"/>
                <a:cs typeface="Times New Roman" panose="02020603050405020304" pitchFamily="18" charset="0"/>
              </a:rPr>
              <a:t>miejsce w województwie lubelskim</a:t>
            </a:r>
          </a:p>
          <a:p>
            <a:pPr marL="800100" lvl="1" indent="-342900" algn="just">
              <a:lnSpc>
                <a:spcPct val="150000"/>
              </a:lnSpc>
              <a:buFont typeface="Wingdings" panose="05000000000000000000" pitchFamily="2" charset="2"/>
              <a:buChar char="§"/>
            </a:pPr>
            <a:endParaRPr lang="pl-PL" sz="2000" b="1" dirty="0">
              <a:solidFill>
                <a:schemeClr val="bg1"/>
              </a:solidFill>
              <a:latin typeface="Times New Roman" panose="02020603050405020304" pitchFamily="18" charset="0"/>
              <a:cs typeface="Times New Roman" panose="02020603050405020304" pitchFamily="18" charset="0"/>
            </a:endParaRPr>
          </a:p>
          <a:p>
            <a:pPr marL="800100" lvl="1" indent="-342900" algn="just">
              <a:lnSpc>
                <a:spcPct val="150000"/>
              </a:lnSpc>
              <a:buFont typeface="Wingdings" panose="05000000000000000000" pitchFamily="2" charset="2"/>
              <a:buChar char="§"/>
            </a:pPr>
            <a:endParaRPr lang="pl-PL" sz="2000" b="1" dirty="0">
              <a:solidFill>
                <a:schemeClr val="bg1"/>
              </a:solidFill>
              <a:latin typeface="Times New Roman" panose="02020603050405020304" pitchFamily="18" charset="0"/>
              <a:cs typeface="Times New Roman" panose="02020603050405020304" pitchFamily="18" charset="0"/>
            </a:endParaRPr>
          </a:p>
          <a:p>
            <a:pPr algn="just">
              <a:lnSpc>
                <a:spcPct val="150000"/>
              </a:lnSpc>
            </a:pPr>
            <a:endParaRPr lang="pl-PL" sz="2000" b="1" dirty="0">
              <a:solidFill>
                <a:schemeClr val="bg1"/>
              </a:solidFill>
              <a:latin typeface="Times New Roman" panose="02020603050405020304" pitchFamily="18" charset="0"/>
              <a:cs typeface="Times New Roman" panose="02020603050405020304" pitchFamily="18" charset="0"/>
            </a:endParaRPr>
          </a:p>
        </p:txBody>
      </p:sp>
      <p:sp>
        <p:nvSpPr>
          <p:cNvPr id="4" name="Prostokąt 3"/>
          <p:cNvSpPr/>
          <p:nvPr/>
        </p:nvSpPr>
        <p:spPr>
          <a:xfrm>
            <a:off x="10134600" y="3546693"/>
            <a:ext cx="9144000" cy="6740307"/>
          </a:xfrm>
          <a:prstGeom prst="rect">
            <a:avLst/>
          </a:prstGeom>
        </p:spPr>
        <p:txBody>
          <a:bodyPr>
            <a:spAutoFit/>
          </a:bodyPr>
          <a:lstStyle/>
          <a:p>
            <a:pPr algn="just">
              <a:lnSpc>
                <a:spcPct val="150000"/>
              </a:lnSpc>
            </a:pPr>
            <a:r>
              <a:rPr lang="pl-PL" sz="2400" b="1" u="sng" dirty="0">
                <a:latin typeface="Times New Roman" panose="02020603050405020304" pitchFamily="18" charset="0"/>
                <a:cs typeface="Times New Roman" panose="02020603050405020304" pitchFamily="18" charset="0"/>
              </a:rPr>
              <a:t>Odsetek ludności korzystającej z instalacji kanalizacyjnej:</a:t>
            </a:r>
          </a:p>
          <a:p>
            <a:pPr marL="800100" lvl="1" indent="-342900" algn="just">
              <a:lnSpc>
                <a:spcPct val="150000"/>
              </a:lnSpc>
              <a:buFont typeface="Wingdings" panose="05000000000000000000" pitchFamily="2" charset="2"/>
              <a:buChar char="§"/>
            </a:pPr>
            <a:r>
              <a:rPr lang="pl-PL" sz="2400" b="1" dirty="0" smtClean="0">
                <a:latin typeface="Times New Roman" panose="02020603050405020304" pitchFamily="18" charset="0"/>
                <a:cs typeface="Times New Roman" panose="02020603050405020304" pitchFamily="18" charset="0"/>
              </a:rPr>
              <a:t>7 </a:t>
            </a:r>
            <a:r>
              <a:rPr lang="pl-PL" sz="2400" b="1" dirty="0">
                <a:latin typeface="Times New Roman" panose="02020603050405020304" pitchFamily="18" charset="0"/>
                <a:cs typeface="Times New Roman" panose="02020603050405020304" pitchFamily="18" charset="0"/>
              </a:rPr>
              <a:t>miejsce w powiecie</a:t>
            </a:r>
          </a:p>
          <a:p>
            <a:pPr marL="800100" lvl="1" indent="-342900" algn="just">
              <a:lnSpc>
                <a:spcPct val="150000"/>
              </a:lnSpc>
              <a:buFont typeface="Wingdings" panose="05000000000000000000" pitchFamily="2" charset="2"/>
              <a:buChar char="§"/>
            </a:pPr>
            <a:r>
              <a:rPr lang="pl-PL" sz="2400" b="1" dirty="0" smtClean="0">
                <a:latin typeface="Times New Roman" panose="02020603050405020304" pitchFamily="18" charset="0"/>
                <a:cs typeface="Times New Roman" panose="02020603050405020304" pitchFamily="18" charset="0"/>
              </a:rPr>
              <a:t>109 </a:t>
            </a:r>
            <a:r>
              <a:rPr lang="pl-PL" sz="2400" b="1" dirty="0">
                <a:latin typeface="Times New Roman" panose="02020603050405020304" pitchFamily="18" charset="0"/>
                <a:cs typeface="Times New Roman" panose="02020603050405020304" pitchFamily="18" charset="0"/>
              </a:rPr>
              <a:t>miejsce w województwie </a:t>
            </a:r>
            <a:r>
              <a:rPr lang="pl-PL" sz="2400" b="1" dirty="0" smtClean="0">
                <a:latin typeface="Times New Roman" panose="02020603050405020304" pitchFamily="18" charset="0"/>
                <a:cs typeface="Times New Roman" panose="02020603050405020304" pitchFamily="18" charset="0"/>
              </a:rPr>
              <a:t>lubelskim</a:t>
            </a:r>
          </a:p>
          <a:p>
            <a:pPr marL="800100" lvl="1" indent="-342900" algn="just">
              <a:lnSpc>
                <a:spcPct val="150000"/>
              </a:lnSpc>
              <a:buFont typeface="Wingdings" panose="05000000000000000000" pitchFamily="2" charset="2"/>
              <a:buChar char="§"/>
            </a:pPr>
            <a:endParaRPr lang="pl-PL" sz="2400" b="1" dirty="0">
              <a:latin typeface="Times New Roman" panose="02020603050405020304" pitchFamily="18" charset="0"/>
              <a:cs typeface="Times New Roman" panose="02020603050405020304" pitchFamily="18" charset="0"/>
            </a:endParaRPr>
          </a:p>
          <a:p>
            <a:pPr algn="just">
              <a:lnSpc>
                <a:spcPct val="150000"/>
              </a:lnSpc>
            </a:pPr>
            <a:r>
              <a:rPr lang="pl-PL" sz="2400" b="1" u="sng" dirty="0" smtClean="0">
                <a:latin typeface="Times New Roman" panose="02020603050405020304" pitchFamily="18" charset="0"/>
                <a:cs typeface="Times New Roman" panose="02020603050405020304" pitchFamily="18" charset="0"/>
              </a:rPr>
              <a:t>Odsetek </a:t>
            </a:r>
            <a:r>
              <a:rPr lang="pl-PL" sz="2400" b="1" u="sng" dirty="0">
                <a:latin typeface="Times New Roman" panose="02020603050405020304" pitchFamily="18" charset="0"/>
                <a:cs typeface="Times New Roman" panose="02020603050405020304" pitchFamily="18" charset="0"/>
              </a:rPr>
              <a:t>ludności korzystającej z instalacji gazowej:</a:t>
            </a:r>
          </a:p>
          <a:p>
            <a:pPr marL="800100" lvl="1" indent="-342900" algn="just">
              <a:lnSpc>
                <a:spcPct val="150000"/>
              </a:lnSpc>
              <a:buFont typeface="Wingdings" panose="05000000000000000000" pitchFamily="2" charset="2"/>
              <a:buChar char="§"/>
            </a:pPr>
            <a:r>
              <a:rPr lang="pl-PL" sz="2400" b="1" dirty="0">
                <a:latin typeface="Times New Roman" panose="02020603050405020304" pitchFamily="18" charset="0"/>
                <a:cs typeface="Times New Roman" panose="02020603050405020304" pitchFamily="18" charset="0"/>
              </a:rPr>
              <a:t>5 miejsce w powiecie </a:t>
            </a:r>
          </a:p>
          <a:p>
            <a:pPr marL="800100" lvl="1" indent="-342900" algn="just">
              <a:lnSpc>
                <a:spcPct val="150000"/>
              </a:lnSpc>
              <a:buFont typeface="Wingdings" panose="05000000000000000000" pitchFamily="2" charset="2"/>
              <a:buChar char="§"/>
            </a:pPr>
            <a:r>
              <a:rPr lang="pl-PL" sz="2400" b="1" dirty="0" smtClean="0">
                <a:latin typeface="Times New Roman" panose="02020603050405020304" pitchFamily="18" charset="0"/>
                <a:cs typeface="Times New Roman" panose="02020603050405020304" pitchFamily="18" charset="0"/>
              </a:rPr>
              <a:t>103 </a:t>
            </a:r>
            <a:r>
              <a:rPr lang="pl-PL" sz="2400" b="1" dirty="0">
                <a:latin typeface="Times New Roman" panose="02020603050405020304" pitchFamily="18" charset="0"/>
                <a:cs typeface="Times New Roman" panose="02020603050405020304" pitchFamily="18" charset="0"/>
              </a:rPr>
              <a:t>miejsce w województwie lubelskim</a:t>
            </a:r>
          </a:p>
          <a:p>
            <a:pPr marL="800100" lvl="1" indent="-342900" algn="just">
              <a:lnSpc>
                <a:spcPct val="150000"/>
              </a:lnSpc>
              <a:buFont typeface="Wingdings" panose="05000000000000000000" pitchFamily="2" charset="2"/>
              <a:buChar char="§"/>
            </a:pPr>
            <a:endParaRPr lang="pl-PL" sz="2400" b="1" dirty="0">
              <a:latin typeface="Times New Roman" panose="02020603050405020304" pitchFamily="18" charset="0"/>
              <a:cs typeface="Times New Roman" panose="02020603050405020304" pitchFamily="18" charset="0"/>
            </a:endParaRPr>
          </a:p>
          <a:p>
            <a:pPr algn="just">
              <a:lnSpc>
                <a:spcPct val="150000"/>
              </a:lnSpc>
            </a:pPr>
            <a:r>
              <a:rPr lang="pl-PL" sz="2400" b="1" u="sng" dirty="0">
                <a:latin typeface="Times New Roman" panose="02020603050405020304" pitchFamily="18" charset="0"/>
                <a:cs typeface="Times New Roman" panose="02020603050405020304" pitchFamily="18" charset="0"/>
              </a:rPr>
              <a:t>Podmioty gospodarki narodowej w rejestrze REGON </a:t>
            </a:r>
            <a:endParaRPr lang="pl-PL" sz="2400" b="1" u="sng" dirty="0" smtClean="0">
              <a:latin typeface="Times New Roman" panose="02020603050405020304" pitchFamily="18" charset="0"/>
              <a:cs typeface="Times New Roman" panose="02020603050405020304" pitchFamily="18" charset="0"/>
            </a:endParaRPr>
          </a:p>
          <a:p>
            <a:pPr algn="just">
              <a:lnSpc>
                <a:spcPct val="150000"/>
              </a:lnSpc>
            </a:pPr>
            <a:r>
              <a:rPr lang="pl-PL" sz="2400" b="1" u="sng" dirty="0" smtClean="0">
                <a:latin typeface="Times New Roman" panose="02020603050405020304" pitchFamily="18" charset="0"/>
                <a:cs typeface="Times New Roman" panose="02020603050405020304" pitchFamily="18" charset="0"/>
              </a:rPr>
              <a:t>na </a:t>
            </a:r>
            <a:r>
              <a:rPr lang="pl-PL" sz="2400" b="1" u="sng" dirty="0">
                <a:latin typeface="Times New Roman" panose="02020603050405020304" pitchFamily="18" charset="0"/>
                <a:cs typeface="Times New Roman" panose="02020603050405020304" pitchFamily="18" charset="0"/>
              </a:rPr>
              <a:t>10 tys. ludności:</a:t>
            </a:r>
          </a:p>
          <a:p>
            <a:pPr marL="800100" lvl="1" indent="-342900" algn="just">
              <a:lnSpc>
                <a:spcPct val="150000"/>
              </a:lnSpc>
              <a:buFont typeface="Wingdings" panose="05000000000000000000" pitchFamily="2" charset="2"/>
              <a:buChar char="§"/>
            </a:pPr>
            <a:r>
              <a:rPr lang="pl-PL" sz="2400" b="1" dirty="0" smtClean="0">
                <a:latin typeface="Times New Roman" panose="02020603050405020304" pitchFamily="18" charset="0"/>
                <a:cs typeface="Times New Roman" panose="02020603050405020304" pitchFamily="18" charset="0"/>
              </a:rPr>
              <a:t>15 </a:t>
            </a:r>
            <a:r>
              <a:rPr lang="pl-PL" sz="2400" b="1" dirty="0">
                <a:latin typeface="Times New Roman" panose="02020603050405020304" pitchFamily="18" charset="0"/>
                <a:cs typeface="Times New Roman" panose="02020603050405020304" pitchFamily="18" charset="0"/>
              </a:rPr>
              <a:t>miejsce w powiecie</a:t>
            </a:r>
          </a:p>
          <a:p>
            <a:pPr marL="800100" lvl="1" indent="-342900" algn="just">
              <a:lnSpc>
                <a:spcPct val="150000"/>
              </a:lnSpc>
              <a:buFont typeface="Wingdings" panose="05000000000000000000" pitchFamily="2" charset="2"/>
              <a:buChar char="§"/>
            </a:pPr>
            <a:r>
              <a:rPr lang="pl-PL" sz="2400" b="1" dirty="0" smtClean="0">
                <a:latin typeface="Times New Roman" panose="02020603050405020304" pitchFamily="18" charset="0"/>
                <a:cs typeface="Times New Roman" panose="02020603050405020304" pitchFamily="18" charset="0"/>
              </a:rPr>
              <a:t>212 </a:t>
            </a:r>
            <a:r>
              <a:rPr lang="pl-PL" sz="2400" b="1" dirty="0">
                <a:latin typeface="Times New Roman" panose="02020603050405020304" pitchFamily="18" charset="0"/>
                <a:cs typeface="Times New Roman" panose="02020603050405020304" pitchFamily="18" charset="0"/>
              </a:rPr>
              <a:t>miejsce w województwie lubelskim</a:t>
            </a:r>
          </a:p>
        </p:txBody>
      </p:sp>
    </p:spTree>
    <p:extLst>
      <p:ext uri="{BB962C8B-B14F-4D97-AF65-F5344CB8AC3E}">
        <p14:creationId xmlns:p14="http://schemas.microsoft.com/office/powerpoint/2010/main" val="272399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flipH="1">
            <a:off x="13025956" y="3848100"/>
            <a:ext cx="7577447" cy="10309451"/>
          </a:xfrm>
          <a:prstGeom prst="rect">
            <a:avLst/>
          </a:prstGeom>
        </p:spPr>
      </p:pic>
      <p:pic>
        <p:nvPicPr>
          <p:cNvPr id="3" name="Picture 3"/>
          <p:cNvPicPr>
            <a:picLocks noChangeAspect="1"/>
          </p:cNvPicPr>
          <p:nvPr/>
        </p:nvPicPr>
        <p:blipFill>
          <a:blip r:embed="rId3"/>
          <a:srcRect/>
          <a:stretch>
            <a:fillRect/>
          </a:stretch>
        </p:blipFill>
        <p:spPr>
          <a:xfrm rot="1243438">
            <a:off x="9159014" y="9117940"/>
            <a:ext cx="3775729" cy="3789941"/>
          </a:xfrm>
          <a:prstGeom prst="rect">
            <a:avLst/>
          </a:prstGeom>
        </p:spPr>
      </p:pic>
      <p:pic>
        <p:nvPicPr>
          <p:cNvPr id="4" name="Picture 4"/>
          <p:cNvPicPr>
            <a:picLocks noChangeAspect="1"/>
          </p:cNvPicPr>
          <p:nvPr/>
        </p:nvPicPr>
        <p:blipFill>
          <a:blip r:embed="rId4"/>
          <a:srcRect/>
          <a:stretch>
            <a:fillRect/>
          </a:stretch>
        </p:blipFill>
        <p:spPr>
          <a:xfrm flipH="1">
            <a:off x="-2895600" y="-1714500"/>
            <a:ext cx="4772794" cy="5273806"/>
          </a:xfrm>
          <a:prstGeom prst="rect">
            <a:avLst/>
          </a:prstGeom>
        </p:spPr>
      </p:pic>
      <p:sp>
        <p:nvSpPr>
          <p:cNvPr id="6" name="TextBox 6"/>
          <p:cNvSpPr txBox="1"/>
          <p:nvPr/>
        </p:nvSpPr>
        <p:spPr>
          <a:xfrm>
            <a:off x="1877194" y="1257300"/>
            <a:ext cx="15115406" cy="8740854"/>
          </a:xfrm>
          <a:prstGeom prst="rect">
            <a:avLst/>
          </a:prstGeom>
        </p:spPr>
        <p:txBody>
          <a:bodyPr wrap="square" lIns="0" tIns="0" rIns="0" bIns="0" rtlCol="0" anchor="t">
            <a:spAutoFit/>
          </a:bodyPr>
          <a:lstStyle/>
          <a:p>
            <a:pPr>
              <a:lnSpc>
                <a:spcPct val="150000"/>
              </a:lnSpc>
            </a:pPr>
            <a:r>
              <a:rPr lang="pl-PL" sz="3600" b="1" dirty="0" smtClean="0">
                <a:solidFill>
                  <a:schemeClr val="bg2">
                    <a:lumMod val="90000"/>
                  </a:schemeClr>
                </a:solidFill>
                <a:latin typeface="TAN Mon Cheri"/>
              </a:rPr>
              <a:t>Gmina Rejowiec Fabryczny ma najwyższe wskaźniki cywilizacyjne w zakresie:</a:t>
            </a:r>
          </a:p>
          <a:p>
            <a:pPr>
              <a:lnSpc>
                <a:spcPct val="150000"/>
              </a:lnSpc>
            </a:pPr>
            <a:r>
              <a:rPr lang="pl-PL" sz="3600" b="1" dirty="0">
                <a:solidFill>
                  <a:srgbClr val="1B1B1B"/>
                </a:solidFill>
                <a:effectLst>
                  <a:outerShdw blurRad="38100" dist="38100" dir="2700000" algn="tl">
                    <a:srgbClr val="000000">
                      <a:alpha val="43137"/>
                    </a:srgbClr>
                  </a:outerShdw>
                </a:effectLst>
                <a:latin typeface="TAN Mon Cheri"/>
                <a:cs typeface="Times New Roman" panose="02020603050405020304" pitchFamily="18" charset="0"/>
              </a:rPr>
              <a:t>	</a:t>
            </a:r>
            <a:endParaRPr lang="pl-PL" sz="3600" b="1" dirty="0">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endParaRPr>
          </a:p>
          <a:p>
            <a:pPr marL="1371600" lvl="2" indent="-457200">
              <a:lnSpc>
                <a:spcPct val="150000"/>
              </a:lnSpc>
              <a:buFont typeface="Wingdings" panose="05000000000000000000" pitchFamily="2" charset="2"/>
              <a:buChar char="Ø"/>
            </a:pPr>
            <a:r>
              <a:rPr lang="pl-PL" sz="3200" b="1" dirty="0" smtClean="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Ludność na 1 km</a:t>
            </a:r>
            <a:r>
              <a:rPr lang="pl-PL" sz="3200" b="1" baseline="30000" dirty="0" smtClean="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2</a:t>
            </a:r>
            <a:r>
              <a:rPr lang="pl-PL" sz="3200" b="1" dirty="0" smtClean="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a:t>
            </a:r>
          </a:p>
          <a:p>
            <a:pPr marL="1371600" lvl="2" indent="-457200">
              <a:lnSpc>
                <a:spcPct val="150000"/>
              </a:lnSpc>
              <a:buFont typeface="Wingdings" panose="05000000000000000000" pitchFamily="2" charset="2"/>
              <a:buChar char="Ø"/>
            </a:pPr>
            <a:r>
              <a:rPr lang="pl-PL" sz="3200" b="1" dirty="0" smtClean="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Saldo migracji na 1 000 ludności,</a:t>
            </a:r>
          </a:p>
          <a:p>
            <a:pPr marL="1371600" lvl="2" indent="-457200">
              <a:lnSpc>
                <a:spcPct val="150000"/>
              </a:lnSpc>
              <a:buFont typeface="Wingdings" panose="05000000000000000000" pitchFamily="2" charset="2"/>
              <a:buChar char="Ø"/>
            </a:pPr>
            <a:r>
              <a:rPr lang="pl-PL" sz="3200" b="1" dirty="0" smtClean="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Dochody własne budżetu gminy na 1 mieszkańca,</a:t>
            </a:r>
          </a:p>
          <a:p>
            <a:pPr marL="1371600" lvl="2" indent="-457200">
              <a:lnSpc>
                <a:spcPct val="150000"/>
              </a:lnSpc>
              <a:buFont typeface="Wingdings" panose="05000000000000000000" pitchFamily="2" charset="2"/>
              <a:buChar char="Ø"/>
            </a:pPr>
            <a:r>
              <a:rPr lang="pl-PL" sz="3200" b="1" dirty="0" smtClean="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Środki w dochodach budżetu gminy na finansowanie </a:t>
            </a:r>
            <a:br>
              <a:rPr lang="pl-PL" sz="3200" b="1" dirty="0" smtClean="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br>
            <a:r>
              <a:rPr lang="pl-PL" sz="3200" b="1" dirty="0" smtClean="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i współfinansowanie programów i projektów unijnych,</a:t>
            </a:r>
          </a:p>
          <a:p>
            <a:pPr marL="1371600" lvl="2" indent="-457200">
              <a:lnSpc>
                <a:spcPct val="150000"/>
              </a:lnSpc>
              <a:buFont typeface="Wingdings" panose="05000000000000000000" pitchFamily="2" charset="2"/>
              <a:buChar char="Ø"/>
            </a:pPr>
            <a:r>
              <a:rPr lang="pl-PL" sz="3200" b="1" dirty="0" smtClean="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Wydatki budżetu gminy,</a:t>
            </a:r>
          </a:p>
          <a:p>
            <a:pPr marL="1371600" lvl="2" indent="-457200">
              <a:lnSpc>
                <a:spcPct val="150000"/>
              </a:lnSpc>
              <a:buFont typeface="Wingdings" panose="05000000000000000000" pitchFamily="2" charset="2"/>
              <a:buChar char="Ø"/>
            </a:pPr>
            <a:r>
              <a:rPr lang="pl-PL" sz="3200" b="1" dirty="0" smtClean="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Odsetek ludności korzystającej z instalacji gazowej.</a:t>
            </a:r>
          </a:p>
          <a:p>
            <a:pPr marL="457200" indent="-457200">
              <a:lnSpc>
                <a:spcPts val="4199"/>
              </a:lnSpc>
              <a:buFont typeface="Wingdings" panose="05000000000000000000" pitchFamily="2" charset="2"/>
              <a:buChar char="Ø"/>
            </a:pPr>
            <a:endParaRPr lang="pl-PL" sz="3200" b="1" dirty="0">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endParaRPr>
          </a:p>
          <a:p>
            <a:pPr marL="0" lvl="0" indent="0">
              <a:lnSpc>
                <a:spcPts val="4199"/>
              </a:lnSpc>
            </a:pPr>
            <a:endParaRPr lang="en-US" sz="2999" u="none" dirty="0">
              <a:solidFill>
                <a:srgbClr val="1B1B1B"/>
              </a:solidFill>
              <a:latin typeface="Barlow Medium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flipH="1">
            <a:off x="14249400" y="3105770"/>
            <a:ext cx="7577447" cy="10309451"/>
          </a:xfrm>
          <a:prstGeom prst="rect">
            <a:avLst/>
          </a:prstGeom>
        </p:spPr>
      </p:pic>
      <p:pic>
        <p:nvPicPr>
          <p:cNvPr id="3" name="Picture 3"/>
          <p:cNvPicPr>
            <a:picLocks noChangeAspect="1"/>
          </p:cNvPicPr>
          <p:nvPr/>
        </p:nvPicPr>
        <p:blipFill>
          <a:blip r:embed="rId3"/>
          <a:srcRect/>
          <a:stretch>
            <a:fillRect/>
          </a:stretch>
        </p:blipFill>
        <p:spPr>
          <a:xfrm rot="1243438">
            <a:off x="9925257" y="8824984"/>
            <a:ext cx="3775729" cy="3789941"/>
          </a:xfrm>
          <a:prstGeom prst="rect">
            <a:avLst/>
          </a:prstGeom>
        </p:spPr>
      </p:pic>
      <p:pic>
        <p:nvPicPr>
          <p:cNvPr id="4" name="Picture 4"/>
          <p:cNvPicPr>
            <a:picLocks noChangeAspect="1"/>
          </p:cNvPicPr>
          <p:nvPr/>
        </p:nvPicPr>
        <p:blipFill>
          <a:blip r:embed="rId4"/>
          <a:srcRect/>
          <a:stretch>
            <a:fillRect/>
          </a:stretch>
        </p:blipFill>
        <p:spPr>
          <a:xfrm flipH="1">
            <a:off x="-2895600" y="-1714500"/>
            <a:ext cx="4772794" cy="5273806"/>
          </a:xfrm>
          <a:prstGeom prst="rect">
            <a:avLst/>
          </a:prstGeom>
        </p:spPr>
      </p:pic>
      <p:sp>
        <p:nvSpPr>
          <p:cNvPr id="6" name="TextBox 6"/>
          <p:cNvSpPr txBox="1"/>
          <p:nvPr/>
        </p:nvSpPr>
        <p:spPr>
          <a:xfrm>
            <a:off x="1524000" y="1931218"/>
            <a:ext cx="14401800" cy="8002191"/>
          </a:xfrm>
          <a:prstGeom prst="rect">
            <a:avLst/>
          </a:prstGeom>
        </p:spPr>
        <p:txBody>
          <a:bodyPr wrap="square" lIns="0" tIns="0" rIns="0" bIns="0" rtlCol="0" anchor="t">
            <a:spAutoFit/>
          </a:bodyPr>
          <a:lstStyle/>
          <a:p>
            <a:pPr>
              <a:lnSpc>
                <a:spcPct val="150000"/>
              </a:lnSpc>
            </a:pPr>
            <a:r>
              <a:rPr lang="pl-PL" sz="3600" b="1" dirty="0" smtClean="0">
                <a:solidFill>
                  <a:schemeClr val="bg2">
                    <a:lumMod val="90000"/>
                  </a:schemeClr>
                </a:solidFill>
                <a:latin typeface="TAN Mon Cheri"/>
              </a:rPr>
              <a:t>Gmina Rejowiec Fabryczny ma najniższe wskaźniki cywilizacyjne w zakresie:</a:t>
            </a:r>
          </a:p>
          <a:p>
            <a:pPr>
              <a:lnSpc>
                <a:spcPct val="150000"/>
              </a:lnSpc>
            </a:pPr>
            <a:r>
              <a:rPr lang="pl-PL" sz="3600" b="1" dirty="0">
                <a:solidFill>
                  <a:schemeClr val="bg2">
                    <a:lumMod val="90000"/>
                  </a:schemeClr>
                </a:solidFill>
                <a:effectLst>
                  <a:outerShdw blurRad="38100" dist="38100" dir="2700000" algn="tl">
                    <a:srgbClr val="000000">
                      <a:alpha val="43137"/>
                    </a:srgbClr>
                  </a:outerShdw>
                </a:effectLst>
                <a:latin typeface="TAN Mon Cheri"/>
                <a:cs typeface="Times New Roman" panose="02020603050405020304" pitchFamily="18" charset="0"/>
              </a:rPr>
              <a:t>	</a:t>
            </a:r>
            <a:endParaRPr lang="pl-PL" sz="3600" b="1" dirty="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endParaRPr>
          </a:p>
          <a:p>
            <a:pPr marL="1371600" lvl="2" indent="-457200">
              <a:lnSpc>
                <a:spcPct val="150000"/>
              </a:lnSpc>
              <a:buFont typeface="Wingdings" panose="05000000000000000000" pitchFamily="2" charset="2"/>
              <a:buChar char="Ø"/>
            </a:pPr>
            <a:r>
              <a:rPr lang="pl-PL" sz="3200" b="1" dirty="0" smtClean="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Kobiety na 100 mężczyzn,</a:t>
            </a:r>
          </a:p>
          <a:p>
            <a:pPr marL="1371600" lvl="2" indent="-457200">
              <a:lnSpc>
                <a:spcPct val="150000"/>
              </a:lnSpc>
              <a:buFont typeface="Wingdings" panose="05000000000000000000" pitchFamily="2" charset="2"/>
              <a:buChar char="Ø"/>
            </a:pPr>
            <a:r>
              <a:rPr lang="pl-PL" sz="3200" b="1" dirty="0" smtClean="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Przeciętna powierzchnia użytkowa 1 mieszkania w zasobach mieszkaniowych,</a:t>
            </a:r>
          </a:p>
          <a:p>
            <a:pPr marL="1371600" lvl="2" indent="-457200">
              <a:lnSpc>
                <a:spcPct val="150000"/>
              </a:lnSpc>
              <a:buFont typeface="Wingdings" panose="05000000000000000000" pitchFamily="2" charset="2"/>
              <a:buChar char="Ø"/>
            </a:pPr>
            <a:r>
              <a:rPr lang="pl-PL" sz="3200" b="1" dirty="0" smtClean="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Odsetek ludności korzystającej z instalacji wodociągowej,</a:t>
            </a:r>
          </a:p>
          <a:p>
            <a:pPr marL="1371600" lvl="2" indent="-457200">
              <a:lnSpc>
                <a:spcPct val="150000"/>
              </a:lnSpc>
              <a:buFont typeface="Wingdings" panose="05000000000000000000" pitchFamily="2" charset="2"/>
              <a:buChar char="Ø"/>
            </a:pPr>
            <a:r>
              <a:rPr lang="pl-PL" sz="3200" b="1" dirty="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Odsetek ludności korzystającej z </a:t>
            </a:r>
            <a:r>
              <a:rPr lang="pl-PL" sz="3200" b="1" dirty="0" smtClean="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instalacji kanalizacyjnej.</a:t>
            </a:r>
          </a:p>
          <a:p>
            <a:pPr marL="1371600" lvl="2" indent="-457200">
              <a:lnSpc>
                <a:spcPct val="150000"/>
              </a:lnSpc>
              <a:buFont typeface="Wingdings" panose="05000000000000000000" pitchFamily="2" charset="2"/>
              <a:buChar char="Ø"/>
            </a:pPr>
            <a:r>
              <a:rPr lang="pl-PL" sz="3200" b="1" dirty="0" smtClean="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Podmioty gospodarki narodowej w rejestrze REGON na 10tys. </a:t>
            </a:r>
            <a:r>
              <a:rPr lang="pl-PL" sz="3200" b="1" dirty="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l</a:t>
            </a:r>
            <a:r>
              <a:rPr lang="pl-PL" sz="3200" b="1" dirty="0" smtClean="0">
                <a:solidFill>
                  <a:schemeClr val="bg2">
                    <a:lumMod val="90000"/>
                  </a:schemeClr>
                </a:solidFill>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rPr>
              <a:t>udności.</a:t>
            </a:r>
          </a:p>
          <a:p>
            <a:pPr marL="1371600" lvl="2" indent="-457200">
              <a:lnSpc>
                <a:spcPts val="4199"/>
              </a:lnSpc>
              <a:buFont typeface="Wingdings" panose="05000000000000000000" pitchFamily="2" charset="2"/>
              <a:buChar char="Ø"/>
            </a:pPr>
            <a:endParaRPr lang="pl-PL" sz="3200" b="1" dirty="0">
              <a:effectLst>
                <a:outerShdw blurRad="38100" dist="38100" dir="2700000" algn="tl">
                  <a:srgbClr val="000000">
                    <a:alpha val="43137"/>
                  </a:srgbClr>
                </a:outerShdw>
              </a:effectLst>
              <a:latin typeface="Barlow Medium Bold" panose="020B0604020202020204" charset="-18"/>
              <a:cs typeface="Times New Roman" panose="02020603050405020304" pitchFamily="18" charset="0"/>
            </a:endParaRPr>
          </a:p>
          <a:p>
            <a:pPr marL="0" lvl="0" indent="0">
              <a:lnSpc>
                <a:spcPts val="4199"/>
              </a:lnSpc>
            </a:pPr>
            <a:endParaRPr lang="en-US" sz="2999" u="none" dirty="0">
              <a:solidFill>
                <a:srgbClr val="1B1B1B"/>
              </a:solidFill>
              <a:latin typeface="Barlow Medium Bold"/>
            </a:endParaRPr>
          </a:p>
        </p:txBody>
      </p:sp>
    </p:spTree>
    <p:extLst>
      <p:ext uri="{BB962C8B-B14F-4D97-AF65-F5344CB8AC3E}">
        <p14:creationId xmlns:p14="http://schemas.microsoft.com/office/powerpoint/2010/main" val="79768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9" name="Picture 4"/>
          <p:cNvPicPr>
            <a:picLocks noChangeAspect="1"/>
          </p:cNvPicPr>
          <p:nvPr/>
        </p:nvPicPr>
        <p:blipFill>
          <a:blip r:embed="rId2"/>
          <a:srcRect/>
          <a:stretch>
            <a:fillRect/>
          </a:stretch>
        </p:blipFill>
        <p:spPr>
          <a:xfrm rot="4157662">
            <a:off x="-2586976" y="910466"/>
            <a:ext cx="3628446" cy="3642104"/>
          </a:xfrm>
          <a:prstGeom prst="rect">
            <a:avLst/>
          </a:prstGeom>
        </p:spPr>
      </p:pic>
      <p:pic>
        <p:nvPicPr>
          <p:cNvPr id="18" name="Picture 3"/>
          <p:cNvPicPr>
            <a:picLocks noChangeAspect="1"/>
          </p:cNvPicPr>
          <p:nvPr/>
        </p:nvPicPr>
        <p:blipFill>
          <a:blip r:embed="rId3"/>
          <a:srcRect/>
          <a:stretch>
            <a:fillRect/>
          </a:stretch>
        </p:blipFill>
        <p:spPr>
          <a:xfrm rot="5038393">
            <a:off x="12946624" y="-1383281"/>
            <a:ext cx="6048756" cy="8229600"/>
          </a:xfrm>
          <a:prstGeom prst="rect">
            <a:avLst/>
          </a:prstGeom>
        </p:spPr>
      </p:pic>
      <p:pic>
        <p:nvPicPr>
          <p:cNvPr id="1026" name="Picture 2" descr="http://www.ug.rejowiec.pl/images/old/gfx/kanie/pock/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408" y="6791694"/>
            <a:ext cx="4867963" cy="29080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p:cNvSpPr txBox="1"/>
          <p:nvPr/>
        </p:nvSpPr>
        <p:spPr>
          <a:xfrm>
            <a:off x="1028700" y="559444"/>
            <a:ext cx="16878300" cy="1166986"/>
          </a:xfrm>
          <a:prstGeom prst="rect">
            <a:avLst/>
          </a:prstGeom>
        </p:spPr>
        <p:txBody>
          <a:bodyPr wrap="square" lIns="0" tIns="0" rIns="0" bIns="0" rtlCol="0" anchor="t">
            <a:spAutoFit/>
          </a:bodyPr>
          <a:lstStyle/>
          <a:p>
            <a:pPr algn="ctr">
              <a:lnSpc>
                <a:spcPts val="9100"/>
              </a:lnSpc>
            </a:pPr>
            <a:r>
              <a:rPr lang="pl-PL" sz="5400" dirty="0" smtClean="0">
                <a:latin typeface="TAN Mon Cheri"/>
              </a:rPr>
              <a:t>Walory Gminy Rejowiec Fabryczny</a:t>
            </a:r>
            <a:endParaRPr lang="en-US" sz="5400" dirty="0">
              <a:latin typeface="TAN Mon Cheri"/>
            </a:endParaRPr>
          </a:p>
        </p:txBody>
      </p:sp>
      <p:grpSp>
        <p:nvGrpSpPr>
          <p:cNvPr id="3" name="Group 3"/>
          <p:cNvGrpSpPr/>
          <p:nvPr/>
        </p:nvGrpSpPr>
        <p:grpSpPr>
          <a:xfrm>
            <a:off x="1080517" y="1764530"/>
            <a:ext cx="4919804" cy="4841427"/>
            <a:chOff x="0" y="-2481977"/>
            <a:chExt cx="6559739" cy="6455235"/>
          </a:xfrm>
        </p:grpSpPr>
        <p:sp>
          <p:nvSpPr>
            <p:cNvPr id="5" name="TextBox 5"/>
            <p:cNvSpPr txBox="1"/>
            <p:nvPr/>
          </p:nvSpPr>
          <p:spPr>
            <a:xfrm>
              <a:off x="50800" y="-1771904"/>
              <a:ext cx="6508939" cy="5745162"/>
            </a:xfrm>
            <a:prstGeom prst="rect">
              <a:avLst/>
            </a:prstGeom>
          </p:spPr>
          <p:txBody>
            <a:bodyPr lIns="0" tIns="0" rIns="0" bIns="0" rtlCol="0" anchor="t">
              <a:spAutoFit/>
            </a:bodyPr>
            <a:lstStyle/>
            <a:p>
              <a:pPr lvl="0" algn="just">
                <a:lnSpc>
                  <a:spcPts val="4199"/>
                </a:lnSpc>
              </a:pPr>
              <a:r>
                <a:rPr lang="pl-PL" sz="2800" dirty="0"/>
                <a:t>Znaczną część gminy zajmuje Pawłowski Obszar Chronionego Krajobrazu. Na jego obszarze, w rejonie wsi Krasne i Kanie, znajdują się malownicze stawy rybne o powierzchni ok. 140 ha, będące własnością Skarbu Państwa.</a:t>
              </a:r>
              <a:endParaRPr lang="en-US" sz="2800" u="none" dirty="0">
                <a:latin typeface="Barlow Medium Bold"/>
              </a:endParaRPr>
            </a:p>
          </p:txBody>
        </p:sp>
        <p:sp>
          <p:nvSpPr>
            <p:cNvPr id="6" name="TextBox 6"/>
            <p:cNvSpPr txBox="1"/>
            <p:nvPr/>
          </p:nvSpPr>
          <p:spPr>
            <a:xfrm>
              <a:off x="0" y="-2481977"/>
              <a:ext cx="1059119" cy="548481"/>
            </a:xfrm>
            <a:prstGeom prst="rect">
              <a:avLst/>
            </a:prstGeom>
          </p:spPr>
          <p:txBody>
            <a:bodyPr lIns="0" tIns="0" rIns="0" bIns="0" rtlCol="0" anchor="t">
              <a:spAutoFit/>
            </a:bodyPr>
            <a:lstStyle/>
            <a:p>
              <a:pPr>
                <a:lnSpc>
                  <a:spcPts val="3240"/>
                </a:lnSpc>
              </a:pPr>
              <a:r>
                <a:rPr lang="en-US" sz="2700" u="sng" dirty="0">
                  <a:latin typeface="TAN Mon Cheri"/>
                </a:rPr>
                <a:t>1</a:t>
              </a:r>
            </a:p>
          </p:txBody>
        </p:sp>
      </p:grpSp>
      <p:grpSp>
        <p:nvGrpSpPr>
          <p:cNvPr id="7" name="Group 7"/>
          <p:cNvGrpSpPr/>
          <p:nvPr/>
        </p:nvGrpSpPr>
        <p:grpSpPr>
          <a:xfrm>
            <a:off x="6779133" y="1756565"/>
            <a:ext cx="4900754" cy="4334623"/>
            <a:chOff x="0" y="-2481978"/>
            <a:chExt cx="6534339" cy="5779496"/>
          </a:xfrm>
        </p:grpSpPr>
        <p:sp>
          <p:nvSpPr>
            <p:cNvPr id="9" name="TextBox 9"/>
            <p:cNvSpPr txBox="1"/>
            <p:nvPr/>
          </p:nvSpPr>
          <p:spPr>
            <a:xfrm>
              <a:off x="25400" y="-1729498"/>
              <a:ext cx="6508939" cy="5027016"/>
            </a:xfrm>
            <a:prstGeom prst="rect">
              <a:avLst/>
            </a:prstGeom>
          </p:spPr>
          <p:txBody>
            <a:bodyPr lIns="0" tIns="0" rIns="0" bIns="0" rtlCol="0" anchor="t">
              <a:spAutoFit/>
            </a:bodyPr>
            <a:lstStyle/>
            <a:p>
              <a:pPr lvl="0" algn="just">
                <a:lnSpc>
                  <a:spcPts val="4199"/>
                </a:lnSpc>
              </a:pPr>
              <a:r>
                <a:rPr lang="pl-PL" sz="2800" dirty="0" smtClean="0"/>
                <a:t>Najważniejszym </a:t>
              </a:r>
              <a:r>
                <a:rPr lang="pl-PL" sz="2800" dirty="0"/>
                <a:t>zabytkiem jest </a:t>
              </a:r>
              <a:r>
                <a:rPr lang="pl-PL" sz="2800" dirty="0" smtClean="0"/>
                <a:t>zespół pałacowo - parkowy </a:t>
              </a:r>
              <a:br>
                <a:rPr lang="pl-PL" sz="2800" dirty="0" smtClean="0"/>
              </a:br>
              <a:r>
                <a:rPr lang="pl-PL" sz="2800" dirty="0" smtClean="0"/>
                <a:t>o </a:t>
              </a:r>
              <a:r>
                <a:rPr lang="pl-PL" sz="2800" dirty="0"/>
                <a:t>charakterze krajobrazowym, </a:t>
              </a:r>
              <a:r>
                <a:rPr lang="pl-PL" sz="2800" dirty="0" smtClean="0"/>
                <a:t/>
              </a:r>
              <a:br>
                <a:rPr lang="pl-PL" sz="2800" dirty="0" smtClean="0"/>
              </a:br>
              <a:r>
                <a:rPr lang="pl-PL" sz="2800" dirty="0" smtClean="0"/>
                <a:t>z </a:t>
              </a:r>
              <a:r>
                <a:rPr lang="pl-PL" sz="2800" dirty="0"/>
                <a:t>1848 roku z zachowanym budynkiem </a:t>
              </a:r>
              <a:r>
                <a:rPr lang="pl-PL" sz="2800" dirty="0" smtClean="0"/>
                <a:t>pałacu</a:t>
              </a:r>
              <a:r>
                <a:rPr lang="pl-PL" sz="2800" dirty="0"/>
                <a:t>, kuchni czeladnej, </a:t>
              </a:r>
              <a:r>
                <a:rPr lang="pl-PL" sz="2800" dirty="0" smtClean="0"/>
                <a:t>rządcówki</a:t>
              </a:r>
              <a:r>
                <a:rPr lang="pl-PL" sz="2800" dirty="0"/>
                <a:t>, czworaku, obory, stajni i spichlerza.</a:t>
              </a:r>
              <a:endParaRPr lang="en-US" sz="2800" u="none" dirty="0">
                <a:latin typeface="Barlow Medium Bold"/>
              </a:endParaRPr>
            </a:p>
          </p:txBody>
        </p:sp>
        <p:sp>
          <p:nvSpPr>
            <p:cNvPr id="10" name="TextBox 10"/>
            <p:cNvSpPr txBox="1"/>
            <p:nvPr/>
          </p:nvSpPr>
          <p:spPr>
            <a:xfrm>
              <a:off x="0" y="-2481978"/>
              <a:ext cx="1059119" cy="548481"/>
            </a:xfrm>
            <a:prstGeom prst="rect">
              <a:avLst/>
            </a:prstGeom>
          </p:spPr>
          <p:txBody>
            <a:bodyPr lIns="0" tIns="0" rIns="0" bIns="0" rtlCol="0" anchor="t">
              <a:spAutoFit/>
            </a:bodyPr>
            <a:lstStyle/>
            <a:p>
              <a:pPr>
                <a:lnSpc>
                  <a:spcPts val="3240"/>
                </a:lnSpc>
              </a:pPr>
              <a:r>
                <a:rPr lang="en-US" sz="2700" u="sng" dirty="0">
                  <a:latin typeface="TAN Mon Cheri"/>
                </a:rPr>
                <a:t>2</a:t>
              </a:r>
            </a:p>
          </p:txBody>
        </p:sp>
      </p:grpSp>
      <p:grpSp>
        <p:nvGrpSpPr>
          <p:cNvPr id="11" name="Group 11"/>
          <p:cNvGrpSpPr/>
          <p:nvPr/>
        </p:nvGrpSpPr>
        <p:grpSpPr>
          <a:xfrm>
            <a:off x="12477749" y="1816740"/>
            <a:ext cx="4881704" cy="3735839"/>
            <a:chOff x="158939" y="-2481980"/>
            <a:chExt cx="6508939" cy="4981116"/>
          </a:xfrm>
        </p:grpSpPr>
        <p:sp>
          <p:nvSpPr>
            <p:cNvPr id="13" name="TextBox 13"/>
            <p:cNvSpPr txBox="1"/>
            <p:nvPr/>
          </p:nvSpPr>
          <p:spPr>
            <a:xfrm>
              <a:off x="158939" y="-1813086"/>
              <a:ext cx="6508939" cy="4308870"/>
            </a:xfrm>
            <a:prstGeom prst="rect">
              <a:avLst/>
            </a:prstGeom>
          </p:spPr>
          <p:txBody>
            <a:bodyPr lIns="0" tIns="0" rIns="0" bIns="0" rtlCol="0" anchor="t">
              <a:spAutoFit/>
            </a:bodyPr>
            <a:lstStyle/>
            <a:p>
              <a:pPr lvl="0" algn="just">
                <a:lnSpc>
                  <a:spcPts val="4199"/>
                </a:lnSpc>
              </a:pPr>
              <a:r>
                <a:rPr lang="pl-PL" sz="2800" dirty="0"/>
                <a:t>Specjalna Strefa Ekonomiczna EURO-PARK Mielec Podstrefa Rejowiec Fabryczny w </a:t>
              </a:r>
              <a:r>
                <a:rPr lang="pl-PL" sz="2800" dirty="0" smtClean="0"/>
                <a:t>Pawłowie.</a:t>
              </a:r>
            </a:p>
            <a:p>
              <a:pPr lvl="0" algn="just">
                <a:lnSpc>
                  <a:spcPts val="4199"/>
                </a:lnSpc>
              </a:pPr>
              <a:r>
                <a:rPr lang="pl-PL" sz="2800" dirty="0"/>
                <a:t>Obejmuje obszar 27 </a:t>
              </a:r>
              <a:r>
                <a:rPr lang="pl-PL" sz="2800" dirty="0" smtClean="0"/>
                <a:t>ha położonych </a:t>
              </a:r>
              <a:r>
                <a:rPr lang="pl-PL" sz="2800" dirty="0"/>
                <a:t>na terenie miejscowości </a:t>
              </a:r>
              <a:r>
                <a:rPr lang="pl-PL" sz="2800" dirty="0" smtClean="0"/>
                <a:t>Pawłów. </a:t>
              </a:r>
              <a:endParaRPr lang="en-US" sz="2800" u="none" dirty="0">
                <a:latin typeface="Barlow Medium Bold"/>
              </a:endParaRPr>
            </a:p>
          </p:txBody>
        </p:sp>
        <p:sp>
          <p:nvSpPr>
            <p:cNvPr id="14" name="TextBox 14"/>
            <p:cNvSpPr txBox="1"/>
            <p:nvPr/>
          </p:nvSpPr>
          <p:spPr>
            <a:xfrm>
              <a:off x="158939" y="-2481980"/>
              <a:ext cx="1059119" cy="548481"/>
            </a:xfrm>
            <a:prstGeom prst="rect">
              <a:avLst/>
            </a:prstGeom>
          </p:spPr>
          <p:txBody>
            <a:bodyPr lIns="0" tIns="0" rIns="0" bIns="0" rtlCol="0" anchor="t">
              <a:spAutoFit/>
            </a:bodyPr>
            <a:lstStyle/>
            <a:p>
              <a:pPr>
                <a:lnSpc>
                  <a:spcPts val="3240"/>
                </a:lnSpc>
              </a:pPr>
              <a:r>
                <a:rPr lang="en-US" sz="2700" u="sng" dirty="0">
                  <a:latin typeface="TAN Mon Cheri"/>
                </a:rPr>
                <a:t>3</a:t>
              </a:r>
            </a:p>
          </p:txBody>
        </p:sp>
        <p:sp>
          <p:nvSpPr>
            <p:cNvPr id="17" name="TextBox 13"/>
            <p:cNvSpPr txBox="1"/>
            <p:nvPr/>
          </p:nvSpPr>
          <p:spPr>
            <a:xfrm>
              <a:off x="158939" y="-1809734"/>
              <a:ext cx="6508939" cy="4308870"/>
            </a:xfrm>
            <a:prstGeom prst="rect">
              <a:avLst/>
            </a:prstGeom>
          </p:spPr>
          <p:txBody>
            <a:bodyPr lIns="0" tIns="0" rIns="0" bIns="0" rtlCol="0" anchor="t">
              <a:spAutoFit/>
            </a:bodyPr>
            <a:lstStyle/>
            <a:p>
              <a:pPr lvl="0" algn="just">
                <a:lnSpc>
                  <a:spcPts val="4199"/>
                </a:lnSpc>
              </a:pPr>
              <a:r>
                <a:rPr lang="pl-PL" sz="2800" dirty="0"/>
                <a:t>Specjalna Strefa Ekonomiczna EURO-PARK Mielec Podstrefa Rejowiec Fabryczny w </a:t>
              </a:r>
              <a:r>
                <a:rPr lang="pl-PL" sz="2800" dirty="0" smtClean="0"/>
                <a:t>Pawłowie.</a:t>
              </a:r>
            </a:p>
            <a:p>
              <a:pPr lvl="0" algn="just">
                <a:lnSpc>
                  <a:spcPts val="4199"/>
                </a:lnSpc>
              </a:pPr>
              <a:r>
                <a:rPr lang="pl-PL" sz="2800" dirty="0"/>
                <a:t>Obejmuje obszar 27 </a:t>
              </a:r>
              <a:r>
                <a:rPr lang="pl-PL" sz="2800" dirty="0" smtClean="0"/>
                <a:t>ha położonych </a:t>
              </a:r>
              <a:r>
                <a:rPr lang="pl-PL" sz="2800" dirty="0"/>
                <a:t>na terenie miejscowości </a:t>
              </a:r>
              <a:r>
                <a:rPr lang="pl-PL" sz="2800" dirty="0" smtClean="0"/>
                <a:t>Pawłów. </a:t>
              </a:r>
              <a:endParaRPr lang="en-US" sz="2800" u="none" dirty="0">
                <a:latin typeface="Barlow Medium Bold"/>
              </a:endParaRPr>
            </a:p>
          </p:txBody>
        </p:sp>
      </p:grpSp>
      <p:pic>
        <p:nvPicPr>
          <p:cNvPr id="1028" name="Picture 4" descr="♕Dwory i Pałace Polski: pałac Kanie I historia i właściciele"/>
          <p:cNvPicPr>
            <a:picLocks noChangeAspect="1" noChangeArrowheads="1"/>
          </p:cNvPicPr>
          <p:nvPr/>
        </p:nvPicPr>
        <p:blipFill rotWithShape="1">
          <a:blip r:embed="rId5">
            <a:extLst>
              <a:ext uri="{28A0092B-C50C-407E-A947-70E740481C1C}">
                <a14:useLocalDpi xmlns:a14="http://schemas.microsoft.com/office/drawing/2010/main" val="0"/>
              </a:ext>
            </a:extLst>
          </a:blip>
          <a:srcRect l="8120" r="939" b="15483"/>
          <a:stretch/>
        </p:blipFill>
        <p:spPr bwMode="auto">
          <a:xfrm>
            <a:off x="6896196" y="6791694"/>
            <a:ext cx="4867963" cy="2908022"/>
          </a:xfrm>
          <a:prstGeom prst="rect">
            <a:avLst/>
          </a:prstGeom>
          <a:noFill/>
          <a:extLst>
            <a:ext uri="{909E8E84-426E-40DD-AFC4-6F175D3DCCD1}">
              <a14:hiddenFill xmlns:a14="http://schemas.microsoft.com/office/drawing/2010/main">
                <a:solidFill>
                  <a:srgbClr val="FFFFFF"/>
                </a:solidFill>
              </a14:hiddenFill>
            </a:ext>
          </a:extLst>
        </p:spPr>
      </p:pic>
      <p:pic>
        <p:nvPicPr>
          <p:cNvPr id="15" name="Obraz 14"/>
          <p:cNvPicPr>
            <a:picLocks noChangeAspect="1"/>
          </p:cNvPicPr>
          <p:nvPr/>
        </p:nvPicPr>
        <p:blipFill>
          <a:blip r:embed="rId6"/>
          <a:stretch>
            <a:fillRect/>
          </a:stretch>
        </p:blipFill>
        <p:spPr>
          <a:xfrm>
            <a:off x="12640984" y="6791694"/>
            <a:ext cx="4867963" cy="29080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9" name="Picture 4"/>
          <p:cNvPicPr>
            <a:picLocks noChangeAspect="1"/>
          </p:cNvPicPr>
          <p:nvPr/>
        </p:nvPicPr>
        <p:blipFill>
          <a:blip r:embed="rId2"/>
          <a:srcRect/>
          <a:stretch>
            <a:fillRect/>
          </a:stretch>
        </p:blipFill>
        <p:spPr>
          <a:xfrm rot="4157662">
            <a:off x="-2586976" y="910466"/>
            <a:ext cx="3628446" cy="3642104"/>
          </a:xfrm>
          <a:prstGeom prst="rect">
            <a:avLst/>
          </a:prstGeom>
        </p:spPr>
      </p:pic>
      <p:pic>
        <p:nvPicPr>
          <p:cNvPr id="18" name="Picture 3"/>
          <p:cNvPicPr>
            <a:picLocks noChangeAspect="1"/>
          </p:cNvPicPr>
          <p:nvPr/>
        </p:nvPicPr>
        <p:blipFill>
          <a:blip r:embed="rId3"/>
          <a:srcRect/>
          <a:stretch>
            <a:fillRect/>
          </a:stretch>
        </p:blipFill>
        <p:spPr>
          <a:xfrm rot="5038393">
            <a:off x="12946624" y="-1383281"/>
            <a:ext cx="6048756" cy="8229600"/>
          </a:xfrm>
          <a:prstGeom prst="rect">
            <a:avLst/>
          </a:prstGeom>
        </p:spPr>
      </p:pic>
      <p:pic>
        <p:nvPicPr>
          <p:cNvPr id="1026" name="Picture 2" descr="http://www.ug.rejowiec.pl/images/old/gfx/kanie/pock/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358" y="6791694"/>
            <a:ext cx="4867963" cy="29080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p:cNvSpPr txBox="1"/>
          <p:nvPr/>
        </p:nvSpPr>
        <p:spPr>
          <a:xfrm>
            <a:off x="1028700" y="559444"/>
            <a:ext cx="16878300" cy="1166986"/>
          </a:xfrm>
          <a:prstGeom prst="rect">
            <a:avLst/>
          </a:prstGeom>
        </p:spPr>
        <p:txBody>
          <a:bodyPr wrap="square" lIns="0" tIns="0" rIns="0" bIns="0" rtlCol="0" anchor="t">
            <a:spAutoFit/>
          </a:bodyPr>
          <a:lstStyle/>
          <a:p>
            <a:pPr algn="ctr">
              <a:lnSpc>
                <a:spcPts val="9100"/>
              </a:lnSpc>
            </a:pPr>
            <a:r>
              <a:rPr lang="pl-PL" sz="5400" dirty="0" smtClean="0">
                <a:latin typeface="TAN Mon Cheri"/>
              </a:rPr>
              <a:t>Walory Gminy Rejowiec Fabryczny</a:t>
            </a:r>
            <a:endParaRPr lang="en-US" sz="5400" dirty="0">
              <a:latin typeface="TAN Mon Cheri"/>
            </a:endParaRPr>
          </a:p>
        </p:txBody>
      </p:sp>
      <p:grpSp>
        <p:nvGrpSpPr>
          <p:cNvPr id="3" name="Group 3"/>
          <p:cNvGrpSpPr/>
          <p:nvPr/>
        </p:nvGrpSpPr>
        <p:grpSpPr>
          <a:xfrm>
            <a:off x="1080517" y="1764530"/>
            <a:ext cx="4900754" cy="4817740"/>
            <a:chOff x="0" y="-2481977"/>
            <a:chExt cx="6534339" cy="6423651"/>
          </a:xfrm>
        </p:grpSpPr>
        <p:sp>
          <p:nvSpPr>
            <p:cNvPr id="5" name="TextBox 5"/>
            <p:cNvSpPr txBox="1"/>
            <p:nvPr/>
          </p:nvSpPr>
          <p:spPr>
            <a:xfrm>
              <a:off x="25400" y="-2193337"/>
              <a:ext cx="6508939" cy="6135011"/>
            </a:xfrm>
            <a:prstGeom prst="rect">
              <a:avLst/>
            </a:prstGeom>
          </p:spPr>
          <p:txBody>
            <a:bodyPr lIns="0" tIns="0" rIns="0" bIns="0" rtlCol="0" anchor="t">
              <a:spAutoFit/>
            </a:bodyPr>
            <a:lstStyle/>
            <a:p>
              <a:endParaRPr lang="pl-PL" sz="2600" dirty="0"/>
            </a:p>
            <a:p>
              <a:pPr algn="just">
                <a:lnSpc>
                  <a:spcPct val="150000"/>
                </a:lnSpc>
              </a:pPr>
              <a:r>
                <a:rPr lang="pl-PL" sz="2600" dirty="0">
                  <a:latin typeface="Times New Roman" panose="02020603050405020304" pitchFamily="18" charset="0"/>
                  <a:cs typeface="Times New Roman" panose="02020603050405020304" pitchFamily="18" charset="0"/>
                </a:rPr>
                <a:t>Obecny pałac wybudowany w </a:t>
              </a:r>
              <a:r>
                <a:rPr lang="pl-PL" sz="2600" dirty="0" smtClean="0">
                  <a:latin typeface="Times New Roman" panose="02020603050405020304" pitchFamily="18" charset="0"/>
                  <a:cs typeface="Times New Roman" panose="02020603050405020304" pitchFamily="18" charset="0"/>
                </a:rPr>
                <a:t>XIX w</a:t>
              </a:r>
              <a:r>
                <a:rPr lang="pl-PL" sz="2600" dirty="0">
                  <a:latin typeface="Times New Roman" panose="02020603050405020304" pitchFamily="18" charset="0"/>
                  <a:cs typeface="Times New Roman" panose="02020603050405020304" pitchFamily="18" charset="0"/>
                </a:rPr>
                <a:t>., spalony w 1915 roku, po </a:t>
              </a:r>
              <a:r>
                <a:rPr lang="pl-PL" sz="2600" dirty="0" smtClean="0">
                  <a:latin typeface="Times New Roman" panose="02020603050405020304" pitchFamily="18" charset="0"/>
                  <a:cs typeface="Times New Roman" panose="02020603050405020304" pitchFamily="18" charset="0"/>
                </a:rPr>
                <a:t/>
              </a:r>
              <a:br>
                <a:rPr lang="pl-PL" sz="2600" dirty="0" smtClean="0">
                  <a:latin typeface="Times New Roman" panose="02020603050405020304" pitchFamily="18" charset="0"/>
                  <a:cs typeface="Times New Roman" panose="02020603050405020304" pitchFamily="18" charset="0"/>
                </a:rPr>
              </a:br>
              <a:r>
                <a:rPr lang="pl-PL" sz="2600" dirty="0" smtClean="0">
                  <a:latin typeface="Times New Roman" panose="02020603050405020304" pitchFamily="18" charset="0"/>
                  <a:cs typeface="Times New Roman" panose="02020603050405020304" pitchFamily="18" charset="0"/>
                </a:rPr>
                <a:t>I </a:t>
              </a:r>
              <a:r>
                <a:rPr lang="pl-PL" sz="2600" dirty="0">
                  <a:latin typeface="Times New Roman" panose="02020603050405020304" pitchFamily="18" charset="0"/>
                  <a:cs typeface="Times New Roman" panose="02020603050405020304" pitchFamily="18" charset="0"/>
                </a:rPr>
                <a:t>wojnie odbudowano, dach </a:t>
              </a:r>
              <a:r>
                <a:rPr lang="pl-PL" sz="2600" dirty="0" smtClean="0">
                  <a:latin typeface="Times New Roman" panose="02020603050405020304" pitchFamily="18" charset="0"/>
                  <a:cs typeface="Times New Roman" panose="02020603050405020304" pitchFamily="18" charset="0"/>
                </a:rPr>
                <a:t/>
              </a:r>
              <a:br>
                <a:rPr lang="pl-PL" sz="2600" dirty="0" smtClean="0">
                  <a:latin typeface="Times New Roman" panose="02020603050405020304" pitchFamily="18" charset="0"/>
                  <a:cs typeface="Times New Roman" panose="02020603050405020304" pitchFamily="18" charset="0"/>
                </a:rPr>
              </a:br>
              <a:r>
                <a:rPr lang="pl-PL" sz="2600" dirty="0" smtClean="0">
                  <a:latin typeface="Times New Roman" panose="02020603050405020304" pitchFamily="18" charset="0"/>
                  <a:cs typeface="Times New Roman" panose="02020603050405020304" pitchFamily="18" charset="0"/>
                </a:rPr>
                <a:t>w </a:t>
              </a:r>
              <a:r>
                <a:rPr lang="pl-PL" sz="2600" dirty="0">
                  <a:latin typeface="Times New Roman" panose="02020603050405020304" pitchFamily="18" charset="0"/>
                  <a:cs typeface="Times New Roman" panose="02020603050405020304" pitchFamily="18" charset="0"/>
                </a:rPr>
                <a:t>miejsce gontów pokryto papą. Do zachodniej </a:t>
              </a:r>
              <a:r>
                <a:rPr lang="pl-PL" sz="2600" dirty="0" smtClean="0">
                  <a:latin typeface="Times New Roman" panose="02020603050405020304" pitchFamily="18" charset="0"/>
                  <a:cs typeface="Times New Roman" panose="02020603050405020304" pitchFamily="18" charset="0"/>
                </a:rPr>
                <a:t>części </a:t>
              </a:r>
              <a:r>
                <a:rPr lang="pl-PL" sz="2600" dirty="0">
                  <a:latin typeface="Times New Roman" panose="02020603050405020304" pitchFamily="18" charset="0"/>
                  <a:cs typeface="Times New Roman" panose="02020603050405020304" pitchFamily="18" charset="0"/>
                </a:rPr>
                <a:t>założenia parkowego przylegają zabudowania gorzelni z końca XIX w.</a:t>
              </a:r>
              <a:endParaRPr lang="en-US" sz="2600" u="none" dirty="0">
                <a:latin typeface="Times New Roman" panose="02020603050405020304" pitchFamily="18" charset="0"/>
                <a:cs typeface="Times New Roman" panose="02020603050405020304" pitchFamily="18" charset="0"/>
              </a:endParaRPr>
            </a:p>
          </p:txBody>
        </p:sp>
        <p:sp>
          <p:nvSpPr>
            <p:cNvPr id="6" name="TextBox 6"/>
            <p:cNvSpPr txBox="1"/>
            <p:nvPr/>
          </p:nvSpPr>
          <p:spPr>
            <a:xfrm>
              <a:off x="0" y="-2481977"/>
              <a:ext cx="1059119" cy="548481"/>
            </a:xfrm>
            <a:prstGeom prst="rect">
              <a:avLst/>
            </a:prstGeom>
          </p:spPr>
          <p:txBody>
            <a:bodyPr lIns="0" tIns="0" rIns="0" bIns="0" rtlCol="0" anchor="t">
              <a:spAutoFit/>
            </a:bodyPr>
            <a:lstStyle/>
            <a:p>
              <a:pPr>
                <a:lnSpc>
                  <a:spcPts val="3240"/>
                </a:lnSpc>
              </a:pPr>
              <a:r>
                <a:rPr lang="pl-PL" sz="2700" u="sng" dirty="0">
                  <a:latin typeface="TAN Mon Cheri"/>
                </a:rPr>
                <a:t>4</a:t>
              </a:r>
              <a:endParaRPr lang="en-US" sz="2700" u="sng" dirty="0">
                <a:latin typeface="TAN Mon Cheri"/>
              </a:endParaRPr>
            </a:p>
          </p:txBody>
        </p:sp>
      </p:grpSp>
      <p:grpSp>
        <p:nvGrpSpPr>
          <p:cNvPr id="7" name="Group 7"/>
          <p:cNvGrpSpPr/>
          <p:nvPr/>
        </p:nvGrpSpPr>
        <p:grpSpPr>
          <a:xfrm>
            <a:off x="6779133" y="1756565"/>
            <a:ext cx="4954319" cy="4285134"/>
            <a:chOff x="0" y="-2481978"/>
            <a:chExt cx="6605759" cy="5713511"/>
          </a:xfrm>
        </p:grpSpPr>
        <p:sp>
          <p:nvSpPr>
            <p:cNvPr id="9" name="TextBox 9"/>
            <p:cNvSpPr txBox="1"/>
            <p:nvPr/>
          </p:nvSpPr>
          <p:spPr>
            <a:xfrm>
              <a:off x="96820" y="-1569780"/>
              <a:ext cx="6508939" cy="4801313"/>
            </a:xfrm>
            <a:prstGeom prst="rect">
              <a:avLst/>
            </a:prstGeom>
          </p:spPr>
          <p:txBody>
            <a:bodyPr lIns="0" tIns="0" rIns="0" bIns="0" rtlCol="0" anchor="t">
              <a:spAutoFit/>
            </a:bodyPr>
            <a:lstStyle/>
            <a:p>
              <a:pPr algn="just">
                <a:lnSpc>
                  <a:spcPct val="150000"/>
                </a:lnSpc>
              </a:pPr>
              <a:r>
                <a:rPr lang="pl-PL" sz="2600" dirty="0" smtClean="0">
                  <a:latin typeface="Times New Roman" panose="02020603050405020304" pitchFamily="18" charset="0"/>
                  <a:cs typeface="Times New Roman" panose="02020603050405020304" pitchFamily="18" charset="0"/>
                </a:rPr>
                <a:t>Pawłów </a:t>
              </a:r>
              <a:r>
                <a:rPr lang="pl-PL" sz="2600" dirty="0">
                  <a:latin typeface="Times New Roman" panose="02020603050405020304" pitchFamily="18" charset="0"/>
                  <a:cs typeface="Times New Roman" panose="02020603050405020304" pitchFamily="18" charset="0"/>
                </a:rPr>
                <a:t>od wieków związany jest </a:t>
              </a:r>
              <a:r>
                <a:rPr lang="pl-PL" sz="2600" dirty="0" smtClean="0">
                  <a:latin typeface="Times New Roman" panose="02020603050405020304" pitchFamily="18" charset="0"/>
                  <a:cs typeface="Times New Roman" panose="02020603050405020304" pitchFamily="18" charset="0"/>
                </a:rPr>
                <a:t/>
              </a:r>
              <a:br>
                <a:rPr lang="pl-PL" sz="2600" dirty="0" smtClean="0">
                  <a:latin typeface="Times New Roman" panose="02020603050405020304" pitchFamily="18" charset="0"/>
                  <a:cs typeface="Times New Roman" panose="02020603050405020304" pitchFamily="18" charset="0"/>
                </a:rPr>
              </a:br>
              <a:r>
                <a:rPr lang="pl-PL" sz="2600" dirty="0" smtClean="0">
                  <a:latin typeface="Times New Roman" panose="02020603050405020304" pitchFamily="18" charset="0"/>
                  <a:cs typeface="Times New Roman" panose="02020603050405020304" pitchFamily="18" charset="0"/>
                </a:rPr>
                <a:t>z garncarstwem. Obecnie </a:t>
              </a:r>
              <a:r>
                <a:rPr lang="pl-PL" sz="2600" dirty="0">
                  <a:latin typeface="Times New Roman" panose="02020603050405020304" pitchFamily="18" charset="0"/>
                  <a:cs typeface="Times New Roman" panose="02020603050405020304" pitchFamily="18" charset="0"/>
                </a:rPr>
                <a:t>obserwuje się powrót do „kultury” naczyń glinianych. Coraz więcej młodych ludzi </a:t>
              </a:r>
              <a:r>
                <a:rPr lang="pl-PL" sz="2600" dirty="0" smtClean="0">
                  <a:latin typeface="Times New Roman" panose="02020603050405020304" pitchFamily="18" charset="0"/>
                  <a:cs typeface="Times New Roman" panose="02020603050405020304" pitchFamily="18" charset="0"/>
                </a:rPr>
                <a:t>z </a:t>
              </a:r>
              <a:r>
                <a:rPr lang="pl-PL" sz="2600" dirty="0">
                  <a:latin typeface="Times New Roman" panose="02020603050405020304" pitchFamily="18" charset="0"/>
                  <a:cs typeface="Times New Roman" panose="02020603050405020304" pitchFamily="18" charset="0"/>
                </a:rPr>
                <a:t>miast całego kraju interesuje się starodawnym </a:t>
              </a:r>
              <a:r>
                <a:rPr lang="pl-PL" sz="2600" dirty="0" smtClean="0">
                  <a:latin typeface="Times New Roman" panose="02020603050405020304" pitchFamily="18" charset="0"/>
                  <a:cs typeface="Times New Roman" panose="02020603050405020304" pitchFamily="18" charset="0"/>
                </a:rPr>
                <a:t>rzemiosłem. </a:t>
              </a:r>
              <a:endParaRPr lang="en-US" sz="2600" u="none" dirty="0">
                <a:latin typeface="Times New Roman" panose="02020603050405020304" pitchFamily="18" charset="0"/>
                <a:cs typeface="Times New Roman" panose="02020603050405020304" pitchFamily="18" charset="0"/>
              </a:endParaRPr>
            </a:p>
          </p:txBody>
        </p:sp>
        <p:sp>
          <p:nvSpPr>
            <p:cNvPr id="10" name="TextBox 10"/>
            <p:cNvSpPr txBox="1"/>
            <p:nvPr/>
          </p:nvSpPr>
          <p:spPr>
            <a:xfrm>
              <a:off x="0" y="-2481978"/>
              <a:ext cx="1059119" cy="548481"/>
            </a:xfrm>
            <a:prstGeom prst="rect">
              <a:avLst/>
            </a:prstGeom>
          </p:spPr>
          <p:txBody>
            <a:bodyPr lIns="0" tIns="0" rIns="0" bIns="0" rtlCol="0" anchor="t">
              <a:spAutoFit/>
            </a:bodyPr>
            <a:lstStyle/>
            <a:p>
              <a:pPr>
                <a:lnSpc>
                  <a:spcPts val="3240"/>
                </a:lnSpc>
              </a:pPr>
              <a:r>
                <a:rPr lang="pl-PL" sz="2700" u="sng" dirty="0">
                  <a:latin typeface="TAN Mon Cheri"/>
                </a:rPr>
                <a:t>5</a:t>
              </a:r>
              <a:endParaRPr lang="en-US" sz="2700" u="sng" dirty="0">
                <a:latin typeface="TAN Mon Cheri"/>
              </a:endParaRPr>
            </a:p>
          </p:txBody>
        </p:sp>
      </p:grpSp>
      <p:sp>
        <p:nvSpPr>
          <p:cNvPr id="13" name="TextBox 13"/>
          <p:cNvSpPr txBox="1"/>
          <p:nvPr/>
        </p:nvSpPr>
        <p:spPr>
          <a:xfrm>
            <a:off x="12477749" y="2318411"/>
            <a:ext cx="4881704" cy="475771"/>
          </a:xfrm>
          <a:prstGeom prst="rect">
            <a:avLst/>
          </a:prstGeom>
        </p:spPr>
        <p:txBody>
          <a:bodyPr lIns="0" tIns="0" rIns="0" bIns="0" rtlCol="0" anchor="t">
            <a:spAutoFit/>
          </a:bodyPr>
          <a:lstStyle/>
          <a:p>
            <a:pPr lvl="0" algn="just">
              <a:lnSpc>
                <a:spcPts val="4199"/>
              </a:lnSpc>
            </a:pPr>
            <a:endParaRPr lang="en-US" sz="2800" u="none" dirty="0">
              <a:latin typeface="Barlow Medium Bold"/>
            </a:endParaRPr>
          </a:p>
        </p:txBody>
      </p:sp>
      <p:pic>
        <p:nvPicPr>
          <p:cNvPr id="4" name="Obraz 3"/>
          <p:cNvPicPr>
            <a:picLocks noChangeAspect="1"/>
          </p:cNvPicPr>
          <p:nvPr/>
        </p:nvPicPr>
        <p:blipFill>
          <a:blip r:embed="rId5"/>
          <a:stretch>
            <a:fillRect/>
          </a:stretch>
        </p:blipFill>
        <p:spPr>
          <a:xfrm>
            <a:off x="1118617" y="6791693"/>
            <a:ext cx="4900754" cy="2908023"/>
          </a:xfrm>
          <a:prstGeom prst="rect">
            <a:avLst/>
          </a:prstGeom>
        </p:spPr>
      </p:pic>
      <p:sp>
        <p:nvSpPr>
          <p:cNvPr id="21" name="Prostokąt 20"/>
          <p:cNvSpPr/>
          <p:nvPr/>
        </p:nvSpPr>
        <p:spPr>
          <a:xfrm>
            <a:off x="12683828" y="2403024"/>
            <a:ext cx="4782273" cy="4639860"/>
          </a:xfrm>
          <a:prstGeom prst="rect">
            <a:avLst/>
          </a:prstGeom>
        </p:spPr>
        <p:txBody>
          <a:bodyPr wrap="square">
            <a:spAutoFit/>
          </a:bodyPr>
          <a:lstStyle/>
          <a:p>
            <a:pPr algn="just">
              <a:lnSpc>
                <a:spcPct val="150000"/>
              </a:lnSpc>
            </a:pPr>
            <a:r>
              <a:rPr lang="pl-PL" sz="2500" dirty="0" smtClean="0">
                <a:latin typeface="Times New Roman" panose="02020603050405020304" pitchFamily="18" charset="0"/>
                <a:cs typeface="Times New Roman" panose="02020603050405020304" pitchFamily="18" charset="0"/>
              </a:rPr>
              <a:t>To przyczyniło się do utworzenia Pawłowskiego Ośrodka Garncarstwa i Bednarstwa, który szkoli młodych adeptów tego rzemiosła. Ośrodek specjalizuje się w zajęciach rehabilitacyjno-terapeutycznych z wykorzystaniem gliny dla osób niepełnosprawnych.  </a:t>
            </a:r>
            <a:endParaRPr lang="en-US" sz="2500" dirty="0">
              <a:latin typeface="Times New Roman" panose="02020603050405020304" pitchFamily="18" charset="0"/>
              <a:cs typeface="Times New Roman" panose="02020603050405020304" pitchFamily="18" charset="0"/>
            </a:endParaRPr>
          </a:p>
        </p:txBody>
      </p:sp>
      <p:pic>
        <p:nvPicPr>
          <p:cNvPr id="23" name="Obraz 22"/>
          <p:cNvPicPr>
            <a:picLocks noChangeAspect="1"/>
          </p:cNvPicPr>
          <p:nvPr/>
        </p:nvPicPr>
        <p:blipFill>
          <a:blip r:embed="rId6"/>
          <a:stretch>
            <a:fillRect/>
          </a:stretch>
        </p:blipFill>
        <p:spPr>
          <a:xfrm>
            <a:off x="13106401" y="7323389"/>
            <a:ext cx="3733800" cy="2372056"/>
          </a:xfrm>
          <a:prstGeom prst="rect">
            <a:avLst/>
          </a:prstGeom>
        </p:spPr>
      </p:pic>
      <p:pic>
        <p:nvPicPr>
          <p:cNvPr id="24" name="Obraz 23"/>
          <p:cNvPicPr>
            <a:picLocks noChangeAspect="1"/>
          </p:cNvPicPr>
          <p:nvPr/>
        </p:nvPicPr>
        <p:blipFill>
          <a:blip r:embed="rId7"/>
          <a:stretch>
            <a:fillRect/>
          </a:stretch>
        </p:blipFill>
        <p:spPr>
          <a:xfrm>
            <a:off x="7895518" y="6276222"/>
            <a:ext cx="2373775" cy="3419223"/>
          </a:xfrm>
          <a:prstGeom prst="rect">
            <a:avLst/>
          </a:prstGeom>
        </p:spPr>
      </p:pic>
    </p:spTree>
    <p:extLst>
      <p:ext uri="{BB962C8B-B14F-4D97-AF65-F5344CB8AC3E}">
        <p14:creationId xmlns:p14="http://schemas.microsoft.com/office/powerpoint/2010/main" val="1252853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grpSp>
        <p:nvGrpSpPr>
          <p:cNvPr id="2" name="Group 4"/>
          <p:cNvGrpSpPr/>
          <p:nvPr/>
        </p:nvGrpSpPr>
        <p:grpSpPr>
          <a:xfrm>
            <a:off x="1973008" y="3848100"/>
            <a:ext cx="13883681" cy="2077492"/>
            <a:chOff x="0" y="-114300"/>
            <a:chExt cx="13858097" cy="2769989"/>
          </a:xfrm>
        </p:grpSpPr>
        <p:sp>
          <p:nvSpPr>
            <p:cNvPr id="3" name="TextBox 5"/>
            <p:cNvSpPr txBox="1"/>
            <p:nvPr/>
          </p:nvSpPr>
          <p:spPr>
            <a:xfrm>
              <a:off x="0" y="-114300"/>
              <a:ext cx="13858097" cy="2769989"/>
            </a:xfrm>
            <a:prstGeom prst="rect">
              <a:avLst/>
            </a:prstGeom>
          </p:spPr>
          <p:txBody>
            <a:bodyPr lIns="0" tIns="0" rIns="0" bIns="0" rtlCol="0" anchor="t">
              <a:spAutoFit/>
            </a:bodyPr>
            <a:lstStyle/>
            <a:p>
              <a:pPr algn="ctr">
                <a:lnSpc>
                  <a:spcPts val="8050"/>
                </a:lnSpc>
              </a:pPr>
              <a:r>
                <a:rPr lang="pl-PL" sz="5750" dirty="0" smtClean="0">
                  <a:solidFill>
                    <a:schemeClr val="bg2">
                      <a:lumMod val="90000"/>
                    </a:schemeClr>
                  </a:solidFill>
                  <a:latin typeface="TAN Mon Cheri"/>
                </a:rPr>
                <a:t>2. </a:t>
              </a:r>
              <a:r>
                <a:rPr lang="pl-PL" sz="5750" dirty="0" smtClean="0">
                  <a:solidFill>
                    <a:schemeClr val="bg2">
                      <a:lumMod val="90000"/>
                    </a:schemeClr>
                  </a:solidFill>
                  <a:latin typeface="TAN Mon Cheri"/>
                </a:rPr>
                <a:t>Doświadczenia rewitalizacyjne Gminy Rejowiec Fabryczny</a:t>
              </a:r>
              <a:endParaRPr lang="en-US" sz="5750" dirty="0">
                <a:solidFill>
                  <a:schemeClr val="bg2">
                    <a:lumMod val="90000"/>
                  </a:schemeClr>
                </a:solidFill>
                <a:latin typeface="TAN Mon Cheri"/>
              </a:endParaRPr>
            </a:p>
          </p:txBody>
        </p:sp>
        <p:sp>
          <p:nvSpPr>
            <p:cNvPr id="4" name="TextBox 6"/>
            <p:cNvSpPr txBox="1"/>
            <p:nvPr/>
          </p:nvSpPr>
          <p:spPr>
            <a:xfrm>
              <a:off x="0" y="1783024"/>
              <a:ext cx="13858097" cy="641201"/>
            </a:xfrm>
            <a:prstGeom prst="rect">
              <a:avLst/>
            </a:prstGeom>
          </p:spPr>
          <p:txBody>
            <a:bodyPr lIns="0" tIns="0" rIns="0" bIns="0" rtlCol="0" anchor="t">
              <a:spAutoFit/>
            </a:bodyPr>
            <a:lstStyle/>
            <a:p>
              <a:pPr marL="0" lvl="0" indent="0" algn="ctr">
                <a:lnSpc>
                  <a:spcPts val="4199"/>
                </a:lnSpc>
              </a:pPr>
              <a:endParaRPr lang="en-US" sz="2999" u="none" dirty="0">
                <a:solidFill>
                  <a:srgbClr val="1B1B1B"/>
                </a:solidFill>
                <a:latin typeface="Barlow Medium Bold"/>
              </a:endParaRPr>
            </a:p>
          </p:txBody>
        </p:sp>
      </p:grpSp>
      <p:pic>
        <p:nvPicPr>
          <p:cNvPr id="5" name="Picture 2"/>
          <p:cNvPicPr>
            <a:picLocks noChangeAspect="1"/>
          </p:cNvPicPr>
          <p:nvPr/>
        </p:nvPicPr>
        <p:blipFill>
          <a:blip r:embed="rId2"/>
          <a:srcRect/>
          <a:stretch>
            <a:fillRect/>
          </a:stretch>
        </p:blipFill>
        <p:spPr>
          <a:xfrm>
            <a:off x="-1066801" y="3086100"/>
            <a:ext cx="6079617" cy="8229600"/>
          </a:xfrm>
          <a:prstGeom prst="rect">
            <a:avLst/>
          </a:prstGeom>
        </p:spPr>
      </p:pic>
      <p:pic>
        <p:nvPicPr>
          <p:cNvPr id="6" name="Picture 3"/>
          <p:cNvPicPr>
            <a:picLocks noChangeAspect="1"/>
          </p:cNvPicPr>
          <p:nvPr/>
        </p:nvPicPr>
        <p:blipFill>
          <a:blip r:embed="rId3"/>
          <a:srcRect/>
          <a:stretch>
            <a:fillRect/>
          </a:stretch>
        </p:blipFill>
        <p:spPr>
          <a:xfrm>
            <a:off x="10972800" y="-4686300"/>
            <a:ext cx="10401154" cy="11320984"/>
          </a:xfrm>
          <a:prstGeom prst="rect">
            <a:avLst/>
          </a:prstGeom>
        </p:spPr>
      </p:pic>
    </p:spTree>
    <p:extLst>
      <p:ext uri="{BB962C8B-B14F-4D97-AF65-F5344CB8AC3E}">
        <p14:creationId xmlns:p14="http://schemas.microsoft.com/office/powerpoint/2010/main" val="4678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pole tekstowe 1"/>
          <p:cNvSpPr txBox="1"/>
          <p:nvPr/>
        </p:nvSpPr>
        <p:spPr>
          <a:xfrm>
            <a:off x="2895600" y="2781300"/>
            <a:ext cx="12420600" cy="4385816"/>
          </a:xfrm>
          <a:prstGeom prst="rect">
            <a:avLst/>
          </a:prstGeom>
          <a:noFill/>
        </p:spPr>
        <p:txBody>
          <a:bodyPr wrap="square" rtlCol="0">
            <a:spAutoFit/>
          </a:bodyPr>
          <a:lstStyle/>
          <a:p>
            <a:pPr algn="ctr">
              <a:lnSpc>
                <a:spcPct val="200000"/>
              </a:lnSpc>
            </a:pPr>
            <a:r>
              <a:rPr lang="pl-PL" sz="3600" b="1" dirty="0" smtClean="0">
                <a:solidFill>
                  <a:schemeClr val="bg2">
                    <a:lumMod val="90000"/>
                  </a:schemeClr>
                </a:solidFill>
                <a:latin typeface="TAN Mon Cheri" panose="020B0604020202020204" charset="0"/>
                <a:cs typeface="Times New Roman" panose="02020603050405020304" pitchFamily="18" charset="0"/>
              </a:rPr>
              <a:t>Dotychczas realizowany był </a:t>
            </a:r>
          </a:p>
          <a:p>
            <a:pPr algn="ctr">
              <a:lnSpc>
                <a:spcPct val="200000"/>
              </a:lnSpc>
            </a:pPr>
            <a:r>
              <a:rPr lang="pl-PL" sz="3600" b="1" dirty="0" smtClean="0">
                <a:solidFill>
                  <a:schemeClr val="bg2">
                    <a:lumMod val="90000"/>
                  </a:schemeClr>
                </a:solidFill>
                <a:latin typeface="TAN Mon Cheri" panose="020B0604020202020204" charset="0"/>
                <a:cs typeface="Times New Roman" panose="02020603050405020304" pitchFamily="18" charset="0"/>
              </a:rPr>
              <a:t>Lokalny Program Rewitalizacji </a:t>
            </a:r>
          </a:p>
          <a:p>
            <a:pPr algn="ctr">
              <a:lnSpc>
                <a:spcPct val="200000"/>
              </a:lnSpc>
            </a:pPr>
            <a:r>
              <a:rPr lang="pl-PL" sz="3600" b="1" dirty="0" smtClean="0">
                <a:solidFill>
                  <a:schemeClr val="bg2">
                    <a:lumMod val="90000"/>
                  </a:schemeClr>
                </a:solidFill>
                <a:latin typeface="TAN Mon Cheri" panose="020B0604020202020204" charset="0"/>
                <a:cs typeface="Times New Roman" panose="02020603050405020304" pitchFamily="18" charset="0"/>
              </a:rPr>
              <a:t>dla Gminy Rejowiec Fabryczny </a:t>
            </a:r>
          </a:p>
          <a:p>
            <a:pPr algn="ctr">
              <a:lnSpc>
                <a:spcPct val="200000"/>
              </a:lnSpc>
            </a:pPr>
            <a:r>
              <a:rPr lang="pl-PL" sz="3600" b="1" dirty="0" smtClean="0">
                <a:solidFill>
                  <a:schemeClr val="bg2">
                    <a:lumMod val="90000"/>
                  </a:schemeClr>
                </a:solidFill>
                <a:latin typeface="TAN Mon Cheri" panose="020B0604020202020204" charset="0"/>
                <a:cs typeface="Times New Roman" panose="02020603050405020304" pitchFamily="18" charset="0"/>
              </a:rPr>
              <a:t>na lata 2016-2023</a:t>
            </a:r>
            <a:endParaRPr lang="pl-PL" sz="3600" b="1" dirty="0">
              <a:solidFill>
                <a:schemeClr val="bg2">
                  <a:lumMod val="90000"/>
                </a:schemeClr>
              </a:solidFill>
              <a:latin typeface="TAN Mon Cheri" panose="020B0604020202020204" charset="0"/>
              <a:cs typeface="Times New Roman" panose="02020603050405020304" pitchFamily="18" charset="0"/>
            </a:endParaRPr>
          </a:p>
        </p:txBody>
      </p:sp>
      <p:pic>
        <p:nvPicPr>
          <p:cNvPr id="3" name="Picture 2"/>
          <p:cNvPicPr>
            <a:picLocks noChangeAspect="1"/>
          </p:cNvPicPr>
          <p:nvPr/>
        </p:nvPicPr>
        <p:blipFill>
          <a:blip r:embed="rId2"/>
          <a:srcRect/>
          <a:stretch>
            <a:fillRect/>
          </a:stretch>
        </p:blipFill>
        <p:spPr>
          <a:xfrm>
            <a:off x="-1066800" y="1866900"/>
            <a:ext cx="7149465" cy="8229600"/>
          </a:xfrm>
          <a:prstGeom prst="rect">
            <a:avLst/>
          </a:prstGeom>
        </p:spPr>
      </p:pic>
      <p:pic>
        <p:nvPicPr>
          <p:cNvPr id="4" name="Picture 2"/>
          <p:cNvPicPr>
            <a:picLocks noChangeAspect="1"/>
          </p:cNvPicPr>
          <p:nvPr/>
        </p:nvPicPr>
        <p:blipFill>
          <a:blip r:embed="rId3"/>
          <a:srcRect/>
          <a:stretch>
            <a:fillRect/>
          </a:stretch>
        </p:blipFill>
        <p:spPr>
          <a:xfrm>
            <a:off x="13716000" y="723900"/>
            <a:ext cx="5871842" cy="5893944"/>
          </a:xfrm>
          <a:prstGeom prst="rect">
            <a:avLst/>
          </a:prstGeom>
        </p:spPr>
      </p:pic>
    </p:spTree>
    <p:extLst>
      <p:ext uri="{BB962C8B-B14F-4D97-AF65-F5344CB8AC3E}">
        <p14:creationId xmlns:p14="http://schemas.microsoft.com/office/powerpoint/2010/main" val="151676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a:fillRect/>
          </a:stretch>
        </p:blipFill>
        <p:spPr>
          <a:xfrm>
            <a:off x="-4976339" y="-1181100"/>
            <a:ext cx="8862539" cy="12057876"/>
          </a:xfrm>
          <a:prstGeom prst="rect">
            <a:avLst/>
          </a:prstGeom>
        </p:spPr>
      </p:pic>
      <p:pic>
        <p:nvPicPr>
          <p:cNvPr id="4" name="Picture 4"/>
          <p:cNvPicPr>
            <a:picLocks noChangeAspect="1"/>
          </p:cNvPicPr>
          <p:nvPr/>
        </p:nvPicPr>
        <p:blipFill>
          <a:blip r:embed="rId3"/>
          <a:srcRect/>
          <a:stretch>
            <a:fillRect/>
          </a:stretch>
        </p:blipFill>
        <p:spPr>
          <a:xfrm flipH="1">
            <a:off x="15011400" y="114300"/>
            <a:ext cx="4772794" cy="5273806"/>
          </a:xfrm>
          <a:prstGeom prst="rect">
            <a:avLst/>
          </a:prstGeom>
        </p:spPr>
      </p:pic>
      <p:pic>
        <p:nvPicPr>
          <p:cNvPr id="5" name="Picture 3"/>
          <p:cNvPicPr>
            <a:picLocks noChangeAspect="1"/>
          </p:cNvPicPr>
          <p:nvPr/>
        </p:nvPicPr>
        <p:blipFill>
          <a:blip r:embed="rId4"/>
          <a:srcRect/>
          <a:stretch>
            <a:fillRect/>
          </a:stretch>
        </p:blipFill>
        <p:spPr>
          <a:xfrm rot="19448927">
            <a:off x="9382500" y="7538253"/>
            <a:ext cx="3105680" cy="3380332"/>
          </a:xfrm>
          <a:prstGeom prst="rect">
            <a:avLst/>
          </a:prstGeom>
        </p:spPr>
      </p:pic>
      <p:graphicFrame>
        <p:nvGraphicFramePr>
          <p:cNvPr id="2" name="Diagram 1"/>
          <p:cNvGraphicFramePr/>
          <p:nvPr>
            <p:extLst>
              <p:ext uri="{D42A27DB-BD31-4B8C-83A1-F6EECF244321}">
                <p14:modId xmlns:p14="http://schemas.microsoft.com/office/powerpoint/2010/main" val="1661842082"/>
              </p:ext>
            </p:extLst>
          </p:nvPr>
        </p:nvGraphicFramePr>
        <p:xfrm>
          <a:off x="2286000" y="1104900"/>
          <a:ext cx="14325600" cy="812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02904252"/>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55532" y="5143500"/>
            <a:ext cx="6079617" cy="8229600"/>
          </a:xfrm>
          <a:prstGeom prst="rect">
            <a:avLst/>
          </a:prstGeom>
        </p:spPr>
      </p:pic>
      <p:pic>
        <p:nvPicPr>
          <p:cNvPr id="3" name="Picture 3"/>
          <p:cNvPicPr>
            <a:picLocks noChangeAspect="1"/>
          </p:cNvPicPr>
          <p:nvPr/>
        </p:nvPicPr>
        <p:blipFill>
          <a:blip r:embed="rId3"/>
          <a:srcRect/>
          <a:stretch>
            <a:fillRect/>
          </a:stretch>
        </p:blipFill>
        <p:spPr>
          <a:xfrm>
            <a:off x="10153683" y="-4631792"/>
            <a:ext cx="10401154" cy="11320984"/>
          </a:xfrm>
          <a:prstGeom prst="rect">
            <a:avLst/>
          </a:prstGeom>
        </p:spPr>
      </p:pic>
      <p:grpSp>
        <p:nvGrpSpPr>
          <p:cNvPr id="4" name="Group 4"/>
          <p:cNvGrpSpPr/>
          <p:nvPr/>
        </p:nvGrpSpPr>
        <p:grpSpPr>
          <a:xfrm>
            <a:off x="1028700" y="1425411"/>
            <a:ext cx="13449300" cy="5424562"/>
            <a:chOff x="0" y="-114300"/>
            <a:chExt cx="17932400" cy="7232748"/>
          </a:xfrm>
        </p:grpSpPr>
        <p:sp>
          <p:nvSpPr>
            <p:cNvPr id="5" name="TextBox 5"/>
            <p:cNvSpPr txBox="1"/>
            <p:nvPr/>
          </p:nvSpPr>
          <p:spPr>
            <a:xfrm>
              <a:off x="0" y="-114300"/>
              <a:ext cx="17932400" cy="7232748"/>
            </a:xfrm>
            <a:prstGeom prst="rect">
              <a:avLst/>
            </a:prstGeom>
          </p:spPr>
          <p:txBody>
            <a:bodyPr wrap="square" lIns="0" tIns="0" rIns="0" bIns="0" rtlCol="0" anchor="t">
              <a:spAutoFit/>
            </a:bodyPr>
            <a:lstStyle/>
            <a:p>
              <a:pPr algn="l">
                <a:lnSpc>
                  <a:spcPts val="8050"/>
                </a:lnSpc>
              </a:pPr>
              <a:r>
                <a:rPr lang="pl-PL" sz="5750" dirty="0" smtClean="0">
                  <a:solidFill>
                    <a:schemeClr val="bg2">
                      <a:lumMod val="90000"/>
                    </a:schemeClr>
                  </a:solidFill>
                  <a:latin typeface="TAN Mon Cheri"/>
                </a:rPr>
                <a:t>Opracowanie:</a:t>
              </a:r>
            </a:p>
            <a:p>
              <a:pPr algn="l">
                <a:lnSpc>
                  <a:spcPts val="8050"/>
                </a:lnSpc>
              </a:pPr>
              <a:endParaRPr lang="pl-PL" sz="5750" dirty="0" smtClean="0">
                <a:solidFill>
                  <a:schemeClr val="bg2">
                    <a:lumMod val="90000"/>
                  </a:schemeClr>
                </a:solidFill>
                <a:latin typeface="TAN Mon Cheri"/>
              </a:endParaRPr>
            </a:p>
            <a:p>
              <a:pPr>
                <a:lnSpc>
                  <a:spcPct val="150000"/>
                </a:lnSpc>
              </a:pPr>
              <a:r>
                <a:rPr lang="pl-PL" sz="2800" b="1"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CENTRUM </a:t>
              </a:r>
              <a:r>
                <a:rPr lang="pl-PL" sz="2800" b="1"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KREACJI I STRATEGII INTERAKCJA Sp. z o.o.</a:t>
              </a:r>
            </a:p>
            <a:p>
              <a:pPr>
                <a:lnSpc>
                  <a:spcPct val="150000"/>
                </a:lnSpc>
              </a:pPr>
              <a:r>
                <a:rPr lang="pl-PL" sz="2400" b="1"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pl-PL" sz="2400" b="1"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z </a:t>
              </a:r>
              <a:r>
                <a:rPr lang="pl-PL" sz="2400" b="1"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siedzibą: </a:t>
              </a:r>
              <a:r>
                <a:rPr lang="pl-PL" sz="2400"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ul. Legionów 5A/10, 33-100 Tarnów</a:t>
              </a:r>
            </a:p>
            <a:p>
              <a:pPr>
                <a:lnSpc>
                  <a:spcPct val="150000"/>
                </a:lnSpc>
              </a:pPr>
              <a:r>
                <a:rPr lang="pl-PL" sz="2400" b="1"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NIP</a:t>
              </a:r>
              <a:r>
                <a:rPr lang="pl-PL" sz="2400" b="1"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pl-PL" sz="2400"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8733271064, </a:t>
              </a:r>
              <a:r>
                <a:rPr lang="pl-PL" sz="2400" b="1"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REGON</a:t>
              </a:r>
              <a:r>
                <a:rPr lang="pl-PL" sz="2400"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383133299, </a:t>
              </a:r>
              <a:r>
                <a:rPr lang="pl-PL" sz="2400" b="1"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KRS:</a:t>
              </a:r>
              <a:r>
                <a:rPr lang="pl-PL" sz="2400"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0000781820</a:t>
              </a:r>
            </a:p>
            <a:p>
              <a:pPr>
                <a:lnSpc>
                  <a:spcPct val="150000"/>
                </a:lnSpc>
              </a:pPr>
              <a:r>
                <a:rPr lang="pl-PL" sz="2400" b="1"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pt-BR" sz="2400" b="1"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e-mail: </a:t>
              </a:r>
              <a:r>
                <a:rPr lang="pt-BR" sz="2400"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biuro@interakcja.com.pl</a:t>
              </a:r>
              <a:r>
                <a:rPr lang="pl-PL" sz="2400" b="1"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strona: </a:t>
              </a:r>
              <a:r>
                <a:rPr lang="pl-PL" sz="2400"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www.interakcja.com.pl</a:t>
              </a:r>
            </a:p>
            <a:p>
              <a:pPr algn="l">
                <a:lnSpc>
                  <a:spcPts val="8050"/>
                </a:lnSpc>
              </a:pPr>
              <a:endParaRPr lang="en-US" sz="5750" dirty="0">
                <a:solidFill>
                  <a:schemeClr val="bg2">
                    <a:lumMod val="90000"/>
                  </a:schemeClr>
                </a:solidFill>
                <a:latin typeface="TAN Mon Cheri"/>
              </a:endParaRPr>
            </a:p>
          </p:txBody>
        </p:sp>
        <p:sp>
          <p:nvSpPr>
            <p:cNvPr id="6" name="TextBox 6"/>
            <p:cNvSpPr txBox="1"/>
            <p:nvPr/>
          </p:nvSpPr>
          <p:spPr>
            <a:xfrm>
              <a:off x="0" y="1783024"/>
              <a:ext cx="13858097" cy="641201"/>
            </a:xfrm>
            <a:prstGeom prst="rect">
              <a:avLst/>
            </a:prstGeom>
          </p:spPr>
          <p:txBody>
            <a:bodyPr lIns="0" tIns="0" rIns="0" bIns="0" rtlCol="0" anchor="t">
              <a:spAutoFit/>
            </a:bodyPr>
            <a:lstStyle/>
            <a:p>
              <a:pPr marL="0" lvl="0" indent="0" algn="l">
                <a:lnSpc>
                  <a:spcPts val="4199"/>
                </a:lnSpc>
              </a:pPr>
              <a:endParaRPr lang="en-US" sz="2999" u="none" dirty="0">
                <a:solidFill>
                  <a:srgbClr val="1B1B1B"/>
                </a:solidFill>
                <a:latin typeface="Barlow Medium Bold"/>
              </a:endParaRPr>
            </a:p>
          </p:txBody>
        </p:sp>
      </p:grpSp>
      <p:pic>
        <p:nvPicPr>
          <p:cNvPr id="9" name="Obraz 8"/>
          <p:cNvPicPr>
            <a:picLocks noChangeAspect="1"/>
          </p:cNvPicPr>
          <p:nvPr/>
        </p:nvPicPr>
        <p:blipFill>
          <a:blip r:embed="rId4"/>
          <a:stretch>
            <a:fillRect/>
          </a:stretch>
        </p:blipFill>
        <p:spPr>
          <a:xfrm>
            <a:off x="7579806" y="6793076"/>
            <a:ext cx="7684934" cy="17641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a:stretch>
            <a:fillRect/>
          </a:stretch>
        </p:blipFill>
        <p:spPr>
          <a:xfrm rot="18935960">
            <a:off x="12426665" y="1453842"/>
            <a:ext cx="6650262" cy="9047976"/>
          </a:xfrm>
          <a:prstGeom prst="rect">
            <a:avLst/>
          </a:prstGeom>
        </p:spPr>
      </p:pic>
      <p:sp>
        <p:nvSpPr>
          <p:cNvPr id="2" name="Prostokąt 1"/>
          <p:cNvSpPr/>
          <p:nvPr/>
        </p:nvSpPr>
        <p:spPr>
          <a:xfrm>
            <a:off x="1905000" y="1866900"/>
            <a:ext cx="14478000" cy="6001643"/>
          </a:xfrm>
          <a:prstGeom prst="rect">
            <a:avLst/>
          </a:prstGeom>
        </p:spPr>
        <p:txBody>
          <a:bodyPr wrap="square">
            <a:spAutoFit/>
          </a:bodyPr>
          <a:lstStyle/>
          <a:p>
            <a:pPr algn="ctr">
              <a:lnSpc>
                <a:spcPct val="200000"/>
              </a:lnSpc>
            </a:pPr>
            <a:r>
              <a:rPr lang="pl-PL" sz="2400" b="1" dirty="0">
                <a:solidFill>
                  <a:schemeClr val="bg2">
                    <a:lumMod val="90000"/>
                  </a:schemeClr>
                </a:solidFill>
                <a:latin typeface="TAN Mon Cheri" panose="020B0604020202020204" charset="0"/>
              </a:rPr>
              <a:t>Główny cel Lokalnego Programu Rewitalizacji dla Gminy Rejowiec na lata </a:t>
            </a:r>
            <a:r>
              <a:rPr lang="pl-PL" sz="2400" b="1" dirty="0" smtClean="0">
                <a:solidFill>
                  <a:schemeClr val="bg2">
                    <a:lumMod val="90000"/>
                  </a:schemeClr>
                </a:solidFill>
                <a:latin typeface="TAN Mon Cheri" panose="020B0604020202020204" charset="0"/>
              </a:rPr>
              <a:t>2016-2023 to:</a:t>
            </a:r>
          </a:p>
          <a:p>
            <a:pPr algn="ctr">
              <a:lnSpc>
                <a:spcPct val="200000"/>
              </a:lnSpc>
            </a:pPr>
            <a:endParaRPr lang="pl-PL" sz="2400" dirty="0">
              <a:solidFill>
                <a:schemeClr val="bg2">
                  <a:lumMod val="90000"/>
                </a:schemeClr>
              </a:solidFill>
              <a:latin typeface="TAN Mon Cheri" panose="020B0604020202020204" charset="0"/>
            </a:endParaRPr>
          </a:p>
          <a:p>
            <a:pPr algn="ctr">
              <a:lnSpc>
                <a:spcPct val="200000"/>
              </a:lnSpc>
            </a:pPr>
            <a:r>
              <a:rPr lang="pl-PL" sz="3000" b="1" dirty="0">
                <a:solidFill>
                  <a:schemeClr val="bg2">
                    <a:lumMod val="90000"/>
                  </a:schemeClr>
                </a:solidFill>
                <a:latin typeface="TAN Mon Cheri" panose="020B0604020202020204" charset="0"/>
              </a:rPr>
              <a:t>Wyprowadzenie obszarów zdegradowanych, </a:t>
            </a:r>
            <a:endParaRPr lang="pl-PL" sz="3000" b="1" dirty="0" smtClean="0">
              <a:solidFill>
                <a:schemeClr val="bg2">
                  <a:lumMod val="90000"/>
                </a:schemeClr>
              </a:solidFill>
              <a:latin typeface="TAN Mon Cheri" panose="020B0604020202020204" charset="0"/>
            </a:endParaRPr>
          </a:p>
          <a:p>
            <a:pPr algn="ctr">
              <a:lnSpc>
                <a:spcPct val="200000"/>
              </a:lnSpc>
            </a:pPr>
            <a:r>
              <a:rPr lang="pl-PL" sz="3000" b="1" dirty="0" smtClean="0">
                <a:solidFill>
                  <a:schemeClr val="bg2">
                    <a:lumMod val="90000"/>
                  </a:schemeClr>
                </a:solidFill>
                <a:latin typeface="TAN Mon Cheri" panose="020B0604020202020204" charset="0"/>
              </a:rPr>
              <a:t>objętych </a:t>
            </a:r>
            <a:r>
              <a:rPr lang="pl-PL" sz="3000" b="1" dirty="0">
                <a:solidFill>
                  <a:schemeClr val="bg2">
                    <a:lumMod val="90000"/>
                  </a:schemeClr>
                </a:solidFill>
                <a:latin typeface="TAN Mon Cheri" panose="020B0604020202020204" charset="0"/>
              </a:rPr>
              <a:t>rewitalizacją ze stanu kryzysowego </a:t>
            </a:r>
            <a:endParaRPr lang="pl-PL" sz="3000" b="1" dirty="0" smtClean="0">
              <a:solidFill>
                <a:schemeClr val="bg2">
                  <a:lumMod val="90000"/>
                </a:schemeClr>
              </a:solidFill>
              <a:latin typeface="TAN Mon Cheri" panose="020B0604020202020204" charset="0"/>
            </a:endParaRPr>
          </a:p>
          <a:p>
            <a:pPr algn="ctr">
              <a:lnSpc>
                <a:spcPct val="200000"/>
              </a:lnSpc>
            </a:pPr>
            <a:r>
              <a:rPr lang="pl-PL" sz="3000" b="1" dirty="0" smtClean="0">
                <a:solidFill>
                  <a:schemeClr val="bg2">
                    <a:lumMod val="90000"/>
                  </a:schemeClr>
                </a:solidFill>
                <a:latin typeface="TAN Mon Cheri" panose="020B0604020202020204" charset="0"/>
              </a:rPr>
              <a:t>oraz </a:t>
            </a:r>
            <a:r>
              <a:rPr lang="pl-PL" sz="3000" b="1" dirty="0">
                <a:solidFill>
                  <a:schemeClr val="bg2">
                    <a:lumMod val="90000"/>
                  </a:schemeClr>
                </a:solidFill>
                <a:latin typeface="TAN Mon Cheri" panose="020B0604020202020204" charset="0"/>
              </a:rPr>
              <a:t>poprawa warunków rozwoju społeczno-gospodarczego </a:t>
            </a:r>
            <a:endParaRPr lang="pl-PL" sz="3000" b="1" dirty="0" smtClean="0">
              <a:solidFill>
                <a:schemeClr val="bg2">
                  <a:lumMod val="90000"/>
                </a:schemeClr>
              </a:solidFill>
              <a:latin typeface="TAN Mon Cheri" panose="020B0604020202020204" charset="0"/>
            </a:endParaRPr>
          </a:p>
          <a:p>
            <a:pPr algn="ctr">
              <a:lnSpc>
                <a:spcPct val="200000"/>
              </a:lnSpc>
            </a:pPr>
            <a:r>
              <a:rPr lang="pl-PL" sz="3000" b="1" dirty="0" smtClean="0">
                <a:solidFill>
                  <a:schemeClr val="bg2">
                    <a:lumMod val="90000"/>
                  </a:schemeClr>
                </a:solidFill>
                <a:latin typeface="TAN Mon Cheri" panose="020B0604020202020204" charset="0"/>
              </a:rPr>
              <a:t>dzięki </a:t>
            </a:r>
            <a:r>
              <a:rPr lang="pl-PL" sz="3000" b="1" dirty="0">
                <a:solidFill>
                  <a:schemeClr val="bg2">
                    <a:lumMod val="90000"/>
                  </a:schemeClr>
                </a:solidFill>
                <a:latin typeface="TAN Mon Cheri" panose="020B0604020202020204" charset="0"/>
              </a:rPr>
              <a:t>eliminacji zjawisk kryzysowych. </a:t>
            </a:r>
            <a:endParaRPr lang="pl-PL" sz="3000" dirty="0">
              <a:solidFill>
                <a:schemeClr val="bg2">
                  <a:lumMod val="90000"/>
                </a:schemeClr>
              </a:solidFill>
              <a:latin typeface="TAN Mon Cheri" panose="020B0604020202020204" charset="0"/>
            </a:endParaRPr>
          </a:p>
        </p:txBody>
      </p:sp>
      <p:pic>
        <p:nvPicPr>
          <p:cNvPr id="3" name="Picture 2"/>
          <p:cNvPicPr>
            <a:picLocks noChangeAspect="1"/>
          </p:cNvPicPr>
          <p:nvPr/>
        </p:nvPicPr>
        <p:blipFill>
          <a:blip r:embed="rId3"/>
          <a:srcRect/>
          <a:stretch>
            <a:fillRect/>
          </a:stretch>
        </p:blipFill>
        <p:spPr>
          <a:xfrm rot="21042892">
            <a:off x="-196939" y="4807356"/>
            <a:ext cx="4781107" cy="5503433"/>
          </a:xfrm>
          <a:prstGeom prst="rect">
            <a:avLst/>
          </a:prstGeom>
        </p:spPr>
      </p:pic>
    </p:spTree>
    <p:extLst>
      <p:ext uri="{BB962C8B-B14F-4D97-AF65-F5344CB8AC3E}">
        <p14:creationId xmlns:p14="http://schemas.microsoft.com/office/powerpoint/2010/main" val="108632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a:xfrm rot="18278020" flipH="1">
            <a:off x="10972415" y="-621281"/>
            <a:ext cx="6048756" cy="8229600"/>
          </a:xfrm>
          <a:prstGeom prst="rect">
            <a:avLst/>
          </a:prstGeom>
        </p:spPr>
      </p:pic>
      <p:sp>
        <p:nvSpPr>
          <p:cNvPr id="2" name="Prostokąt 1"/>
          <p:cNvSpPr/>
          <p:nvPr/>
        </p:nvSpPr>
        <p:spPr>
          <a:xfrm>
            <a:off x="1447800" y="2095500"/>
            <a:ext cx="15521688" cy="7885300"/>
          </a:xfrm>
          <a:prstGeom prst="rect">
            <a:avLst/>
          </a:prstGeom>
        </p:spPr>
        <p:txBody>
          <a:bodyPr wrap="square">
            <a:spAutoFit/>
          </a:bodyPr>
          <a:lstStyle/>
          <a:p>
            <a:pPr>
              <a:lnSpc>
                <a:spcPct val="150000"/>
              </a:lnSpc>
            </a:pPr>
            <a:r>
              <a:rPr lang="pl-PL" sz="2000" dirty="0">
                <a:solidFill>
                  <a:schemeClr val="bg2">
                    <a:lumMod val="90000"/>
                  </a:schemeClr>
                </a:solidFill>
                <a:latin typeface="Times New Roman" panose="02020603050405020304" pitchFamily="18" charset="0"/>
                <a:cs typeface="Times New Roman" panose="02020603050405020304" pitchFamily="18" charset="0"/>
              </a:rPr>
              <a:t>Z danych zagregowanych wynika, że sołectwami, w których występuje najwięcej </a:t>
            </a:r>
            <a:endParaRPr lang="pl-PL" sz="20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000" dirty="0" smtClean="0">
                <a:solidFill>
                  <a:schemeClr val="bg2">
                    <a:lumMod val="90000"/>
                  </a:schemeClr>
                </a:solidFill>
                <a:latin typeface="Times New Roman" panose="02020603050405020304" pitchFamily="18" charset="0"/>
                <a:cs typeface="Times New Roman" panose="02020603050405020304" pitchFamily="18" charset="0"/>
              </a:rPr>
              <a:t>problemów </a:t>
            </a:r>
            <a:r>
              <a:rPr lang="pl-PL" sz="2000" dirty="0">
                <a:solidFill>
                  <a:schemeClr val="bg2">
                    <a:lumMod val="90000"/>
                  </a:schemeClr>
                </a:solidFill>
                <a:latin typeface="Times New Roman" panose="02020603050405020304" pitchFamily="18" charset="0"/>
                <a:cs typeface="Times New Roman" panose="02020603050405020304" pitchFamily="18" charset="0"/>
              </a:rPr>
              <a:t>społecznych są: Pawłów, Krasne, Liszno, Wólka Kańska. </a:t>
            </a:r>
            <a:endParaRPr lang="pl-PL" sz="20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000" dirty="0" smtClean="0">
                <a:solidFill>
                  <a:schemeClr val="bg2">
                    <a:lumMod val="90000"/>
                  </a:schemeClr>
                </a:solidFill>
                <a:latin typeface="Times New Roman" panose="02020603050405020304" pitchFamily="18" charset="0"/>
                <a:cs typeface="Times New Roman" panose="02020603050405020304" pitchFamily="18" charset="0"/>
              </a:rPr>
              <a:t>Jednostki </a:t>
            </a:r>
            <a:r>
              <a:rPr lang="pl-PL" sz="2000" dirty="0">
                <a:solidFill>
                  <a:schemeClr val="bg2">
                    <a:lumMod val="90000"/>
                  </a:schemeClr>
                </a:solidFill>
                <a:latin typeface="Times New Roman" panose="02020603050405020304" pitchFamily="18" charset="0"/>
                <a:cs typeface="Times New Roman" panose="02020603050405020304" pitchFamily="18" charset="0"/>
              </a:rPr>
              <a:t>te wyróżniają się pod względem liczby osób korzystających z pomocy opieki społecznej, </a:t>
            </a:r>
            <a:endParaRPr lang="pl-PL" sz="20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000" dirty="0" smtClean="0">
                <a:solidFill>
                  <a:schemeClr val="bg2">
                    <a:lumMod val="90000"/>
                  </a:schemeClr>
                </a:solidFill>
                <a:latin typeface="Times New Roman" panose="02020603050405020304" pitchFamily="18" charset="0"/>
                <a:cs typeface="Times New Roman" panose="02020603050405020304" pitchFamily="18" charset="0"/>
              </a:rPr>
              <a:t>niskiego </a:t>
            </a:r>
            <a:r>
              <a:rPr lang="pl-PL" sz="2000" dirty="0">
                <a:solidFill>
                  <a:schemeClr val="bg2">
                    <a:lumMod val="90000"/>
                  </a:schemeClr>
                </a:solidFill>
                <a:latin typeface="Times New Roman" panose="02020603050405020304" pitchFamily="18" charset="0"/>
                <a:cs typeface="Times New Roman" panose="02020603050405020304" pitchFamily="18" charset="0"/>
              </a:rPr>
              <a:t>poziomu bezpieczeństwa oraz liczby rodzin, w których </a:t>
            </a:r>
            <a:r>
              <a:rPr lang="pl-PL" sz="2000" dirty="0" smtClean="0">
                <a:solidFill>
                  <a:schemeClr val="bg2">
                    <a:lumMod val="90000"/>
                  </a:schemeClr>
                </a:solidFill>
                <a:latin typeface="Times New Roman" panose="02020603050405020304" pitchFamily="18" charset="0"/>
                <a:cs typeface="Times New Roman" panose="02020603050405020304" pitchFamily="18" charset="0"/>
              </a:rPr>
              <a:t>występowało</a:t>
            </a:r>
          </a:p>
          <a:p>
            <a:pPr>
              <a:lnSpc>
                <a:spcPct val="150000"/>
              </a:lnSpc>
            </a:pPr>
            <a:r>
              <a:rPr lang="pl-PL" sz="2000" dirty="0" smtClean="0">
                <a:solidFill>
                  <a:schemeClr val="bg2">
                    <a:lumMod val="90000"/>
                  </a:schemeClr>
                </a:solidFill>
                <a:latin typeface="Times New Roman" panose="02020603050405020304" pitchFamily="18" charset="0"/>
                <a:cs typeface="Times New Roman" panose="02020603050405020304" pitchFamily="18" charset="0"/>
              </a:rPr>
              <a:t>zjawisko </a:t>
            </a:r>
            <a:r>
              <a:rPr lang="pl-PL" sz="2000" dirty="0">
                <a:solidFill>
                  <a:schemeClr val="bg2">
                    <a:lumMod val="90000"/>
                  </a:schemeClr>
                </a:solidFill>
                <a:latin typeface="Times New Roman" panose="02020603050405020304" pitchFamily="18" charset="0"/>
                <a:cs typeface="Times New Roman" panose="02020603050405020304" pitchFamily="18" charset="0"/>
              </a:rPr>
              <a:t>alkoholizmu i przemocy w rodzinie. </a:t>
            </a:r>
            <a:endParaRPr lang="pl-PL" sz="20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endParaRPr lang="pl-PL" sz="2000" dirty="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2000" dirty="0">
                <a:solidFill>
                  <a:schemeClr val="bg2">
                    <a:lumMod val="90000"/>
                  </a:schemeClr>
                </a:solidFill>
                <a:latin typeface="Times New Roman" panose="02020603050405020304" pitchFamily="18" charset="0"/>
                <a:cs typeface="Times New Roman" panose="02020603050405020304" pitchFamily="18" charset="0"/>
              </a:rPr>
              <a:t>W sferze gospodarczej najwięcej problemów występuje w miejscowościach: </a:t>
            </a:r>
            <a:endParaRPr lang="pl-PL" sz="20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2000" dirty="0" smtClean="0">
                <a:solidFill>
                  <a:schemeClr val="bg2">
                    <a:lumMod val="90000"/>
                  </a:schemeClr>
                </a:solidFill>
                <a:latin typeface="Times New Roman" panose="02020603050405020304" pitchFamily="18" charset="0"/>
                <a:cs typeface="Times New Roman" panose="02020603050405020304" pitchFamily="18" charset="0"/>
              </a:rPr>
              <a:t>Krasne</a:t>
            </a:r>
            <a:r>
              <a:rPr lang="pl-PL" sz="2000" dirty="0">
                <a:solidFill>
                  <a:schemeClr val="bg2">
                    <a:lumMod val="90000"/>
                  </a:schemeClr>
                </a:solidFill>
                <a:latin typeface="Times New Roman" panose="02020603050405020304" pitchFamily="18" charset="0"/>
                <a:cs typeface="Times New Roman" panose="02020603050405020304" pitchFamily="18" charset="0"/>
              </a:rPr>
              <a:t>, Krzywowola, Leszczanka, Liszno, Liszno-Kolonia, Pawłów, </a:t>
            </a:r>
            <a:endParaRPr lang="pl-PL" sz="20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2000" dirty="0" smtClean="0">
                <a:solidFill>
                  <a:schemeClr val="bg2">
                    <a:lumMod val="90000"/>
                  </a:schemeClr>
                </a:solidFill>
                <a:latin typeface="Times New Roman" panose="02020603050405020304" pitchFamily="18" charset="0"/>
                <a:cs typeface="Times New Roman" panose="02020603050405020304" pitchFamily="18" charset="0"/>
              </a:rPr>
              <a:t>Zalesie </a:t>
            </a:r>
            <a:r>
              <a:rPr lang="pl-PL" sz="2000" dirty="0">
                <a:solidFill>
                  <a:schemeClr val="bg2">
                    <a:lumMod val="90000"/>
                  </a:schemeClr>
                </a:solidFill>
                <a:latin typeface="Times New Roman" panose="02020603050405020304" pitchFamily="18" charset="0"/>
                <a:cs typeface="Times New Roman" panose="02020603050405020304" pitchFamily="18" charset="0"/>
              </a:rPr>
              <a:t>Kańskie, Zalesie Krasieńskie, Wólka Kańska, Toruń. </a:t>
            </a:r>
          </a:p>
          <a:p>
            <a:pPr>
              <a:lnSpc>
                <a:spcPct val="150000"/>
              </a:lnSpc>
            </a:pPr>
            <a:endParaRPr lang="pl-PL" sz="20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000" dirty="0" smtClean="0">
                <a:solidFill>
                  <a:schemeClr val="bg2">
                    <a:lumMod val="90000"/>
                  </a:schemeClr>
                </a:solidFill>
                <a:latin typeface="Times New Roman" panose="02020603050405020304" pitchFamily="18" charset="0"/>
                <a:cs typeface="Times New Roman" panose="02020603050405020304" pitchFamily="18" charset="0"/>
              </a:rPr>
              <a:t>Obszar </a:t>
            </a:r>
            <a:r>
              <a:rPr lang="pl-PL" sz="2000" dirty="0">
                <a:solidFill>
                  <a:schemeClr val="bg2">
                    <a:lumMod val="90000"/>
                  </a:schemeClr>
                </a:solidFill>
                <a:latin typeface="Times New Roman" panose="02020603050405020304" pitchFamily="18" charset="0"/>
                <a:cs typeface="Times New Roman" panose="02020603050405020304" pitchFamily="18" charset="0"/>
              </a:rPr>
              <a:t>zdegradowany został ustalony na terenie Gminy Rejowiec Fabryczny </a:t>
            </a:r>
            <a:endParaRPr lang="pl-PL" sz="20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000" dirty="0" smtClean="0">
                <a:solidFill>
                  <a:schemeClr val="bg2">
                    <a:lumMod val="90000"/>
                  </a:schemeClr>
                </a:solidFill>
                <a:latin typeface="Times New Roman" panose="02020603050405020304" pitchFamily="18" charset="0"/>
                <a:cs typeface="Times New Roman" panose="02020603050405020304" pitchFamily="18" charset="0"/>
              </a:rPr>
              <a:t>w </a:t>
            </a:r>
            <a:r>
              <a:rPr lang="pl-PL" sz="2000" dirty="0">
                <a:solidFill>
                  <a:schemeClr val="bg2">
                    <a:lumMod val="90000"/>
                  </a:schemeClr>
                </a:solidFill>
                <a:latin typeface="Times New Roman" panose="02020603050405020304" pitchFamily="18" charset="0"/>
                <a:cs typeface="Times New Roman" panose="02020603050405020304" pitchFamily="18" charset="0"/>
              </a:rPr>
              <a:t>obrębie miejscowości Pawłów, Krasne, Liszno, Wólka Kańska. </a:t>
            </a:r>
            <a:endParaRPr lang="pl-PL" sz="20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endParaRPr lang="pl-PL" sz="2000" dirty="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2000" dirty="0">
                <a:solidFill>
                  <a:schemeClr val="bg2">
                    <a:lumMod val="90000"/>
                  </a:schemeClr>
                </a:solidFill>
                <a:latin typeface="Times New Roman" panose="02020603050405020304" pitchFamily="18" charset="0"/>
                <a:cs typeface="Times New Roman" panose="02020603050405020304" pitchFamily="18" charset="0"/>
              </a:rPr>
              <a:t>Obszar zdegradowany wybrany został na podstawie wskaźników przedstawionych </a:t>
            </a:r>
            <a:endParaRPr lang="pl-PL" sz="20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2000" dirty="0" smtClean="0">
                <a:solidFill>
                  <a:schemeClr val="bg2">
                    <a:lumMod val="90000"/>
                  </a:schemeClr>
                </a:solidFill>
                <a:latin typeface="Times New Roman" panose="02020603050405020304" pitchFamily="18" charset="0"/>
                <a:cs typeface="Times New Roman" panose="02020603050405020304" pitchFamily="18" charset="0"/>
              </a:rPr>
              <a:t>w </a:t>
            </a:r>
            <a:r>
              <a:rPr lang="pl-PL" sz="2000" dirty="0">
                <a:solidFill>
                  <a:schemeClr val="bg2">
                    <a:lumMod val="90000"/>
                  </a:schemeClr>
                </a:solidFill>
                <a:latin typeface="Times New Roman" panose="02020603050405020304" pitchFamily="18" charset="0"/>
                <a:cs typeface="Times New Roman" panose="02020603050405020304" pitchFamily="18" charset="0"/>
              </a:rPr>
              <a:t>zestawieniu. </a:t>
            </a:r>
            <a:r>
              <a:rPr lang="pl-PL" sz="2000" dirty="0" smtClean="0">
                <a:solidFill>
                  <a:schemeClr val="bg2">
                    <a:lumMod val="90000"/>
                  </a:schemeClr>
                </a:solidFill>
                <a:latin typeface="Times New Roman" panose="02020603050405020304" pitchFamily="18" charset="0"/>
                <a:cs typeface="Times New Roman" panose="02020603050405020304" pitchFamily="18" charset="0"/>
              </a:rPr>
              <a:t>Jako </a:t>
            </a:r>
            <a:r>
              <a:rPr lang="pl-PL" sz="2000" dirty="0">
                <a:solidFill>
                  <a:schemeClr val="bg2">
                    <a:lumMod val="90000"/>
                  </a:schemeClr>
                </a:solidFill>
                <a:latin typeface="Times New Roman" panose="02020603050405020304" pitchFamily="18" charset="0"/>
                <a:cs typeface="Times New Roman" panose="02020603050405020304" pitchFamily="18" charset="0"/>
              </a:rPr>
              <a:t>obszar zdegradowany sklasyfikowano te sołectwa, </a:t>
            </a:r>
            <a:endParaRPr lang="pl-PL" sz="20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2000" dirty="0" smtClean="0">
                <a:solidFill>
                  <a:schemeClr val="bg2">
                    <a:lumMod val="90000"/>
                  </a:schemeClr>
                </a:solidFill>
                <a:latin typeface="Times New Roman" panose="02020603050405020304" pitchFamily="18" charset="0"/>
                <a:cs typeface="Times New Roman" panose="02020603050405020304" pitchFamily="18" charset="0"/>
              </a:rPr>
              <a:t>które </a:t>
            </a:r>
            <a:r>
              <a:rPr lang="pl-PL" sz="2000" dirty="0">
                <a:solidFill>
                  <a:schemeClr val="bg2">
                    <a:lumMod val="90000"/>
                  </a:schemeClr>
                </a:solidFill>
                <a:latin typeface="Times New Roman" panose="02020603050405020304" pitchFamily="18" charset="0"/>
                <a:cs typeface="Times New Roman" panose="02020603050405020304" pitchFamily="18" charset="0"/>
              </a:rPr>
              <a:t>w sferze społecznej osiągnęły wynik odbiegający od średniej dla gminy </a:t>
            </a:r>
            <a:endParaRPr lang="pl-PL" sz="20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2000" dirty="0" smtClean="0">
                <a:solidFill>
                  <a:schemeClr val="bg2">
                    <a:lumMod val="90000"/>
                  </a:schemeClr>
                </a:solidFill>
                <a:latin typeface="Times New Roman" panose="02020603050405020304" pitchFamily="18" charset="0"/>
                <a:cs typeface="Times New Roman" panose="02020603050405020304" pitchFamily="18" charset="0"/>
              </a:rPr>
              <a:t>w </a:t>
            </a:r>
            <a:r>
              <a:rPr lang="pl-PL" sz="2000" dirty="0">
                <a:solidFill>
                  <a:schemeClr val="bg2">
                    <a:lumMod val="90000"/>
                  </a:schemeClr>
                </a:solidFill>
                <a:latin typeface="Times New Roman" panose="02020603050405020304" pitchFamily="18" charset="0"/>
                <a:cs typeface="Times New Roman" panose="02020603050405020304" pitchFamily="18" charset="0"/>
              </a:rPr>
              <a:t>co najmniej trzech wskaźnikach, </a:t>
            </a:r>
            <a:r>
              <a:rPr lang="pl-PL" sz="2000" dirty="0" smtClean="0">
                <a:solidFill>
                  <a:schemeClr val="bg2">
                    <a:lumMod val="90000"/>
                  </a:schemeClr>
                </a:solidFill>
                <a:latin typeface="Times New Roman" panose="02020603050405020304" pitchFamily="18" charset="0"/>
                <a:cs typeface="Times New Roman" panose="02020603050405020304" pitchFamily="18" charset="0"/>
              </a:rPr>
              <a:t>oraz </a:t>
            </a:r>
            <a:r>
              <a:rPr lang="pl-PL" sz="2000" dirty="0">
                <a:solidFill>
                  <a:schemeClr val="bg2">
                    <a:lumMod val="90000"/>
                  </a:schemeClr>
                </a:solidFill>
                <a:latin typeface="Times New Roman" panose="02020603050405020304" pitchFamily="18" charset="0"/>
                <a:cs typeface="Times New Roman" panose="02020603050405020304" pitchFamily="18" charset="0"/>
              </a:rPr>
              <a:t>w sferze gospodarczej w co najmniej dwóch. </a:t>
            </a:r>
          </a:p>
        </p:txBody>
      </p:sp>
      <p:pic>
        <p:nvPicPr>
          <p:cNvPr id="3" name="Picture 2"/>
          <p:cNvPicPr>
            <a:picLocks noChangeAspect="1"/>
          </p:cNvPicPr>
          <p:nvPr/>
        </p:nvPicPr>
        <p:blipFill>
          <a:blip r:embed="rId3"/>
          <a:srcRect/>
          <a:stretch>
            <a:fillRect/>
          </a:stretch>
        </p:blipFill>
        <p:spPr>
          <a:xfrm rot="19970197">
            <a:off x="381000" y="7200900"/>
            <a:ext cx="5112699" cy="5131944"/>
          </a:xfrm>
          <a:prstGeom prst="rect">
            <a:avLst/>
          </a:prstGeom>
        </p:spPr>
      </p:pic>
      <p:sp>
        <p:nvSpPr>
          <p:cNvPr id="5" name="pole tekstowe 4"/>
          <p:cNvSpPr txBox="1"/>
          <p:nvPr/>
        </p:nvSpPr>
        <p:spPr>
          <a:xfrm>
            <a:off x="685800" y="435239"/>
            <a:ext cx="17373600" cy="1508105"/>
          </a:xfrm>
          <a:prstGeom prst="rect">
            <a:avLst/>
          </a:prstGeom>
          <a:noFill/>
        </p:spPr>
        <p:txBody>
          <a:bodyPr wrap="square" rtlCol="0">
            <a:spAutoFit/>
          </a:bodyPr>
          <a:lstStyle/>
          <a:p>
            <a:pPr algn="ctr">
              <a:lnSpc>
                <a:spcPct val="150000"/>
              </a:lnSpc>
            </a:pPr>
            <a:r>
              <a:rPr lang="pl-PL" sz="3200" b="1" dirty="0" smtClean="0">
                <a:solidFill>
                  <a:schemeClr val="bg2">
                    <a:lumMod val="90000"/>
                  </a:schemeClr>
                </a:solidFill>
                <a:latin typeface="TAN Mon Cheri" panose="020B0604020202020204" charset="0"/>
              </a:rPr>
              <a:t>OBSZAR   ZDEGRADOWANY   NA  TERENIE </a:t>
            </a:r>
          </a:p>
          <a:p>
            <a:pPr algn="ctr">
              <a:lnSpc>
                <a:spcPct val="150000"/>
              </a:lnSpc>
            </a:pPr>
            <a:r>
              <a:rPr lang="pl-PL" sz="3200" b="1" dirty="0" smtClean="0">
                <a:solidFill>
                  <a:schemeClr val="bg2">
                    <a:lumMod val="90000"/>
                  </a:schemeClr>
                </a:solidFill>
                <a:latin typeface="TAN Mon Cheri" panose="020B0604020202020204" charset="0"/>
              </a:rPr>
              <a:t>GMINY  REJOWIEC  FABRYCZNY</a:t>
            </a:r>
            <a:endParaRPr lang="pl-PL" sz="3200" b="1" dirty="0">
              <a:solidFill>
                <a:schemeClr val="bg2">
                  <a:lumMod val="90000"/>
                </a:schemeClr>
              </a:solidFill>
              <a:latin typeface="TAN Mon Cheri" panose="020B0604020202020204" charset="0"/>
            </a:endParaRPr>
          </a:p>
        </p:txBody>
      </p:sp>
    </p:spTree>
    <p:extLst>
      <p:ext uri="{BB962C8B-B14F-4D97-AF65-F5344CB8AC3E}">
        <p14:creationId xmlns:p14="http://schemas.microsoft.com/office/powerpoint/2010/main" val="143891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9"/>
          <p:cNvPicPr>
            <a:picLocks noChangeAspect="1"/>
          </p:cNvPicPr>
          <p:nvPr/>
        </p:nvPicPr>
        <p:blipFill>
          <a:blip r:embed="rId2"/>
          <a:srcRect/>
          <a:stretch>
            <a:fillRect/>
          </a:stretch>
        </p:blipFill>
        <p:spPr>
          <a:xfrm>
            <a:off x="12801600" y="495300"/>
            <a:ext cx="4752594" cy="6400800"/>
          </a:xfrm>
          <a:prstGeom prst="rect">
            <a:avLst/>
          </a:prstGeom>
        </p:spPr>
      </p:pic>
      <p:pic>
        <p:nvPicPr>
          <p:cNvPr id="4" name="Picture 2"/>
          <p:cNvPicPr>
            <a:picLocks noChangeAspect="1"/>
          </p:cNvPicPr>
          <p:nvPr/>
        </p:nvPicPr>
        <p:blipFill>
          <a:blip r:embed="rId3"/>
          <a:srcRect/>
          <a:stretch>
            <a:fillRect/>
          </a:stretch>
        </p:blipFill>
        <p:spPr>
          <a:xfrm rot="10365067">
            <a:off x="-1123282" y="-268538"/>
            <a:ext cx="5827428" cy="7928474"/>
          </a:xfrm>
          <a:prstGeom prst="rect">
            <a:avLst/>
          </a:prstGeom>
        </p:spPr>
      </p:pic>
      <p:pic>
        <p:nvPicPr>
          <p:cNvPr id="5" name="Picture 4"/>
          <p:cNvPicPr>
            <a:picLocks noChangeAspect="1"/>
          </p:cNvPicPr>
          <p:nvPr/>
        </p:nvPicPr>
        <p:blipFill>
          <a:blip r:embed="rId3"/>
          <a:srcRect b="60111"/>
          <a:stretch>
            <a:fillRect/>
          </a:stretch>
        </p:blipFill>
        <p:spPr>
          <a:xfrm>
            <a:off x="5943600" y="7404183"/>
            <a:ext cx="6248400" cy="2869298"/>
          </a:xfrm>
          <a:prstGeom prst="rect">
            <a:avLst/>
          </a:prstGeom>
        </p:spPr>
      </p:pic>
      <p:pic>
        <p:nvPicPr>
          <p:cNvPr id="2" name="Obraz 1"/>
          <p:cNvPicPr>
            <a:picLocks noChangeAspect="1"/>
          </p:cNvPicPr>
          <p:nvPr/>
        </p:nvPicPr>
        <p:blipFill>
          <a:blip r:embed="rId4"/>
          <a:stretch>
            <a:fillRect/>
          </a:stretch>
        </p:blipFill>
        <p:spPr>
          <a:xfrm>
            <a:off x="3733800" y="2400300"/>
            <a:ext cx="10623281" cy="6580903"/>
          </a:xfrm>
          <a:prstGeom prst="rect">
            <a:avLst/>
          </a:prstGeom>
        </p:spPr>
      </p:pic>
    </p:spTree>
    <p:extLst>
      <p:ext uri="{BB962C8B-B14F-4D97-AF65-F5344CB8AC3E}">
        <p14:creationId xmlns:p14="http://schemas.microsoft.com/office/powerpoint/2010/main" val="34998583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sp>
        <p:nvSpPr>
          <p:cNvPr id="2" name="pole tekstowe 1"/>
          <p:cNvSpPr txBox="1"/>
          <p:nvPr/>
        </p:nvSpPr>
        <p:spPr>
          <a:xfrm>
            <a:off x="381000" y="495300"/>
            <a:ext cx="17373600" cy="1508105"/>
          </a:xfrm>
          <a:prstGeom prst="rect">
            <a:avLst/>
          </a:prstGeom>
          <a:noFill/>
        </p:spPr>
        <p:txBody>
          <a:bodyPr wrap="square" rtlCol="0">
            <a:spAutoFit/>
          </a:bodyPr>
          <a:lstStyle/>
          <a:p>
            <a:pPr algn="ctr">
              <a:lnSpc>
                <a:spcPct val="150000"/>
              </a:lnSpc>
            </a:pPr>
            <a:r>
              <a:rPr lang="pl-PL" sz="3200" b="1" dirty="0" smtClean="0">
                <a:solidFill>
                  <a:schemeClr val="bg2">
                    <a:lumMod val="90000"/>
                  </a:schemeClr>
                </a:solidFill>
                <a:latin typeface="TAN Mon Cheri" panose="020B0604020202020204" charset="0"/>
              </a:rPr>
              <a:t>OBSZAR   REWITALIZACJI   NA  TERENIE </a:t>
            </a:r>
          </a:p>
          <a:p>
            <a:pPr algn="ctr">
              <a:lnSpc>
                <a:spcPct val="150000"/>
              </a:lnSpc>
            </a:pPr>
            <a:r>
              <a:rPr lang="pl-PL" sz="3200" b="1" dirty="0" smtClean="0">
                <a:solidFill>
                  <a:schemeClr val="bg2">
                    <a:lumMod val="90000"/>
                  </a:schemeClr>
                </a:solidFill>
                <a:latin typeface="TAN Mon Cheri" panose="020B0604020202020204" charset="0"/>
              </a:rPr>
              <a:t>GMINY   REJOWIEC   FABRYCZNY</a:t>
            </a:r>
            <a:endParaRPr lang="pl-PL" sz="3200" b="1" dirty="0">
              <a:solidFill>
                <a:schemeClr val="bg2">
                  <a:lumMod val="90000"/>
                </a:schemeClr>
              </a:solidFill>
              <a:latin typeface="TAN Mon Cheri" panose="020B0604020202020204" charset="0"/>
            </a:endParaRPr>
          </a:p>
        </p:txBody>
      </p:sp>
      <p:pic>
        <p:nvPicPr>
          <p:cNvPr id="5" name="Picture 3"/>
          <p:cNvPicPr>
            <a:picLocks noChangeAspect="1"/>
          </p:cNvPicPr>
          <p:nvPr/>
        </p:nvPicPr>
        <p:blipFill>
          <a:blip r:embed="rId2"/>
          <a:srcRect/>
          <a:stretch>
            <a:fillRect/>
          </a:stretch>
        </p:blipFill>
        <p:spPr>
          <a:xfrm rot="13972962">
            <a:off x="10540027" y="3332615"/>
            <a:ext cx="6048756" cy="8229600"/>
          </a:xfrm>
          <a:prstGeom prst="rect">
            <a:avLst/>
          </a:prstGeom>
        </p:spPr>
      </p:pic>
      <p:sp>
        <p:nvSpPr>
          <p:cNvPr id="3" name="Prostokąt 2"/>
          <p:cNvSpPr/>
          <p:nvPr/>
        </p:nvSpPr>
        <p:spPr>
          <a:xfrm>
            <a:off x="762000" y="2705100"/>
            <a:ext cx="16992600" cy="6740307"/>
          </a:xfrm>
          <a:prstGeom prst="rect">
            <a:avLst/>
          </a:prstGeom>
        </p:spPr>
        <p:txBody>
          <a:bodyPr wrap="square">
            <a:spAutoFit/>
          </a:bodyPr>
          <a:lstStyle/>
          <a:p>
            <a:pPr>
              <a:lnSpc>
                <a:spcPct val="150000"/>
              </a:lnSpc>
            </a:pPr>
            <a:r>
              <a:rPr lang="pl-PL" sz="2400" dirty="0">
                <a:solidFill>
                  <a:schemeClr val="bg2">
                    <a:lumMod val="90000"/>
                  </a:schemeClr>
                </a:solidFill>
                <a:latin typeface="Times New Roman" panose="02020603050405020304" pitchFamily="18" charset="0"/>
                <a:cs typeface="Times New Roman" panose="02020603050405020304" pitchFamily="18" charset="0"/>
              </a:rPr>
              <a:t>Obszar rewitalizacji wyznacza się z obszaru zdegradowanego. Na terenie Gminy Rejowiec Fabryczny koncentracja negatywnych zjawisk we wszystkich sferach występuje głównie na terenie sołectwa Pawłów. Ponad to miejscowość ta stanowi źródło lokalnego potencjału. Jest to największe sołectwo Gminy Rejowiec Fabryczny- zamieszkiwane przez 18,82% mieszkańców gminy oraz zajmujące powierzchnię 25,57 % terenu całej gminy. Zgodnie z ustawą o rewitalizacji obszar rewitalizacji nie może przekraczać 20% powierzchni całej gminy. Wobec tego konieczne jest wyodrębnienie z miejscowości Pawłów obszaru rewitalizacji. Całkowita powierzchnia miejscowości Pawłów wynosi 2245,44 m, w tym lasy 1 085,26 m. Tereny leśne stanowią grunty niezamieszkałe, dlatego też wykluczenie ich z obszaru rewitalizacji nie spowoduje konieczności pozyskiwania nowych danych. Powierzchnia sołectwa Pawłów, po odjęciu powierzchni terenów leśnych wynosi 1 160,18 m, co stanowi 13,21 % powierzchni Gminy. </a:t>
            </a:r>
          </a:p>
          <a:p>
            <a:pPr>
              <a:lnSpc>
                <a:spcPct val="150000"/>
              </a:lnSpc>
            </a:pP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Sołectwo </a:t>
            </a:r>
            <a:r>
              <a:rPr lang="pl-PL" sz="2400" dirty="0">
                <a:solidFill>
                  <a:schemeClr val="bg2">
                    <a:lumMod val="90000"/>
                  </a:schemeClr>
                </a:solidFill>
                <a:latin typeface="Times New Roman" panose="02020603050405020304" pitchFamily="18" charset="0"/>
                <a:cs typeface="Times New Roman" panose="02020603050405020304" pitchFamily="18" charset="0"/>
              </a:rPr>
              <a:t>Pawłów, jako obszar zdegradowany zostało zarekomendowane przez sołtysów Gminy Rejowiec Fabryczny.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Jest </a:t>
            </a:r>
            <a:r>
              <a:rPr lang="pl-PL" sz="2400" dirty="0">
                <a:solidFill>
                  <a:schemeClr val="bg2">
                    <a:lumMod val="90000"/>
                  </a:schemeClr>
                </a:solidFill>
                <a:latin typeface="Times New Roman" panose="02020603050405020304" pitchFamily="18" charset="0"/>
                <a:cs typeface="Times New Roman" panose="02020603050405020304" pitchFamily="18" charset="0"/>
              </a:rPr>
              <a:t>to teren mający istotne znaczenie dla rozwoju lokalnej społeczności</a:t>
            </a:r>
            <a:r>
              <a:rPr lang="pl-PL" sz="2000" dirty="0">
                <a:solidFill>
                  <a:schemeClr val="bg2">
                    <a:lumMod val="90000"/>
                  </a:schemeClr>
                </a:solidFill>
                <a:latin typeface="Times New Roman" panose="02020603050405020304" pitchFamily="18" charset="0"/>
                <a:cs typeface="Times New Roman" panose="02020603050405020304" pitchFamily="18" charset="0"/>
              </a:rPr>
              <a:t>. </a:t>
            </a:r>
          </a:p>
        </p:txBody>
      </p:sp>
      <p:pic>
        <p:nvPicPr>
          <p:cNvPr id="4" name="Picture 2"/>
          <p:cNvPicPr>
            <a:picLocks noChangeAspect="1"/>
          </p:cNvPicPr>
          <p:nvPr/>
        </p:nvPicPr>
        <p:blipFill>
          <a:blip r:embed="rId3"/>
          <a:srcRect/>
          <a:stretch>
            <a:fillRect/>
          </a:stretch>
        </p:blipFill>
        <p:spPr>
          <a:xfrm rot="8054789">
            <a:off x="734498" y="-567795"/>
            <a:ext cx="3342729" cy="4524845"/>
          </a:xfrm>
          <a:prstGeom prst="rect">
            <a:avLst/>
          </a:prstGeom>
        </p:spPr>
      </p:pic>
    </p:spTree>
    <p:extLst>
      <p:ext uri="{BB962C8B-B14F-4D97-AF65-F5344CB8AC3E}">
        <p14:creationId xmlns:p14="http://schemas.microsoft.com/office/powerpoint/2010/main" val="244848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9"/>
          <p:cNvPicPr>
            <a:picLocks noChangeAspect="1"/>
          </p:cNvPicPr>
          <p:nvPr/>
        </p:nvPicPr>
        <p:blipFill>
          <a:blip r:embed="rId2"/>
          <a:srcRect/>
          <a:stretch>
            <a:fillRect/>
          </a:stretch>
        </p:blipFill>
        <p:spPr>
          <a:xfrm rot="20828444">
            <a:off x="-2438400" y="2552700"/>
            <a:ext cx="6110478" cy="8229600"/>
          </a:xfrm>
          <a:prstGeom prst="rect">
            <a:avLst/>
          </a:prstGeom>
        </p:spPr>
      </p:pic>
      <p:pic>
        <p:nvPicPr>
          <p:cNvPr id="4" name="Picture 2"/>
          <p:cNvPicPr>
            <a:picLocks noChangeAspect="1"/>
          </p:cNvPicPr>
          <p:nvPr/>
        </p:nvPicPr>
        <p:blipFill>
          <a:blip r:embed="rId3"/>
          <a:srcRect/>
          <a:stretch>
            <a:fillRect/>
          </a:stretch>
        </p:blipFill>
        <p:spPr>
          <a:xfrm rot="7371995">
            <a:off x="11939311" y="-515914"/>
            <a:ext cx="5857618" cy="7849405"/>
          </a:xfrm>
          <a:prstGeom prst="rect">
            <a:avLst/>
          </a:prstGeom>
        </p:spPr>
      </p:pic>
      <p:pic>
        <p:nvPicPr>
          <p:cNvPr id="2" name="Obraz 1"/>
          <p:cNvPicPr>
            <a:picLocks noChangeAspect="1"/>
          </p:cNvPicPr>
          <p:nvPr/>
        </p:nvPicPr>
        <p:blipFill>
          <a:blip r:embed="rId4"/>
          <a:stretch>
            <a:fillRect/>
          </a:stretch>
        </p:blipFill>
        <p:spPr>
          <a:xfrm>
            <a:off x="3505200" y="1790700"/>
            <a:ext cx="10684800" cy="6619013"/>
          </a:xfrm>
          <a:prstGeom prst="rect">
            <a:avLst/>
          </a:prstGeom>
        </p:spPr>
      </p:pic>
    </p:spTree>
    <p:extLst>
      <p:ext uri="{BB962C8B-B14F-4D97-AF65-F5344CB8AC3E}">
        <p14:creationId xmlns:p14="http://schemas.microsoft.com/office/powerpoint/2010/main" val="22760516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66800" y="3078138"/>
            <a:ext cx="6079617" cy="8229600"/>
          </a:xfrm>
          <a:prstGeom prst="rect">
            <a:avLst/>
          </a:prstGeom>
        </p:spPr>
      </p:pic>
      <p:pic>
        <p:nvPicPr>
          <p:cNvPr id="3" name="Picture 3"/>
          <p:cNvPicPr>
            <a:picLocks noChangeAspect="1"/>
          </p:cNvPicPr>
          <p:nvPr/>
        </p:nvPicPr>
        <p:blipFill>
          <a:blip r:embed="rId3"/>
          <a:srcRect/>
          <a:stretch>
            <a:fillRect/>
          </a:stretch>
        </p:blipFill>
        <p:spPr>
          <a:xfrm>
            <a:off x="10972800" y="-4686300"/>
            <a:ext cx="10401154" cy="11320984"/>
          </a:xfrm>
          <a:prstGeom prst="rect">
            <a:avLst/>
          </a:prstGeom>
        </p:spPr>
      </p:pic>
      <p:grpSp>
        <p:nvGrpSpPr>
          <p:cNvPr id="4" name="Group 4"/>
          <p:cNvGrpSpPr/>
          <p:nvPr/>
        </p:nvGrpSpPr>
        <p:grpSpPr>
          <a:xfrm>
            <a:off x="1973008" y="3848100"/>
            <a:ext cx="13883681" cy="3116238"/>
            <a:chOff x="0" y="-114300"/>
            <a:chExt cx="13858097" cy="4154984"/>
          </a:xfrm>
        </p:grpSpPr>
        <p:sp>
          <p:nvSpPr>
            <p:cNvPr id="5" name="TextBox 5"/>
            <p:cNvSpPr txBox="1"/>
            <p:nvPr/>
          </p:nvSpPr>
          <p:spPr>
            <a:xfrm>
              <a:off x="0" y="-114300"/>
              <a:ext cx="13858097" cy="4154984"/>
            </a:xfrm>
            <a:prstGeom prst="rect">
              <a:avLst/>
            </a:prstGeom>
          </p:spPr>
          <p:txBody>
            <a:bodyPr lIns="0" tIns="0" rIns="0" bIns="0" rtlCol="0" anchor="t">
              <a:spAutoFit/>
            </a:bodyPr>
            <a:lstStyle/>
            <a:p>
              <a:pPr algn="ctr">
                <a:lnSpc>
                  <a:spcPts val="8050"/>
                </a:lnSpc>
              </a:pPr>
              <a:r>
                <a:rPr lang="pl-PL" sz="5750" dirty="0">
                  <a:solidFill>
                    <a:schemeClr val="bg2">
                      <a:lumMod val="90000"/>
                    </a:schemeClr>
                  </a:solidFill>
                  <a:latin typeface="TAN Mon Cheri"/>
                </a:rPr>
                <a:t>3</a:t>
              </a:r>
              <a:r>
                <a:rPr lang="pl-PL" sz="5750" dirty="0" smtClean="0">
                  <a:solidFill>
                    <a:schemeClr val="bg2">
                      <a:lumMod val="90000"/>
                    </a:schemeClr>
                  </a:solidFill>
                  <a:latin typeface="TAN Mon Cheri"/>
                </a:rPr>
                <a:t>. </a:t>
              </a:r>
              <a:r>
                <a:rPr lang="pl-PL" sz="5750" dirty="0" smtClean="0">
                  <a:solidFill>
                    <a:schemeClr val="bg2">
                      <a:lumMod val="90000"/>
                    </a:schemeClr>
                  </a:solidFill>
                  <a:latin typeface="TAN Mon Cheri"/>
                </a:rPr>
                <a:t>Sytuacja makroekonomiczna otoczenia społecznego </a:t>
              </a:r>
            </a:p>
            <a:p>
              <a:pPr algn="ctr">
                <a:lnSpc>
                  <a:spcPts val="8050"/>
                </a:lnSpc>
              </a:pPr>
              <a:r>
                <a:rPr lang="pl-PL" sz="5750" dirty="0" smtClean="0">
                  <a:solidFill>
                    <a:schemeClr val="bg2">
                      <a:lumMod val="90000"/>
                    </a:schemeClr>
                  </a:solidFill>
                  <a:latin typeface="TAN Mon Cheri"/>
                </a:rPr>
                <a:t>i gospodarczego </a:t>
              </a:r>
              <a:endParaRPr lang="en-US" sz="5750" dirty="0">
                <a:solidFill>
                  <a:schemeClr val="bg2">
                    <a:lumMod val="90000"/>
                  </a:schemeClr>
                </a:solidFill>
                <a:latin typeface="TAN Mon Cheri"/>
              </a:endParaRPr>
            </a:p>
          </p:txBody>
        </p:sp>
        <p:sp>
          <p:nvSpPr>
            <p:cNvPr id="6" name="TextBox 6"/>
            <p:cNvSpPr txBox="1"/>
            <p:nvPr/>
          </p:nvSpPr>
          <p:spPr>
            <a:xfrm>
              <a:off x="0" y="1783024"/>
              <a:ext cx="13858097" cy="641201"/>
            </a:xfrm>
            <a:prstGeom prst="rect">
              <a:avLst/>
            </a:prstGeom>
          </p:spPr>
          <p:txBody>
            <a:bodyPr lIns="0" tIns="0" rIns="0" bIns="0" rtlCol="0" anchor="t">
              <a:spAutoFit/>
            </a:bodyPr>
            <a:lstStyle/>
            <a:p>
              <a:pPr marL="0" lvl="0" indent="0" algn="ctr">
                <a:lnSpc>
                  <a:spcPts val="4199"/>
                </a:lnSpc>
              </a:pPr>
              <a:endParaRPr lang="en-US" sz="2999" u="none" dirty="0">
                <a:solidFill>
                  <a:srgbClr val="1B1B1B"/>
                </a:solidFill>
                <a:latin typeface="Barlow Medium Bold"/>
              </a:endParaRPr>
            </a:p>
          </p:txBody>
        </p:sp>
      </p:grpSp>
      <p:pic>
        <p:nvPicPr>
          <p:cNvPr id="7" name="Picture 2"/>
          <p:cNvPicPr>
            <a:picLocks noChangeAspect="1"/>
          </p:cNvPicPr>
          <p:nvPr/>
        </p:nvPicPr>
        <p:blipFill>
          <a:blip r:embed="rId2"/>
          <a:srcRect/>
          <a:stretch>
            <a:fillRect/>
          </a:stretch>
        </p:blipFill>
        <p:spPr>
          <a:xfrm>
            <a:off x="-1066801" y="3086100"/>
            <a:ext cx="6079617" cy="8229600"/>
          </a:xfrm>
          <a:prstGeom prst="rect">
            <a:avLst/>
          </a:prstGeom>
        </p:spPr>
      </p:pic>
    </p:spTree>
    <p:extLst>
      <p:ext uri="{BB962C8B-B14F-4D97-AF65-F5344CB8AC3E}">
        <p14:creationId xmlns:p14="http://schemas.microsoft.com/office/powerpoint/2010/main" val="256813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alpha val="85000"/>
          </a:schemeClr>
        </a:solidFill>
        <a:effectLst/>
      </p:bgPr>
    </p:bg>
    <p:spTree>
      <p:nvGrpSpPr>
        <p:cNvPr id="1" name=""/>
        <p:cNvGrpSpPr/>
        <p:nvPr/>
      </p:nvGrpSpPr>
      <p:grpSpPr>
        <a:xfrm>
          <a:off x="0" y="0"/>
          <a:ext cx="0" cy="0"/>
          <a:chOff x="0" y="0"/>
          <a:chExt cx="0" cy="0"/>
        </a:xfrm>
      </p:grpSpPr>
      <p:grpSp>
        <p:nvGrpSpPr>
          <p:cNvPr id="17" name="Group 7"/>
          <p:cNvGrpSpPr/>
          <p:nvPr/>
        </p:nvGrpSpPr>
        <p:grpSpPr>
          <a:xfrm rot="-10800000">
            <a:off x="2502862" y="5207191"/>
            <a:ext cx="11233248" cy="1296146"/>
            <a:chOff x="0" y="0"/>
            <a:chExt cx="20494092" cy="9414259"/>
          </a:xfrm>
          <a:solidFill>
            <a:srgbClr val="F9F9F9"/>
          </a:solidFill>
        </p:grpSpPr>
        <p:sp>
          <p:nvSpPr>
            <p:cNvPr id="18" name="Freeform 8"/>
            <p:cNvSpPr/>
            <p:nvPr/>
          </p:nvSpPr>
          <p:spPr>
            <a:xfrm>
              <a:off x="0" y="0"/>
              <a:ext cx="20494092" cy="9414259"/>
            </a:xfrm>
            <a:custGeom>
              <a:avLst/>
              <a:gdLst/>
              <a:ahLst/>
              <a:cxnLst/>
              <a:rect l="l" t="t" r="r" b="b"/>
              <a:pathLst>
                <a:path w="20494092" h="9414259">
                  <a:moveTo>
                    <a:pt x="20189292" y="0"/>
                  </a:moveTo>
                  <a:lnTo>
                    <a:pt x="304800" y="0"/>
                  </a:lnTo>
                  <a:cubicBezTo>
                    <a:pt x="135890" y="0"/>
                    <a:pt x="0" y="135890"/>
                    <a:pt x="0" y="304800"/>
                  </a:cubicBezTo>
                  <a:lnTo>
                    <a:pt x="0" y="9109459"/>
                  </a:lnTo>
                  <a:cubicBezTo>
                    <a:pt x="0" y="9278369"/>
                    <a:pt x="135890" y="9414259"/>
                    <a:pt x="304800" y="9414259"/>
                  </a:cubicBezTo>
                  <a:lnTo>
                    <a:pt x="20189292" y="9414259"/>
                  </a:lnTo>
                  <a:cubicBezTo>
                    <a:pt x="20358202" y="9414259"/>
                    <a:pt x="20494092" y="9278369"/>
                    <a:pt x="20494092" y="9109459"/>
                  </a:cubicBezTo>
                  <a:lnTo>
                    <a:pt x="20494092" y="304800"/>
                  </a:lnTo>
                  <a:cubicBezTo>
                    <a:pt x="20494092" y="135890"/>
                    <a:pt x="20358202" y="0"/>
                    <a:pt x="20189292" y="0"/>
                  </a:cubicBezTo>
                  <a:close/>
                </a:path>
              </a:pathLst>
            </a:custGeom>
            <a:grpFill/>
            <a:ln>
              <a:solidFill>
                <a:srgbClr val="C1B8AA"/>
              </a:solidFill>
            </a:ln>
          </p:spPr>
          <p:style>
            <a:lnRef idx="1">
              <a:schemeClr val="accent6"/>
            </a:lnRef>
            <a:fillRef idx="1001">
              <a:schemeClr val="lt1"/>
            </a:fillRef>
            <a:effectRef idx="1">
              <a:schemeClr val="accent6"/>
            </a:effectRef>
            <a:fontRef idx="minor">
              <a:schemeClr val="dk1"/>
            </a:fontRef>
          </p:style>
        </p:sp>
      </p:grpSp>
      <p:grpSp>
        <p:nvGrpSpPr>
          <p:cNvPr id="15" name="Group 7"/>
          <p:cNvGrpSpPr/>
          <p:nvPr/>
        </p:nvGrpSpPr>
        <p:grpSpPr>
          <a:xfrm rot="-10800000">
            <a:off x="2535446" y="719153"/>
            <a:ext cx="11233248" cy="1195644"/>
            <a:chOff x="0" y="0"/>
            <a:chExt cx="20494092" cy="9414259"/>
          </a:xfrm>
          <a:solidFill>
            <a:srgbClr val="F9F9F9"/>
          </a:solidFill>
        </p:grpSpPr>
        <p:sp>
          <p:nvSpPr>
            <p:cNvPr id="16" name="Freeform 8"/>
            <p:cNvSpPr/>
            <p:nvPr/>
          </p:nvSpPr>
          <p:spPr>
            <a:xfrm>
              <a:off x="0" y="0"/>
              <a:ext cx="20494092" cy="9414259"/>
            </a:xfrm>
            <a:custGeom>
              <a:avLst/>
              <a:gdLst/>
              <a:ahLst/>
              <a:cxnLst/>
              <a:rect l="l" t="t" r="r" b="b"/>
              <a:pathLst>
                <a:path w="20494092" h="9414259">
                  <a:moveTo>
                    <a:pt x="20189292" y="0"/>
                  </a:moveTo>
                  <a:lnTo>
                    <a:pt x="304800" y="0"/>
                  </a:lnTo>
                  <a:cubicBezTo>
                    <a:pt x="135890" y="0"/>
                    <a:pt x="0" y="135890"/>
                    <a:pt x="0" y="304800"/>
                  </a:cubicBezTo>
                  <a:lnTo>
                    <a:pt x="0" y="9109459"/>
                  </a:lnTo>
                  <a:cubicBezTo>
                    <a:pt x="0" y="9278369"/>
                    <a:pt x="135890" y="9414259"/>
                    <a:pt x="304800" y="9414259"/>
                  </a:cubicBezTo>
                  <a:lnTo>
                    <a:pt x="20189292" y="9414259"/>
                  </a:lnTo>
                  <a:cubicBezTo>
                    <a:pt x="20358202" y="9414259"/>
                    <a:pt x="20494092" y="9278369"/>
                    <a:pt x="20494092" y="9109459"/>
                  </a:cubicBezTo>
                  <a:lnTo>
                    <a:pt x="20494092" y="304800"/>
                  </a:lnTo>
                  <a:cubicBezTo>
                    <a:pt x="20494092" y="135890"/>
                    <a:pt x="20358202" y="0"/>
                    <a:pt x="20189292" y="0"/>
                  </a:cubicBezTo>
                  <a:close/>
                </a:path>
              </a:pathLst>
            </a:custGeom>
            <a:grpFill/>
            <a:ln>
              <a:solidFill>
                <a:srgbClr val="C1B8AA"/>
              </a:solidFill>
            </a:ln>
          </p:spPr>
          <p:style>
            <a:lnRef idx="1">
              <a:schemeClr val="accent6"/>
            </a:lnRef>
            <a:fillRef idx="1001">
              <a:schemeClr val="lt1"/>
            </a:fillRef>
            <a:effectRef idx="1">
              <a:schemeClr val="accent6"/>
            </a:effectRef>
            <a:fontRef idx="minor">
              <a:schemeClr val="dk1"/>
            </a:fontRef>
          </p:style>
        </p:sp>
      </p:grpSp>
      <p:sp>
        <p:nvSpPr>
          <p:cNvPr id="5" name="pole tekstowe 4"/>
          <p:cNvSpPr txBox="1"/>
          <p:nvPr/>
        </p:nvSpPr>
        <p:spPr>
          <a:xfrm>
            <a:off x="15240" y="986417"/>
            <a:ext cx="10961738" cy="830997"/>
          </a:xfrm>
          <a:prstGeom prst="rect">
            <a:avLst/>
          </a:prstGeom>
          <a:noFill/>
        </p:spPr>
        <p:txBody>
          <a:bodyPr wrap="square" rtlCol="0">
            <a:spAutoFit/>
          </a:bodyPr>
          <a:lstStyle/>
          <a:p>
            <a:pPr algn="ctr"/>
            <a:r>
              <a:rPr lang="pl-PL" sz="4800" b="1" dirty="0">
                <a:solidFill>
                  <a:srgbClr val="726753"/>
                </a:solidFill>
                <a:latin typeface="TAN Mon Cheri" panose="020B0604020202020204" charset="0"/>
                <a:cs typeface="Times New Roman" panose="02020603050405020304" pitchFamily="18" charset="0"/>
              </a:rPr>
              <a:t>INFLACJA</a:t>
            </a:r>
            <a:r>
              <a:rPr lang="pl-PL" sz="4800" b="1" dirty="0">
                <a:solidFill>
                  <a:srgbClr val="726753"/>
                </a:solidFill>
                <a:latin typeface="+mj-lt"/>
                <a:cs typeface="Times New Roman" panose="02020603050405020304" pitchFamily="18" charset="0"/>
              </a:rPr>
              <a:t> </a:t>
            </a:r>
            <a:endParaRPr lang="pl-PL" sz="4500" b="1" dirty="0">
              <a:solidFill>
                <a:srgbClr val="726753"/>
              </a:solidFill>
              <a:latin typeface="+mj-lt"/>
              <a:cs typeface="Times New Roman" panose="02020603050405020304" pitchFamily="18" charset="0"/>
            </a:endParaRPr>
          </a:p>
        </p:txBody>
      </p:sp>
      <p:sp>
        <p:nvSpPr>
          <p:cNvPr id="6" name="pole tekstowe 5"/>
          <p:cNvSpPr txBox="1"/>
          <p:nvPr/>
        </p:nvSpPr>
        <p:spPr>
          <a:xfrm>
            <a:off x="2780975" y="1998620"/>
            <a:ext cx="10742190" cy="3208571"/>
          </a:xfrm>
          <a:prstGeom prst="rect">
            <a:avLst/>
          </a:prstGeom>
          <a:noFill/>
        </p:spPr>
        <p:txBody>
          <a:bodyPr wrap="square" rtlCol="0">
            <a:spAutoFit/>
          </a:bodyPr>
          <a:lstStyle/>
          <a:p>
            <a:pPr>
              <a:lnSpc>
                <a:spcPct val="150000"/>
              </a:lnSpc>
            </a:pPr>
            <a:r>
              <a:rPr lang="pl-PL" sz="2700" b="1" dirty="0">
                <a:solidFill>
                  <a:schemeClr val="bg2">
                    <a:lumMod val="75000"/>
                  </a:schemeClr>
                </a:solidFill>
                <a:latin typeface="Times New Roman" panose="02020603050405020304" pitchFamily="18" charset="0"/>
                <a:cs typeface="Times New Roman" panose="02020603050405020304" pitchFamily="18" charset="0"/>
              </a:rPr>
              <a:t>STYCZEŃ 2022 – 9,2% 			KWIECIEŃ – 12,3% </a:t>
            </a:r>
            <a:endParaRPr lang="pl-PL" sz="2700" b="1" dirty="0" smtClean="0">
              <a:solidFill>
                <a:schemeClr val="bg2">
                  <a:lumMod val="75000"/>
                </a:schemeClr>
              </a:solidFill>
              <a:latin typeface="Times New Roman" panose="02020603050405020304" pitchFamily="18" charset="0"/>
              <a:cs typeface="Times New Roman" panose="02020603050405020304" pitchFamily="18" charset="0"/>
            </a:endParaRPr>
          </a:p>
          <a:p>
            <a:pPr>
              <a:lnSpc>
                <a:spcPct val="150000"/>
              </a:lnSpc>
            </a:pPr>
            <a:r>
              <a:rPr lang="pl-PL" sz="2700" b="1" dirty="0" smtClean="0">
                <a:solidFill>
                  <a:schemeClr val="bg2">
                    <a:lumMod val="75000"/>
                  </a:schemeClr>
                </a:solidFill>
                <a:latin typeface="Times New Roman" panose="02020603050405020304" pitchFamily="18" charset="0"/>
                <a:cs typeface="Times New Roman" panose="02020603050405020304" pitchFamily="18" charset="0"/>
              </a:rPr>
              <a:t>LUTY </a:t>
            </a:r>
            <a:r>
              <a:rPr lang="pl-PL" sz="2700" b="1" dirty="0">
                <a:solidFill>
                  <a:schemeClr val="bg2">
                    <a:lumMod val="75000"/>
                  </a:schemeClr>
                </a:solidFill>
                <a:latin typeface="Times New Roman" panose="02020603050405020304" pitchFamily="18" charset="0"/>
                <a:cs typeface="Times New Roman" panose="02020603050405020304" pitchFamily="18" charset="0"/>
              </a:rPr>
              <a:t>2022 – 8, 5% </a:t>
            </a:r>
            <a:r>
              <a:rPr lang="pl-PL" sz="2700" b="1" dirty="0" smtClean="0">
                <a:solidFill>
                  <a:schemeClr val="bg2">
                    <a:lumMod val="75000"/>
                  </a:schemeClr>
                </a:solidFill>
                <a:latin typeface="Times New Roman" panose="02020603050405020304" pitchFamily="18" charset="0"/>
                <a:cs typeface="Times New Roman" panose="02020603050405020304" pitchFamily="18" charset="0"/>
              </a:rPr>
              <a:t>			MAJ – 13,9%</a:t>
            </a:r>
          </a:p>
          <a:p>
            <a:pPr>
              <a:lnSpc>
                <a:spcPct val="150000"/>
              </a:lnSpc>
            </a:pPr>
            <a:r>
              <a:rPr lang="pl-PL" sz="2700" b="1" dirty="0" smtClean="0">
                <a:solidFill>
                  <a:schemeClr val="bg2">
                    <a:lumMod val="75000"/>
                  </a:schemeClr>
                </a:solidFill>
                <a:latin typeface="Times New Roman" panose="02020603050405020304" pitchFamily="18" charset="0"/>
                <a:cs typeface="Times New Roman" panose="02020603050405020304" pitchFamily="18" charset="0"/>
              </a:rPr>
              <a:t>MARZEC </a:t>
            </a:r>
            <a:r>
              <a:rPr lang="pl-PL" sz="2700" b="1" dirty="0">
                <a:solidFill>
                  <a:schemeClr val="bg2">
                    <a:lumMod val="75000"/>
                  </a:schemeClr>
                </a:solidFill>
                <a:latin typeface="Times New Roman" panose="02020603050405020304" pitchFamily="18" charset="0"/>
                <a:cs typeface="Times New Roman" panose="02020603050405020304" pitchFamily="18" charset="0"/>
              </a:rPr>
              <a:t>– 9,2%				</a:t>
            </a:r>
            <a:br>
              <a:rPr lang="pl-PL" sz="2700" b="1" dirty="0">
                <a:solidFill>
                  <a:schemeClr val="bg2">
                    <a:lumMod val="75000"/>
                  </a:schemeClr>
                </a:solidFill>
                <a:latin typeface="Times New Roman" panose="02020603050405020304" pitchFamily="18" charset="0"/>
                <a:cs typeface="Times New Roman" panose="02020603050405020304" pitchFamily="18" charset="0"/>
              </a:rPr>
            </a:br>
            <a:endParaRPr lang="pl-PL" sz="2700" b="1" dirty="0">
              <a:solidFill>
                <a:schemeClr val="bg2">
                  <a:lumMod val="75000"/>
                </a:schemeClr>
              </a:solidFill>
              <a:latin typeface="Times New Roman" panose="02020603050405020304" pitchFamily="18" charset="0"/>
              <a:cs typeface="Times New Roman" panose="02020603050405020304" pitchFamily="18" charset="0"/>
            </a:endParaRPr>
          </a:p>
          <a:p>
            <a:pPr>
              <a:lnSpc>
                <a:spcPct val="150000"/>
              </a:lnSpc>
            </a:pPr>
            <a:r>
              <a:rPr lang="pl-PL" sz="2700" b="1" dirty="0">
                <a:solidFill>
                  <a:schemeClr val="bg2">
                    <a:lumMod val="75000"/>
                  </a:schemeClr>
                </a:solidFill>
                <a:latin typeface="Times New Roman" panose="02020603050405020304" pitchFamily="18" charset="0"/>
                <a:cs typeface="Times New Roman" panose="02020603050405020304" pitchFamily="18" charset="0"/>
              </a:rPr>
              <a:t>Przewidywana średnia inflacja na koniec 2022r. w przedziale 17-20%</a:t>
            </a:r>
          </a:p>
        </p:txBody>
      </p:sp>
      <p:sp>
        <p:nvSpPr>
          <p:cNvPr id="9" name="pole tekstowe 8"/>
          <p:cNvSpPr txBox="1"/>
          <p:nvPr/>
        </p:nvSpPr>
        <p:spPr>
          <a:xfrm>
            <a:off x="2671201" y="5650983"/>
            <a:ext cx="10961738" cy="784830"/>
          </a:xfrm>
          <a:prstGeom prst="rect">
            <a:avLst/>
          </a:prstGeom>
          <a:noFill/>
        </p:spPr>
        <p:txBody>
          <a:bodyPr wrap="square" rtlCol="0">
            <a:spAutoFit/>
          </a:bodyPr>
          <a:lstStyle/>
          <a:p>
            <a:pPr algn="ctr"/>
            <a:r>
              <a:rPr lang="pl-PL" sz="4500" b="1" dirty="0">
                <a:solidFill>
                  <a:srgbClr val="726753"/>
                </a:solidFill>
                <a:latin typeface="TAN Mon Cheri" panose="020B0604020202020204" charset="0"/>
                <a:cs typeface="Times New Roman" panose="02020603050405020304" pitchFamily="18" charset="0"/>
              </a:rPr>
              <a:t>STOPA REFERENCYJNA NBP</a:t>
            </a:r>
          </a:p>
        </p:txBody>
      </p:sp>
      <p:sp>
        <p:nvSpPr>
          <p:cNvPr id="11" name="pole tekstowe 10"/>
          <p:cNvSpPr txBox="1"/>
          <p:nvPr/>
        </p:nvSpPr>
        <p:spPr>
          <a:xfrm>
            <a:off x="2527826" y="6899586"/>
            <a:ext cx="11590503" cy="2585323"/>
          </a:xfrm>
          <a:prstGeom prst="rect">
            <a:avLst/>
          </a:prstGeom>
          <a:noFill/>
        </p:spPr>
        <p:txBody>
          <a:bodyPr wrap="square" rtlCol="0">
            <a:spAutoFit/>
          </a:bodyPr>
          <a:lstStyle/>
          <a:p>
            <a:pPr algn="just">
              <a:lnSpc>
                <a:spcPct val="150000"/>
              </a:lnSpc>
            </a:pPr>
            <a:r>
              <a:rPr lang="pl-PL" sz="2700" b="1" dirty="0">
                <a:solidFill>
                  <a:schemeClr val="bg2">
                    <a:lumMod val="75000"/>
                  </a:schemeClr>
                </a:solidFill>
                <a:latin typeface="Times New Roman" panose="02020603050405020304" pitchFamily="18" charset="0"/>
                <a:cs typeface="Times New Roman" panose="02020603050405020304" pitchFamily="18" charset="0"/>
              </a:rPr>
              <a:t>Stopa referencyjna z 0,1% we wrześniu 2021 </a:t>
            </a:r>
            <a:r>
              <a:rPr lang="pl-PL" sz="2700" b="1" dirty="0" smtClean="0">
                <a:solidFill>
                  <a:schemeClr val="bg2">
                    <a:lumMod val="75000"/>
                  </a:schemeClr>
                </a:solidFill>
                <a:latin typeface="Times New Roman" panose="02020603050405020304" pitchFamily="18" charset="0"/>
                <a:cs typeface="Times New Roman" panose="02020603050405020304" pitchFamily="18" charset="0"/>
              </a:rPr>
              <a:t>roku, </a:t>
            </a:r>
            <a:r>
              <a:rPr lang="pl-PL" sz="2700" b="1" dirty="0">
                <a:solidFill>
                  <a:schemeClr val="bg2">
                    <a:lumMod val="75000"/>
                  </a:schemeClr>
                </a:solidFill>
                <a:latin typeface="Times New Roman" panose="02020603050405020304" pitchFamily="18" charset="0"/>
                <a:cs typeface="Times New Roman" panose="02020603050405020304" pitchFamily="18" charset="0"/>
              </a:rPr>
              <a:t>wzrosła </a:t>
            </a:r>
            <a:r>
              <a:rPr lang="pl-PL" sz="2700" b="1" dirty="0" smtClean="0">
                <a:solidFill>
                  <a:schemeClr val="bg2">
                    <a:lumMod val="75000"/>
                  </a:schemeClr>
                </a:solidFill>
                <a:latin typeface="Times New Roman" panose="02020603050405020304" pitchFamily="18" charset="0"/>
                <a:cs typeface="Times New Roman" panose="02020603050405020304" pitchFamily="18" charset="0"/>
              </a:rPr>
              <a:t>w kwietniu 2022 do </a:t>
            </a:r>
            <a:r>
              <a:rPr lang="pl-PL" sz="2700" b="1" dirty="0">
                <a:solidFill>
                  <a:schemeClr val="bg2">
                    <a:lumMod val="75000"/>
                  </a:schemeClr>
                </a:solidFill>
                <a:latin typeface="Times New Roman" panose="02020603050405020304" pitchFamily="18" charset="0"/>
                <a:cs typeface="Times New Roman" panose="02020603050405020304" pitchFamily="18" charset="0"/>
              </a:rPr>
              <a:t>4,25</a:t>
            </a:r>
            <a:r>
              <a:rPr lang="pl-PL" sz="2700" b="1" dirty="0" smtClean="0">
                <a:solidFill>
                  <a:schemeClr val="bg2">
                    <a:lumMod val="75000"/>
                  </a:schemeClr>
                </a:solidFill>
                <a:latin typeface="Times New Roman" panose="02020603050405020304" pitchFamily="18" charset="0"/>
                <a:cs typeface="Times New Roman" panose="02020603050405020304" pitchFamily="18" charset="0"/>
              </a:rPr>
              <a:t>%, w maju do 5,25, a obecnie wynosi 6,0% . </a:t>
            </a:r>
            <a:endParaRPr lang="pl-PL" sz="2700" b="1" dirty="0">
              <a:solidFill>
                <a:schemeClr val="bg2">
                  <a:lumMod val="75000"/>
                </a:schemeClr>
              </a:solidFill>
              <a:latin typeface="Times New Roman" panose="02020603050405020304" pitchFamily="18" charset="0"/>
              <a:cs typeface="Times New Roman" panose="02020603050405020304" pitchFamily="18" charset="0"/>
            </a:endParaRPr>
          </a:p>
          <a:p>
            <a:pPr algn="just">
              <a:lnSpc>
                <a:spcPct val="150000"/>
              </a:lnSpc>
            </a:pPr>
            <a:r>
              <a:rPr lang="pl-PL" sz="2700" b="1" dirty="0">
                <a:solidFill>
                  <a:schemeClr val="bg2">
                    <a:lumMod val="75000"/>
                  </a:schemeClr>
                </a:solidFill>
                <a:latin typeface="Times New Roman" panose="02020603050405020304" pitchFamily="18" charset="0"/>
                <a:cs typeface="Times New Roman" panose="02020603050405020304" pitchFamily="18" charset="0"/>
              </a:rPr>
              <a:t>W perspektywie roku Rada Polityki Pieniężnej może podnosić stopę referencyjną, co najmniej do 8-10%, a być może i wyżej. </a:t>
            </a:r>
          </a:p>
        </p:txBody>
      </p:sp>
      <p:pic>
        <p:nvPicPr>
          <p:cNvPr id="12" name="Picture 2"/>
          <p:cNvPicPr>
            <a:picLocks noChangeAspect="1"/>
          </p:cNvPicPr>
          <p:nvPr/>
        </p:nvPicPr>
        <p:blipFill>
          <a:blip r:embed="rId2"/>
          <a:srcRect/>
          <a:stretch>
            <a:fillRect/>
          </a:stretch>
        </p:blipFill>
        <p:spPr>
          <a:xfrm>
            <a:off x="13949054" y="566791"/>
            <a:ext cx="7149465" cy="8229600"/>
          </a:xfrm>
          <a:prstGeom prst="rect">
            <a:avLst/>
          </a:prstGeom>
        </p:spPr>
      </p:pic>
    </p:spTree>
    <p:extLst>
      <p:ext uri="{BB962C8B-B14F-4D97-AF65-F5344CB8AC3E}">
        <p14:creationId xmlns:p14="http://schemas.microsoft.com/office/powerpoint/2010/main" val="41618534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2"/>
          <a:srcRect/>
          <a:stretch>
            <a:fillRect/>
          </a:stretch>
        </p:blipFill>
        <p:spPr>
          <a:xfrm rot="3321980">
            <a:off x="14704560" y="4255521"/>
            <a:ext cx="6048756" cy="8229600"/>
          </a:xfrm>
          <a:prstGeom prst="rect">
            <a:avLst/>
          </a:prstGeom>
        </p:spPr>
      </p:pic>
      <p:grpSp>
        <p:nvGrpSpPr>
          <p:cNvPr id="15" name="Group 7"/>
          <p:cNvGrpSpPr/>
          <p:nvPr/>
        </p:nvGrpSpPr>
        <p:grpSpPr>
          <a:xfrm rot="-10800000">
            <a:off x="2695631" y="4384339"/>
            <a:ext cx="12376205" cy="1191209"/>
            <a:chOff x="0" y="0"/>
            <a:chExt cx="20494092" cy="9414259"/>
          </a:xfrm>
          <a:solidFill>
            <a:srgbClr val="F9F9F9"/>
          </a:solidFill>
        </p:grpSpPr>
        <p:sp>
          <p:nvSpPr>
            <p:cNvPr id="16" name="Freeform 8"/>
            <p:cNvSpPr/>
            <p:nvPr/>
          </p:nvSpPr>
          <p:spPr>
            <a:xfrm>
              <a:off x="0" y="0"/>
              <a:ext cx="20494092" cy="9414259"/>
            </a:xfrm>
            <a:custGeom>
              <a:avLst/>
              <a:gdLst/>
              <a:ahLst/>
              <a:cxnLst/>
              <a:rect l="l" t="t" r="r" b="b"/>
              <a:pathLst>
                <a:path w="20494092" h="9414259">
                  <a:moveTo>
                    <a:pt x="20189292" y="0"/>
                  </a:moveTo>
                  <a:lnTo>
                    <a:pt x="304800" y="0"/>
                  </a:lnTo>
                  <a:cubicBezTo>
                    <a:pt x="135890" y="0"/>
                    <a:pt x="0" y="135890"/>
                    <a:pt x="0" y="304800"/>
                  </a:cubicBezTo>
                  <a:lnTo>
                    <a:pt x="0" y="9109459"/>
                  </a:lnTo>
                  <a:cubicBezTo>
                    <a:pt x="0" y="9278369"/>
                    <a:pt x="135890" y="9414259"/>
                    <a:pt x="304800" y="9414259"/>
                  </a:cubicBezTo>
                  <a:lnTo>
                    <a:pt x="20189292" y="9414259"/>
                  </a:lnTo>
                  <a:cubicBezTo>
                    <a:pt x="20358202" y="9414259"/>
                    <a:pt x="20494092" y="9278369"/>
                    <a:pt x="20494092" y="9109459"/>
                  </a:cubicBezTo>
                  <a:lnTo>
                    <a:pt x="20494092" y="304800"/>
                  </a:lnTo>
                  <a:cubicBezTo>
                    <a:pt x="20494092" y="135890"/>
                    <a:pt x="20358202" y="0"/>
                    <a:pt x="20189292" y="0"/>
                  </a:cubicBezTo>
                  <a:close/>
                </a:path>
              </a:pathLst>
            </a:custGeom>
            <a:grpFill/>
            <a:ln>
              <a:solidFill>
                <a:srgbClr val="C1B8AA"/>
              </a:solidFill>
            </a:ln>
          </p:spPr>
          <p:style>
            <a:lnRef idx="1">
              <a:schemeClr val="accent6"/>
            </a:lnRef>
            <a:fillRef idx="1001">
              <a:schemeClr val="lt1"/>
            </a:fillRef>
            <a:effectRef idx="1">
              <a:schemeClr val="accent6"/>
            </a:effectRef>
            <a:fontRef idx="minor">
              <a:schemeClr val="dk1"/>
            </a:fontRef>
          </p:style>
        </p:sp>
      </p:grpSp>
      <p:grpSp>
        <p:nvGrpSpPr>
          <p:cNvPr id="10" name="Group 7"/>
          <p:cNvGrpSpPr/>
          <p:nvPr/>
        </p:nvGrpSpPr>
        <p:grpSpPr>
          <a:xfrm rot="-10800000">
            <a:off x="2771290" y="560487"/>
            <a:ext cx="12300547" cy="1384997"/>
            <a:chOff x="0" y="0"/>
            <a:chExt cx="20494092" cy="9414259"/>
          </a:xfrm>
          <a:solidFill>
            <a:srgbClr val="F9F9F9"/>
          </a:solidFill>
        </p:grpSpPr>
        <p:sp>
          <p:nvSpPr>
            <p:cNvPr id="14" name="Freeform 8"/>
            <p:cNvSpPr/>
            <p:nvPr/>
          </p:nvSpPr>
          <p:spPr>
            <a:xfrm>
              <a:off x="0" y="0"/>
              <a:ext cx="20494092" cy="9414259"/>
            </a:xfrm>
            <a:custGeom>
              <a:avLst/>
              <a:gdLst/>
              <a:ahLst/>
              <a:cxnLst/>
              <a:rect l="l" t="t" r="r" b="b"/>
              <a:pathLst>
                <a:path w="20494092" h="9414259">
                  <a:moveTo>
                    <a:pt x="20189292" y="0"/>
                  </a:moveTo>
                  <a:lnTo>
                    <a:pt x="304800" y="0"/>
                  </a:lnTo>
                  <a:cubicBezTo>
                    <a:pt x="135890" y="0"/>
                    <a:pt x="0" y="135890"/>
                    <a:pt x="0" y="304800"/>
                  </a:cubicBezTo>
                  <a:lnTo>
                    <a:pt x="0" y="9109459"/>
                  </a:lnTo>
                  <a:cubicBezTo>
                    <a:pt x="0" y="9278369"/>
                    <a:pt x="135890" y="9414259"/>
                    <a:pt x="304800" y="9414259"/>
                  </a:cubicBezTo>
                  <a:lnTo>
                    <a:pt x="20189292" y="9414259"/>
                  </a:lnTo>
                  <a:cubicBezTo>
                    <a:pt x="20358202" y="9414259"/>
                    <a:pt x="20494092" y="9278369"/>
                    <a:pt x="20494092" y="9109459"/>
                  </a:cubicBezTo>
                  <a:lnTo>
                    <a:pt x="20494092" y="304800"/>
                  </a:lnTo>
                  <a:cubicBezTo>
                    <a:pt x="20494092" y="135890"/>
                    <a:pt x="20358202" y="0"/>
                    <a:pt x="20189292" y="0"/>
                  </a:cubicBezTo>
                  <a:close/>
                </a:path>
              </a:pathLst>
            </a:custGeom>
            <a:grpFill/>
            <a:ln>
              <a:solidFill>
                <a:srgbClr val="C1B8AA"/>
              </a:solidFill>
            </a:ln>
          </p:spPr>
          <p:style>
            <a:lnRef idx="1">
              <a:schemeClr val="accent6"/>
            </a:lnRef>
            <a:fillRef idx="1001">
              <a:schemeClr val="lt1"/>
            </a:fillRef>
            <a:effectRef idx="1">
              <a:schemeClr val="accent6"/>
            </a:effectRef>
            <a:fontRef idx="minor">
              <a:schemeClr val="dk1"/>
            </a:fontRef>
          </p:style>
        </p:sp>
      </p:grpSp>
      <p:sp>
        <p:nvSpPr>
          <p:cNvPr id="5" name="pole tekstowe 4"/>
          <p:cNvSpPr txBox="1"/>
          <p:nvPr/>
        </p:nvSpPr>
        <p:spPr>
          <a:xfrm>
            <a:off x="3402864" y="696493"/>
            <a:ext cx="10961738" cy="1338828"/>
          </a:xfrm>
          <a:prstGeom prst="rect">
            <a:avLst/>
          </a:prstGeom>
          <a:noFill/>
        </p:spPr>
        <p:txBody>
          <a:bodyPr wrap="square" rtlCol="0">
            <a:spAutoFit/>
          </a:bodyPr>
          <a:lstStyle/>
          <a:p>
            <a:pPr algn="ctr"/>
            <a:r>
              <a:rPr lang="pl-PL" sz="4050" b="1" dirty="0">
                <a:solidFill>
                  <a:srgbClr val="726753"/>
                </a:solidFill>
                <a:latin typeface="TAN Mon Cheri" panose="020B0604020202020204" charset="0"/>
                <a:cs typeface="Times New Roman" panose="02020603050405020304" pitchFamily="18" charset="0"/>
              </a:rPr>
              <a:t>Indeks cen konsumpcyjnych </a:t>
            </a:r>
          </a:p>
          <a:p>
            <a:pPr algn="ctr"/>
            <a:r>
              <a:rPr lang="pl-PL" sz="4050" b="1" dirty="0">
                <a:solidFill>
                  <a:srgbClr val="726753"/>
                </a:solidFill>
                <a:latin typeface="TAN Mon Cheri" panose="020B0604020202020204" charset="0"/>
                <a:cs typeface="Times New Roman" panose="02020603050405020304" pitchFamily="18" charset="0"/>
              </a:rPr>
              <a:t>Consumer </a:t>
            </a:r>
            <a:r>
              <a:rPr lang="pl-PL" sz="4050" b="1" dirty="0" err="1">
                <a:solidFill>
                  <a:srgbClr val="726753"/>
                </a:solidFill>
                <a:latin typeface="TAN Mon Cheri" panose="020B0604020202020204" charset="0"/>
                <a:cs typeface="Times New Roman" panose="02020603050405020304" pitchFamily="18" charset="0"/>
              </a:rPr>
              <a:t>Price</a:t>
            </a:r>
            <a:r>
              <a:rPr lang="pl-PL" sz="4050" b="1" dirty="0">
                <a:solidFill>
                  <a:srgbClr val="726753"/>
                </a:solidFill>
                <a:latin typeface="TAN Mon Cheri" panose="020B0604020202020204" charset="0"/>
                <a:cs typeface="Times New Roman" panose="02020603050405020304" pitchFamily="18" charset="0"/>
              </a:rPr>
              <a:t> Index (CPI)</a:t>
            </a:r>
          </a:p>
        </p:txBody>
      </p:sp>
      <p:sp>
        <p:nvSpPr>
          <p:cNvPr id="6" name="pole tekstowe 5"/>
          <p:cNvSpPr txBox="1"/>
          <p:nvPr/>
        </p:nvSpPr>
        <p:spPr>
          <a:xfrm>
            <a:off x="2747518" y="2311408"/>
            <a:ext cx="12324320" cy="1962076"/>
          </a:xfrm>
          <a:prstGeom prst="rect">
            <a:avLst/>
          </a:prstGeom>
          <a:noFill/>
        </p:spPr>
        <p:txBody>
          <a:bodyPr wrap="square" rtlCol="0">
            <a:spAutoFit/>
          </a:bodyPr>
          <a:lstStyle/>
          <a:p>
            <a:pPr algn="just">
              <a:lnSpc>
                <a:spcPct val="150000"/>
              </a:lnSpc>
            </a:pPr>
            <a:r>
              <a:rPr lang="pl-PL" sz="2700" b="1" dirty="0">
                <a:latin typeface="Times New Roman" panose="02020603050405020304" pitchFamily="18" charset="0"/>
                <a:cs typeface="Times New Roman" panose="02020603050405020304" pitchFamily="18" charset="0"/>
              </a:rPr>
              <a:t>Lutowy odczyt CPI był na poziomie 9,5% w marcu 2022r. Przewidywany CPI rok do roku wynosi w maju 12,7%, a do końca roku 2022r. może być nawet powyżej 20%. </a:t>
            </a:r>
          </a:p>
        </p:txBody>
      </p:sp>
      <p:sp>
        <p:nvSpPr>
          <p:cNvPr id="9" name="pole tekstowe 8"/>
          <p:cNvSpPr txBox="1"/>
          <p:nvPr/>
        </p:nvSpPr>
        <p:spPr>
          <a:xfrm>
            <a:off x="6869335" y="4586910"/>
            <a:ext cx="4104456" cy="1015663"/>
          </a:xfrm>
          <a:prstGeom prst="rect">
            <a:avLst/>
          </a:prstGeom>
          <a:noFill/>
        </p:spPr>
        <p:txBody>
          <a:bodyPr wrap="square" rtlCol="0">
            <a:spAutoFit/>
          </a:bodyPr>
          <a:lstStyle/>
          <a:p>
            <a:pPr algn="ctr"/>
            <a:r>
              <a:rPr lang="pl-PL" sz="6000" b="1" dirty="0">
                <a:solidFill>
                  <a:srgbClr val="726753"/>
                </a:solidFill>
                <a:latin typeface="TAN Mon Cheri" panose="020B0604020202020204" charset="0"/>
                <a:cs typeface="Times New Roman" panose="02020603050405020304" pitchFamily="18" charset="0"/>
              </a:rPr>
              <a:t>Uwaga: </a:t>
            </a:r>
          </a:p>
        </p:txBody>
      </p:sp>
      <p:sp>
        <p:nvSpPr>
          <p:cNvPr id="11" name="pole tekstowe 10"/>
          <p:cNvSpPr txBox="1"/>
          <p:nvPr/>
        </p:nvSpPr>
        <p:spPr>
          <a:xfrm>
            <a:off x="2615567" y="5969311"/>
            <a:ext cx="12456269" cy="3970318"/>
          </a:xfrm>
          <a:prstGeom prst="rect">
            <a:avLst/>
          </a:prstGeom>
          <a:noFill/>
        </p:spPr>
        <p:txBody>
          <a:bodyPr wrap="square" rtlCol="0">
            <a:spAutoFit/>
          </a:bodyPr>
          <a:lstStyle/>
          <a:p>
            <a:pPr algn="just">
              <a:lnSpc>
                <a:spcPct val="150000"/>
              </a:lnSpc>
            </a:pPr>
            <a:r>
              <a:rPr lang="pl-PL" sz="2400" b="1" u="sng" dirty="0">
                <a:latin typeface="Times New Roman" panose="02020603050405020304" pitchFamily="18" charset="0"/>
                <a:cs typeface="Times New Roman" panose="02020603050405020304" pitchFamily="18" charset="0"/>
              </a:rPr>
              <a:t>CPI - </a:t>
            </a:r>
            <a:r>
              <a:rPr lang="pl-PL" sz="2400" b="1" dirty="0">
                <a:latin typeface="Times New Roman" panose="02020603050405020304" pitchFamily="18" charset="0"/>
                <a:cs typeface="Times New Roman" panose="02020603050405020304" pitchFamily="18" charset="0"/>
              </a:rPr>
              <a:t>Wskaźnik cen towarów i usług konsumpcyjnych (ang. </a:t>
            </a:r>
            <a:r>
              <a:rPr lang="pl-PL" sz="2400" b="1" dirty="0" err="1">
                <a:latin typeface="Times New Roman" panose="02020603050405020304" pitchFamily="18" charset="0"/>
                <a:cs typeface="Times New Roman" panose="02020603050405020304" pitchFamily="18" charset="0"/>
              </a:rPr>
              <a:t>consumer</a:t>
            </a:r>
            <a:r>
              <a:rPr lang="pl-PL" sz="2400" b="1" dirty="0">
                <a:latin typeface="Times New Roman" panose="02020603050405020304" pitchFamily="18" charset="0"/>
                <a:cs typeface="Times New Roman" panose="02020603050405020304" pitchFamily="18" charset="0"/>
              </a:rPr>
              <a:t> </a:t>
            </a:r>
            <a:r>
              <a:rPr lang="pl-PL" sz="2400" b="1" dirty="0" err="1">
                <a:latin typeface="Times New Roman" panose="02020603050405020304" pitchFamily="18" charset="0"/>
                <a:cs typeface="Times New Roman" panose="02020603050405020304" pitchFamily="18" charset="0"/>
              </a:rPr>
              <a:t>price</a:t>
            </a:r>
            <a:r>
              <a:rPr lang="pl-PL" sz="2400" b="1" dirty="0">
                <a:latin typeface="Times New Roman" panose="02020603050405020304" pitchFamily="18" charset="0"/>
                <a:cs typeface="Times New Roman" panose="02020603050405020304" pitchFamily="18" charset="0"/>
              </a:rPr>
              <a:t> index, CPI) – indeks zmiany cen towarów i usług konsumpcyjnych. Najpopularniejsza na świecie miara inflacji/deflacji.</a:t>
            </a:r>
          </a:p>
          <a:p>
            <a:pPr algn="just">
              <a:lnSpc>
                <a:spcPct val="150000"/>
              </a:lnSpc>
            </a:pPr>
            <a:r>
              <a:rPr lang="pl-PL" sz="2400" b="1" u="sng" dirty="0">
                <a:latin typeface="Times New Roman" panose="02020603050405020304" pitchFamily="18" charset="0"/>
                <a:cs typeface="Times New Roman" panose="02020603050405020304" pitchFamily="18" charset="0"/>
              </a:rPr>
              <a:t>Jak obliczyć wskaźnik CPI?</a:t>
            </a:r>
          </a:p>
          <a:p>
            <a:pPr algn="just">
              <a:lnSpc>
                <a:spcPct val="150000"/>
              </a:lnSpc>
            </a:pPr>
            <a:r>
              <a:rPr lang="pl-PL" sz="2400" b="1" dirty="0">
                <a:latin typeface="Times New Roman" panose="02020603050405020304" pitchFamily="18" charset="0"/>
                <a:cs typeface="Times New Roman" panose="02020603050405020304" pitchFamily="18" charset="0"/>
              </a:rPr>
              <a:t>Indeks cen konsumpcyjnych (ang. Consumer </a:t>
            </a:r>
            <a:r>
              <a:rPr lang="pl-PL" sz="2400" b="1" dirty="0" err="1">
                <a:latin typeface="Times New Roman" panose="02020603050405020304" pitchFamily="18" charset="0"/>
                <a:cs typeface="Times New Roman" panose="02020603050405020304" pitchFamily="18" charset="0"/>
              </a:rPr>
              <a:t>price</a:t>
            </a:r>
            <a:r>
              <a:rPr lang="pl-PL" sz="2400" b="1" dirty="0">
                <a:latin typeface="Times New Roman" panose="02020603050405020304" pitchFamily="18" charset="0"/>
                <a:cs typeface="Times New Roman" panose="02020603050405020304" pitchFamily="18" charset="0"/>
              </a:rPr>
              <a:t> index, CPI) stanowi relację cen reprezentatywnego zestawu dóbr konsumpcyjnych w kolejnych latach badania do ceny tego koszyka dóbr w roku bazowym, czyli przyjętym za podstawę wyliczeń.</a:t>
            </a:r>
          </a:p>
        </p:txBody>
      </p:sp>
      <p:pic>
        <p:nvPicPr>
          <p:cNvPr id="12" name="Picture 2"/>
          <p:cNvPicPr>
            <a:picLocks noChangeAspect="1"/>
          </p:cNvPicPr>
          <p:nvPr/>
        </p:nvPicPr>
        <p:blipFill>
          <a:blip r:embed="rId3"/>
          <a:srcRect/>
          <a:stretch>
            <a:fillRect/>
          </a:stretch>
        </p:blipFill>
        <p:spPr>
          <a:xfrm>
            <a:off x="-3291026" y="1611222"/>
            <a:ext cx="5871842" cy="5893944"/>
          </a:xfrm>
          <a:prstGeom prst="rect">
            <a:avLst/>
          </a:prstGeom>
        </p:spPr>
      </p:pic>
    </p:spTree>
    <p:extLst>
      <p:ext uri="{BB962C8B-B14F-4D97-AF65-F5344CB8AC3E}">
        <p14:creationId xmlns:p14="http://schemas.microsoft.com/office/powerpoint/2010/main" val="110573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pic>
        <p:nvPicPr>
          <p:cNvPr id="17" name="Picture 2"/>
          <p:cNvPicPr>
            <a:picLocks noChangeAspect="1"/>
          </p:cNvPicPr>
          <p:nvPr/>
        </p:nvPicPr>
        <p:blipFill>
          <a:blip r:embed="rId2"/>
          <a:srcRect/>
          <a:stretch>
            <a:fillRect/>
          </a:stretch>
        </p:blipFill>
        <p:spPr>
          <a:xfrm rot="21042892">
            <a:off x="-1370736" y="2354615"/>
            <a:ext cx="4781107" cy="5503433"/>
          </a:xfrm>
          <a:prstGeom prst="rect">
            <a:avLst/>
          </a:prstGeom>
        </p:spPr>
      </p:pic>
      <p:pic>
        <p:nvPicPr>
          <p:cNvPr id="12" name="Picture 4"/>
          <p:cNvPicPr>
            <a:picLocks noChangeAspect="1"/>
          </p:cNvPicPr>
          <p:nvPr/>
        </p:nvPicPr>
        <p:blipFill>
          <a:blip r:embed="rId3"/>
          <a:srcRect/>
          <a:stretch>
            <a:fillRect/>
          </a:stretch>
        </p:blipFill>
        <p:spPr>
          <a:xfrm flipH="1">
            <a:off x="14220182" y="5689561"/>
            <a:ext cx="4772794" cy="5273806"/>
          </a:xfrm>
          <a:prstGeom prst="rect">
            <a:avLst/>
          </a:prstGeom>
        </p:spPr>
      </p:pic>
      <p:grpSp>
        <p:nvGrpSpPr>
          <p:cNvPr id="15" name="Group 7"/>
          <p:cNvGrpSpPr/>
          <p:nvPr/>
        </p:nvGrpSpPr>
        <p:grpSpPr>
          <a:xfrm rot="-10800000">
            <a:off x="2974822" y="5724732"/>
            <a:ext cx="12899075" cy="1110974"/>
            <a:chOff x="0" y="0"/>
            <a:chExt cx="20494092" cy="9414259"/>
          </a:xfrm>
          <a:solidFill>
            <a:srgbClr val="F9F9F9"/>
          </a:solidFill>
        </p:grpSpPr>
        <p:sp>
          <p:nvSpPr>
            <p:cNvPr id="16" name="Freeform 8"/>
            <p:cNvSpPr/>
            <p:nvPr/>
          </p:nvSpPr>
          <p:spPr>
            <a:xfrm>
              <a:off x="0" y="0"/>
              <a:ext cx="20494092" cy="9414259"/>
            </a:xfrm>
            <a:custGeom>
              <a:avLst/>
              <a:gdLst/>
              <a:ahLst/>
              <a:cxnLst/>
              <a:rect l="l" t="t" r="r" b="b"/>
              <a:pathLst>
                <a:path w="20494092" h="9414259">
                  <a:moveTo>
                    <a:pt x="20189292" y="0"/>
                  </a:moveTo>
                  <a:lnTo>
                    <a:pt x="304800" y="0"/>
                  </a:lnTo>
                  <a:cubicBezTo>
                    <a:pt x="135890" y="0"/>
                    <a:pt x="0" y="135890"/>
                    <a:pt x="0" y="304800"/>
                  </a:cubicBezTo>
                  <a:lnTo>
                    <a:pt x="0" y="9109459"/>
                  </a:lnTo>
                  <a:cubicBezTo>
                    <a:pt x="0" y="9278369"/>
                    <a:pt x="135890" y="9414259"/>
                    <a:pt x="304800" y="9414259"/>
                  </a:cubicBezTo>
                  <a:lnTo>
                    <a:pt x="20189292" y="9414259"/>
                  </a:lnTo>
                  <a:cubicBezTo>
                    <a:pt x="20358202" y="9414259"/>
                    <a:pt x="20494092" y="9278369"/>
                    <a:pt x="20494092" y="9109459"/>
                  </a:cubicBezTo>
                  <a:lnTo>
                    <a:pt x="20494092" y="304800"/>
                  </a:lnTo>
                  <a:cubicBezTo>
                    <a:pt x="20494092" y="135890"/>
                    <a:pt x="20358202" y="0"/>
                    <a:pt x="20189292" y="0"/>
                  </a:cubicBezTo>
                  <a:close/>
                </a:path>
              </a:pathLst>
            </a:custGeom>
            <a:solidFill>
              <a:schemeClr val="bg2">
                <a:lumMod val="90000"/>
              </a:schemeClr>
            </a:solidFill>
            <a:ln>
              <a:solidFill>
                <a:srgbClr val="C1B8AA"/>
              </a:solidFill>
            </a:ln>
          </p:spPr>
          <p:style>
            <a:lnRef idx="1">
              <a:schemeClr val="accent6"/>
            </a:lnRef>
            <a:fillRef idx="1001">
              <a:schemeClr val="lt1"/>
            </a:fillRef>
            <a:effectRef idx="1">
              <a:schemeClr val="accent6"/>
            </a:effectRef>
            <a:fontRef idx="minor">
              <a:schemeClr val="dk1"/>
            </a:fontRef>
          </p:style>
        </p:sp>
      </p:grpSp>
      <p:grpSp>
        <p:nvGrpSpPr>
          <p:cNvPr id="10" name="Group 7"/>
          <p:cNvGrpSpPr/>
          <p:nvPr/>
        </p:nvGrpSpPr>
        <p:grpSpPr>
          <a:xfrm rot="-10800000">
            <a:off x="2763695" y="383056"/>
            <a:ext cx="13014684" cy="1188134"/>
            <a:chOff x="0" y="0"/>
            <a:chExt cx="20494092" cy="9414259"/>
          </a:xfrm>
          <a:solidFill>
            <a:schemeClr val="bg2">
              <a:lumMod val="90000"/>
            </a:schemeClr>
          </a:solidFill>
        </p:grpSpPr>
        <p:sp>
          <p:nvSpPr>
            <p:cNvPr id="14" name="Freeform 8"/>
            <p:cNvSpPr/>
            <p:nvPr/>
          </p:nvSpPr>
          <p:spPr>
            <a:xfrm>
              <a:off x="0" y="0"/>
              <a:ext cx="20494092" cy="9414259"/>
            </a:xfrm>
            <a:custGeom>
              <a:avLst/>
              <a:gdLst/>
              <a:ahLst/>
              <a:cxnLst/>
              <a:rect l="l" t="t" r="r" b="b"/>
              <a:pathLst>
                <a:path w="20494092" h="9414259">
                  <a:moveTo>
                    <a:pt x="20189292" y="0"/>
                  </a:moveTo>
                  <a:lnTo>
                    <a:pt x="304800" y="0"/>
                  </a:lnTo>
                  <a:cubicBezTo>
                    <a:pt x="135890" y="0"/>
                    <a:pt x="0" y="135890"/>
                    <a:pt x="0" y="304800"/>
                  </a:cubicBezTo>
                  <a:lnTo>
                    <a:pt x="0" y="9109459"/>
                  </a:lnTo>
                  <a:cubicBezTo>
                    <a:pt x="0" y="9278369"/>
                    <a:pt x="135890" y="9414259"/>
                    <a:pt x="304800" y="9414259"/>
                  </a:cubicBezTo>
                  <a:lnTo>
                    <a:pt x="20189292" y="9414259"/>
                  </a:lnTo>
                  <a:cubicBezTo>
                    <a:pt x="20358202" y="9414259"/>
                    <a:pt x="20494092" y="9278369"/>
                    <a:pt x="20494092" y="9109459"/>
                  </a:cubicBezTo>
                  <a:lnTo>
                    <a:pt x="20494092" y="304800"/>
                  </a:lnTo>
                  <a:cubicBezTo>
                    <a:pt x="20494092" y="135890"/>
                    <a:pt x="20358202" y="0"/>
                    <a:pt x="20189292" y="0"/>
                  </a:cubicBezTo>
                  <a:close/>
                </a:path>
              </a:pathLst>
            </a:custGeom>
            <a:grpFill/>
            <a:ln>
              <a:solidFill>
                <a:srgbClr val="C1B8AA"/>
              </a:solidFill>
            </a:ln>
          </p:spPr>
          <p:style>
            <a:lnRef idx="1">
              <a:schemeClr val="accent6"/>
            </a:lnRef>
            <a:fillRef idx="1001">
              <a:schemeClr val="lt1"/>
            </a:fillRef>
            <a:effectRef idx="1">
              <a:schemeClr val="accent6"/>
            </a:effectRef>
            <a:fontRef idx="minor">
              <a:schemeClr val="dk1"/>
            </a:fontRef>
          </p:style>
        </p:sp>
      </p:grpSp>
      <p:sp>
        <p:nvSpPr>
          <p:cNvPr id="5" name="pole tekstowe 4"/>
          <p:cNvSpPr txBox="1"/>
          <p:nvPr/>
        </p:nvSpPr>
        <p:spPr>
          <a:xfrm>
            <a:off x="3025415" y="630441"/>
            <a:ext cx="11580929" cy="784830"/>
          </a:xfrm>
          <a:prstGeom prst="rect">
            <a:avLst/>
          </a:prstGeom>
          <a:solidFill>
            <a:schemeClr val="bg2">
              <a:lumMod val="90000"/>
            </a:schemeClr>
          </a:solidFill>
        </p:spPr>
        <p:txBody>
          <a:bodyPr wrap="square" rtlCol="0">
            <a:spAutoFit/>
          </a:bodyPr>
          <a:lstStyle/>
          <a:p>
            <a:r>
              <a:rPr lang="pl-PL" sz="4500" b="1" dirty="0">
                <a:solidFill>
                  <a:srgbClr val="726753"/>
                </a:solidFill>
                <a:latin typeface="TAN Mon Cheri" panose="020B0604020202020204" charset="0"/>
                <a:cs typeface="Times New Roman" panose="02020603050405020304" pitchFamily="18" charset="0"/>
              </a:rPr>
              <a:t>Ceny energii (ropy, </a:t>
            </a:r>
            <a:r>
              <a:rPr lang="pl-PL" sz="4500" b="1" dirty="0" smtClean="0">
                <a:solidFill>
                  <a:srgbClr val="726753"/>
                </a:solidFill>
                <a:latin typeface="TAN Mon Cheri" panose="020B0604020202020204" charset="0"/>
                <a:cs typeface="Times New Roman" panose="02020603050405020304" pitchFamily="18" charset="0"/>
              </a:rPr>
              <a:t>gazu, węgla</a:t>
            </a:r>
            <a:r>
              <a:rPr lang="pl-PL" sz="4500" b="1" dirty="0">
                <a:solidFill>
                  <a:srgbClr val="726753"/>
                </a:solidFill>
                <a:latin typeface="TAN Mon Cheri" panose="020B0604020202020204" charset="0"/>
                <a:cs typeface="Times New Roman" panose="02020603050405020304" pitchFamily="18" charset="0"/>
              </a:rPr>
              <a:t>) </a:t>
            </a:r>
          </a:p>
        </p:txBody>
      </p:sp>
      <p:sp>
        <p:nvSpPr>
          <p:cNvPr id="6" name="pole tekstowe 5"/>
          <p:cNvSpPr txBox="1"/>
          <p:nvPr/>
        </p:nvSpPr>
        <p:spPr>
          <a:xfrm>
            <a:off x="2987315" y="1685421"/>
            <a:ext cx="12791064" cy="3554819"/>
          </a:xfrm>
          <a:prstGeom prst="rect">
            <a:avLst/>
          </a:prstGeom>
          <a:noFill/>
        </p:spPr>
        <p:txBody>
          <a:bodyPr wrap="square" rtlCol="0">
            <a:spAutoFit/>
          </a:bodyPr>
          <a:lstStyle/>
          <a:p>
            <a:pPr algn="just">
              <a:lnSpc>
                <a:spcPct val="150000"/>
              </a:lnSpc>
            </a:pPr>
            <a:r>
              <a:rPr lang="pl-PL" sz="3000" b="1" dirty="0">
                <a:solidFill>
                  <a:schemeClr val="bg2">
                    <a:lumMod val="90000"/>
                  </a:schemeClr>
                </a:solidFill>
                <a:latin typeface="Times New Roman" panose="02020603050405020304" pitchFamily="18" charset="0"/>
                <a:cs typeface="Times New Roman" panose="02020603050405020304" pitchFamily="18" charset="0"/>
              </a:rPr>
              <a:t>Od 1 stycznia 2022r. średnia cena ropy, gazu wzrosła średnio </a:t>
            </a:r>
            <a:br>
              <a:rPr lang="pl-PL" sz="3000" b="1" dirty="0">
                <a:solidFill>
                  <a:schemeClr val="bg2">
                    <a:lumMod val="90000"/>
                  </a:schemeClr>
                </a:solidFill>
                <a:latin typeface="Times New Roman" panose="02020603050405020304" pitchFamily="18" charset="0"/>
                <a:cs typeface="Times New Roman" panose="02020603050405020304" pitchFamily="18" charset="0"/>
              </a:rPr>
            </a:br>
            <a:r>
              <a:rPr lang="pl-PL" sz="3000" b="1" dirty="0">
                <a:solidFill>
                  <a:schemeClr val="bg2">
                    <a:lumMod val="90000"/>
                  </a:schemeClr>
                </a:solidFill>
                <a:latin typeface="Times New Roman" panose="02020603050405020304" pitchFamily="18" charset="0"/>
                <a:cs typeface="Times New Roman" panose="02020603050405020304" pitchFamily="18" charset="0"/>
              </a:rPr>
              <a:t>o 41%, a do końca 2022r., może to być nawet 60-80%. Cena węgla wzrosła </a:t>
            </a:r>
            <a:br>
              <a:rPr lang="pl-PL" sz="3000" b="1" dirty="0">
                <a:solidFill>
                  <a:schemeClr val="bg2">
                    <a:lumMod val="90000"/>
                  </a:schemeClr>
                </a:solidFill>
                <a:latin typeface="Times New Roman" panose="02020603050405020304" pitchFamily="18" charset="0"/>
                <a:cs typeface="Times New Roman" panose="02020603050405020304" pitchFamily="18" charset="0"/>
              </a:rPr>
            </a:br>
            <a:r>
              <a:rPr lang="pl-PL" sz="3000" b="1" dirty="0">
                <a:solidFill>
                  <a:schemeClr val="bg2">
                    <a:lumMod val="90000"/>
                  </a:schemeClr>
                </a:solidFill>
                <a:latin typeface="Times New Roman" panose="02020603050405020304" pitchFamily="18" charset="0"/>
                <a:cs typeface="Times New Roman" panose="02020603050405020304" pitchFamily="18" charset="0"/>
              </a:rPr>
              <a:t>o 100%, a oleju jadalnego o 125%. Cena benzyny i oleju napędowego na stacjach benzynowych oscyluje w okolicach 8 PLN za litr, a można się spodziewać do końca 2022r., że przekroczymy 10 PLN na litr. </a:t>
            </a:r>
          </a:p>
        </p:txBody>
      </p:sp>
      <p:sp>
        <p:nvSpPr>
          <p:cNvPr id="9" name="pole tekstowe 8"/>
          <p:cNvSpPr txBox="1"/>
          <p:nvPr/>
        </p:nvSpPr>
        <p:spPr>
          <a:xfrm>
            <a:off x="2974822" y="5948224"/>
            <a:ext cx="10961738" cy="784830"/>
          </a:xfrm>
          <a:prstGeom prst="rect">
            <a:avLst/>
          </a:prstGeom>
          <a:noFill/>
        </p:spPr>
        <p:txBody>
          <a:bodyPr wrap="square" rtlCol="0">
            <a:spAutoFit/>
          </a:bodyPr>
          <a:lstStyle/>
          <a:p>
            <a:pPr algn="ctr"/>
            <a:r>
              <a:rPr lang="pl-PL" sz="4500" b="1" dirty="0">
                <a:solidFill>
                  <a:srgbClr val="726753"/>
                </a:solidFill>
                <a:latin typeface="TAN Mon Cheri" panose="020B0604020202020204" charset="0"/>
                <a:cs typeface="Times New Roman" panose="02020603050405020304" pitchFamily="18" charset="0"/>
              </a:rPr>
              <a:t>Ceny materiałów budowlanych</a:t>
            </a:r>
          </a:p>
        </p:txBody>
      </p:sp>
      <p:sp>
        <p:nvSpPr>
          <p:cNvPr id="11" name="pole tekstowe 10"/>
          <p:cNvSpPr txBox="1"/>
          <p:nvPr/>
        </p:nvSpPr>
        <p:spPr>
          <a:xfrm>
            <a:off x="2974822" y="6949937"/>
            <a:ext cx="12594938" cy="2169825"/>
          </a:xfrm>
          <a:prstGeom prst="rect">
            <a:avLst/>
          </a:prstGeom>
          <a:noFill/>
        </p:spPr>
        <p:txBody>
          <a:bodyPr wrap="square" rtlCol="0">
            <a:spAutoFit/>
          </a:bodyPr>
          <a:lstStyle/>
          <a:p>
            <a:pPr algn="just">
              <a:lnSpc>
                <a:spcPct val="150000"/>
              </a:lnSpc>
            </a:pPr>
            <a:r>
              <a:rPr lang="pl-PL" sz="3000" b="1" dirty="0">
                <a:solidFill>
                  <a:schemeClr val="bg2">
                    <a:lumMod val="90000"/>
                  </a:schemeClr>
                </a:solidFill>
                <a:latin typeface="Times New Roman" panose="02020603050405020304" pitchFamily="18" charset="0"/>
                <a:cs typeface="Times New Roman" panose="02020603050405020304" pitchFamily="18" charset="0"/>
              </a:rPr>
              <a:t>Wzrost ceny materiałów budowlanych, w tym beton, żelazo, średnio </a:t>
            </a:r>
            <a:br>
              <a:rPr lang="pl-PL" sz="3000" b="1" dirty="0">
                <a:solidFill>
                  <a:schemeClr val="bg2">
                    <a:lumMod val="90000"/>
                  </a:schemeClr>
                </a:solidFill>
                <a:latin typeface="Times New Roman" panose="02020603050405020304" pitchFamily="18" charset="0"/>
                <a:cs typeface="Times New Roman" panose="02020603050405020304" pitchFamily="18" charset="0"/>
              </a:rPr>
            </a:br>
            <a:r>
              <a:rPr lang="pl-PL" sz="3000" b="1" dirty="0">
                <a:solidFill>
                  <a:schemeClr val="bg2">
                    <a:lumMod val="90000"/>
                  </a:schemeClr>
                </a:solidFill>
                <a:latin typeface="Times New Roman" panose="02020603050405020304" pitchFamily="18" charset="0"/>
                <a:cs typeface="Times New Roman" panose="02020603050405020304" pitchFamily="18" charset="0"/>
              </a:rPr>
              <a:t>o 60%. Do końca 2022r. nikt nie jest w stanie przewidzieć, ale może być nawet powyżej 100%. </a:t>
            </a:r>
          </a:p>
        </p:txBody>
      </p:sp>
    </p:spTree>
    <p:extLst>
      <p:ext uri="{BB962C8B-B14F-4D97-AF65-F5344CB8AC3E}">
        <p14:creationId xmlns:p14="http://schemas.microsoft.com/office/powerpoint/2010/main" val="140141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2"/>
          </p:nvPr>
        </p:nvSpPr>
        <p:spPr/>
        <p:txBody>
          <a:bodyPr/>
          <a:lstStyle/>
          <a:p>
            <a:fld id="{2108C26F-B1F8-4888-8ED2-ED915C9B624E}" type="slidenum">
              <a:rPr lang="pl-PL" smtClean="0"/>
              <a:t>29</a:t>
            </a:fld>
            <a:endParaRPr lang="pl-PL"/>
          </a:p>
        </p:txBody>
      </p:sp>
      <p:sp>
        <p:nvSpPr>
          <p:cNvPr id="7" name="pole tekstowe 6"/>
          <p:cNvSpPr txBox="1"/>
          <p:nvPr/>
        </p:nvSpPr>
        <p:spPr>
          <a:xfrm>
            <a:off x="533400" y="800100"/>
            <a:ext cx="2484276" cy="461665"/>
          </a:xfrm>
          <a:prstGeom prst="rect">
            <a:avLst/>
          </a:prstGeom>
          <a:noFill/>
        </p:spPr>
        <p:txBody>
          <a:bodyPr wrap="square" rtlCol="0">
            <a:spAutoFit/>
          </a:bodyPr>
          <a:lstStyle/>
          <a:p>
            <a:r>
              <a:rPr lang="pl-PL" b="1" dirty="0">
                <a:solidFill>
                  <a:schemeClr val="bg2"/>
                </a:solidFill>
              </a:rPr>
              <a:t>Dane w procentach</a:t>
            </a:r>
            <a:r>
              <a:rPr lang="pl-PL" sz="2400" dirty="0">
                <a:solidFill>
                  <a:schemeClr val="bg2"/>
                </a:solidFill>
              </a:rPr>
              <a:t> </a:t>
            </a:r>
          </a:p>
        </p:txBody>
      </p:sp>
      <p:graphicFrame>
        <p:nvGraphicFramePr>
          <p:cNvPr id="6" name="Wykres 5"/>
          <p:cNvGraphicFramePr/>
          <p:nvPr>
            <p:extLst>
              <p:ext uri="{D42A27DB-BD31-4B8C-83A1-F6EECF244321}">
                <p14:modId xmlns:p14="http://schemas.microsoft.com/office/powerpoint/2010/main" val="3562920239"/>
              </p:ext>
            </p:extLst>
          </p:nvPr>
        </p:nvGraphicFramePr>
        <p:xfrm>
          <a:off x="0" y="-7620"/>
          <a:ext cx="18288000" cy="10287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5656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23509">
            <a:off x="4633314" y="1996916"/>
            <a:ext cx="8311986" cy="7470398"/>
          </a:xfrm>
          <a:prstGeom prst="rect">
            <a:avLst/>
          </a:prstGeom>
        </p:spPr>
      </p:pic>
      <p:sp>
        <p:nvSpPr>
          <p:cNvPr id="7" name="TextBox 7"/>
          <p:cNvSpPr txBox="1"/>
          <p:nvPr/>
        </p:nvSpPr>
        <p:spPr>
          <a:xfrm>
            <a:off x="10138951" y="2247900"/>
            <a:ext cx="6945183" cy="7109639"/>
          </a:xfrm>
          <a:prstGeom prst="rect">
            <a:avLst/>
          </a:prstGeom>
        </p:spPr>
        <p:txBody>
          <a:bodyPr lIns="0" tIns="0" rIns="0" bIns="0" rtlCol="0" anchor="t">
            <a:spAutoFit/>
          </a:bodyPr>
          <a:lstStyle/>
          <a:p>
            <a:pPr marL="0" lvl="0" indent="0" algn="ctr">
              <a:lnSpc>
                <a:spcPct val="150000"/>
              </a:lnSpc>
            </a:pPr>
            <a:r>
              <a:rPr lang="pl-PL" sz="4000" u="none" dirty="0" smtClean="0">
                <a:latin typeface="TAN Mon Cheri" panose="020B0604020202020204" charset="0"/>
              </a:rPr>
              <a:t>„Jeżeli nie wiesz,</a:t>
            </a:r>
          </a:p>
          <a:p>
            <a:pPr marL="0" lvl="0" indent="0" algn="ctr">
              <a:lnSpc>
                <a:spcPct val="150000"/>
              </a:lnSpc>
            </a:pPr>
            <a:r>
              <a:rPr lang="pl-PL" sz="4000" dirty="0">
                <a:latin typeface="TAN Mon Cheri" panose="020B0604020202020204" charset="0"/>
              </a:rPr>
              <a:t>d</a:t>
            </a:r>
            <a:r>
              <a:rPr lang="pl-PL" sz="4000" dirty="0" smtClean="0">
                <a:latin typeface="TAN Mon Cheri" panose="020B0604020202020204" charset="0"/>
              </a:rPr>
              <a:t>o jakiego portu</a:t>
            </a:r>
          </a:p>
          <a:p>
            <a:pPr marL="0" lvl="0" indent="0" algn="ctr">
              <a:lnSpc>
                <a:spcPct val="150000"/>
              </a:lnSpc>
            </a:pPr>
            <a:r>
              <a:rPr lang="pl-PL" sz="4000" dirty="0">
                <a:latin typeface="TAN Mon Cheri" panose="020B0604020202020204" charset="0"/>
              </a:rPr>
              <a:t>z</a:t>
            </a:r>
            <a:r>
              <a:rPr lang="pl-PL" sz="4000" u="none" dirty="0" smtClean="0">
                <a:latin typeface="TAN Mon Cheri" panose="020B0604020202020204" charset="0"/>
              </a:rPr>
              <a:t>mierzasz.</a:t>
            </a:r>
          </a:p>
          <a:p>
            <a:pPr marL="0" lvl="0" indent="0" algn="ctr">
              <a:lnSpc>
                <a:spcPct val="150000"/>
              </a:lnSpc>
            </a:pPr>
            <a:r>
              <a:rPr lang="pl-PL" sz="4000" dirty="0">
                <a:latin typeface="TAN Mon Cheri" panose="020B0604020202020204" charset="0"/>
              </a:rPr>
              <a:t>ż</a:t>
            </a:r>
            <a:r>
              <a:rPr lang="pl-PL" sz="4000" dirty="0" smtClean="0">
                <a:latin typeface="TAN Mon Cheri" panose="020B0604020202020204" charset="0"/>
              </a:rPr>
              <a:t>aden wiatr nie jest </a:t>
            </a:r>
          </a:p>
          <a:p>
            <a:pPr marL="0" lvl="0" indent="0" algn="ctr">
              <a:lnSpc>
                <a:spcPct val="150000"/>
              </a:lnSpc>
            </a:pPr>
            <a:r>
              <a:rPr lang="pl-PL" sz="4000" dirty="0" smtClean="0">
                <a:latin typeface="TAN Mon Cheri" panose="020B0604020202020204" charset="0"/>
              </a:rPr>
              <a:t>pomyślny”</a:t>
            </a:r>
          </a:p>
          <a:p>
            <a:pPr marL="0" lvl="0" indent="0" algn="ctr">
              <a:lnSpc>
                <a:spcPct val="150000"/>
              </a:lnSpc>
            </a:pPr>
            <a:endParaRPr lang="pl-PL" sz="4000" dirty="0" smtClean="0">
              <a:latin typeface="TAN Mon Cheri" panose="020B0604020202020204" charset="0"/>
            </a:endParaRPr>
          </a:p>
          <a:p>
            <a:pPr algn="ctr">
              <a:lnSpc>
                <a:spcPct val="150000"/>
              </a:lnSpc>
            </a:pPr>
            <a:r>
              <a:rPr lang="pl-PL" sz="2800" i="1" dirty="0" smtClean="0">
                <a:latin typeface="Barlow Light Bold"/>
              </a:rPr>
              <a:t>			-</a:t>
            </a:r>
            <a:r>
              <a:rPr lang="pl-PL" sz="2800" i="1" dirty="0">
                <a:latin typeface="Barlow Light Bold"/>
              </a:rPr>
              <a:t>Seneka Młodszy</a:t>
            </a:r>
            <a:endParaRPr lang="en-US" sz="2800" i="1" dirty="0">
              <a:latin typeface="Barlow Light Bold"/>
            </a:endParaRPr>
          </a:p>
          <a:p>
            <a:pPr marL="0" lvl="0" indent="0" algn="ctr">
              <a:lnSpc>
                <a:spcPct val="150000"/>
              </a:lnSpc>
            </a:pPr>
            <a:endParaRPr lang="en-US" sz="4000" u="none" dirty="0">
              <a:latin typeface="TAN Mon Cheri" panose="020B0604020202020204" charset="0"/>
            </a:endParaRPr>
          </a:p>
        </p:txBody>
      </p:sp>
      <p:pic>
        <p:nvPicPr>
          <p:cNvPr id="3" name="Obraz 2"/>
          <p:cNvPicPr>
            <a:picLocks noChangeAspect="1"/>
          </p:cNvPicPr>
          <p:nvPr/>
        </p:nvPicPr>
        <p:blipFill rotWithShape="1">
          <a:blip r:embed="rId3"/>
          <a:srcRect l="6798"/>
          <a:stretch/>
        </p:blipFill>
        <p:spPr>
          <a:xfrm>
            <a:off x="475430" y="0"/>
            <a:ext cx="7845412"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a:stretch>
            <a:fillRect/>
          </a:stretch>
        </p:blipFill>
        <p:spPr>
          <a:xfrm>
            <a:off x="-4976339" y="-1181100"/>
            <a:ext cx="8862539" cy="12057876"/>
          </a:xfrm>
          <a:prstGeom prst="rect">
            <a:avLst/>
          </a:prstGeom>
        </p:spPr>
      </p:pic>
      <p:pic>
        <p:nvPicPr>
          <p:cNvPr id="5" name="Picture 9"/>
          <p:cNvPicPr>
            <a:picLocks noChangeAspect="1"/>
          </p:cNvPicPr>
          <p:nvPr/>
        </p:nvPicPr>
        <p:blipFill>
          <a:blip r:embed="rId3"/>
          <a:srcRect/>
          <a:stretch>
            <a:fillRect/>
          </a:stretch>
        </p:blipFill>
        <p:spPr>
          <a:xfrm>
            <a:off x="14173200" y="1866900"/>
            <a:ext cx="6110478" cy="8229600"/>
          </a:xfrm>
          <a:prstGeom prst="rect">
            <a:avLst/>
          </a:prstGeom>
        </p:spPr>
      </p:pic>
      <p:graphicFrame>
        <p:nvGraphicFramePr>
          <p:cNvPr id="7" name="Wykres 6"/>
          <p:cNvGraphicFramePr/>
          <p:nvPr>
            <p:extLst>
              <p:ext uri="{D42A27DB-BD31-4B8C-83A1-F6EECF244321}">
                <p14:modId xmlns:p14="http://schemas.microsoft.com/office/powerpoint/2010/main" val="1411706511"/>
              </p:ext>
            </p:extLst>
          </p:nvPr>
        </p:nvGraphicFramePr>
        <p:xfrm>
          <a:off x="1828800" y="0"/>
          <a:ext cx="14401800" cy="10287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6231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sp>
        <p:nvSpPr>
          <p:cNvPr id="19" name="pole tekstowe 18"/>
          <p:cNvSpPr txBox="1"/>
          <p:nvPr/>
        </p:nvSpPr>
        <p:spPr>
          <a:xfrm>
            <a:off x="5103672" y="248084"/>
            <a:ext cx="8964996" cy="646331"/>
          </a:xfrm>
          <a:prstGeom prst="rect">
            <a:avLst/>
          </a:prstGeom>
          <a:noFill/>
        </p:spPr>
        <p:txBody>
          <a:bodyPr wrap="square" rtlCol="0">
            <a:spAutoFit/>
          </a:bodyPr>
          <a:lstStyle/>
          <a:p>
            <a:r>
              <a:rPr lang="pl-PL" sz="3600" b="1" dirty="0">
                <a:solidFill>
                  <a:schemeClr val="bg2">
                    <a:lumMod val="90000"/>
                  </a:schemeClr>
                </a:solidFill>
              </a:rPr>
              <a:t>SKĄD UNIA EUROPEJSKA BIERZE SUROWCE?</a:t>
            </a:r>
          </a:p>
        </p:txBody>
      </p:sp>
      <p:sp>
        <p:nvSpPr>
          <p:cNvPr id="20" name="pole tekstowe 19"/>
          <p:cNvSpPr txBox="1"/>
          <p:nvPr/>
        </p:nvSpPr>
        <p:spPr>
          <a:xfrm>
            <a:off x="3149695" y="930451"/>
            <a:ext cx="3907955" cy="461665"/>
          </a:xfrm>
          <a:prstGeom prst="rect">
            <a:avLst/>
          </a:prstGeom>
          <a:noFill/>
        </p:spPr>
        <p:txBody>
          <a:bodyPr wrap="square" rtlCol="0">
            <a:spAutoFit/>
          </a:bodyPr>
          <a:lstStyle/>
          <a:p>
            <a:r>
              <a:rPr lang="pl-PL" sz="2400" b="1" dirty="0">
                <a:solidFill>
                  <a:schemeClr val="bg2">
                    <a:lumMod val="90000"/>
                  </a:schemeClr>
                </a:solidFill>
              </a:rPr>
              <a:t>41 proc. </a:t>
            </a:r>
            <a:r>
              <a:rPr lang="pl-PL" sz="2400" dirty="0">
                <a:solidFill>
                  <a:schemeClr val="bg2">
                    <a:lumMod val="90000"/>
                  </a:schemeClr>
                </a:solidFill>
              </a:rPr>
              <a:t>gazu z Rosji </a:t>
            </a:r>
          </a:p>
        </p:txBody>
      </p:sp>
      <p:sp>
        <p:nvSpPr>
          <p:cNvPr id="21" name="pole tekstowe 20"/>
          <p:cNvSpPr txBox="1"/>
          <p:nvPr/>
        </p:nvSpPr>
        <p:spPr>
          <a:xfrm>
            <a:off x="10485587" y="985127"/>
            <a:ext cx="3907955" cy="461665"/>
          </a:xfrm>
          <a:prstGeom prst="rect">
            <a:avLst/>
          </a:prstGeom>
          <a:noFill/>
        </p:spPr>
        <p:txBody>
          <a:bodyPr wrap="square" rtlCol="0">
            <a:spAutoFit/>
          </a:bodyPr>
          <a:lstStyle/>
          <a:p>
            <a:r>
              <a:rPr lang="pl-PL" sz="2400" b="1" dirty="0">
                <a:solidFill>
                  <a:schemeClr val="bg2">
                    <a:lumMod val="90000"/>
                  </a:schemeClr>
                </a:solidFill>
              </a:rPr>
              <a:t>37 proc. </a:t>
            </a:r>
            <a:r>
              <a:rPr lang="pl-PL" sz="2400" dirty="0">
                <a:solidFill>
                  <a:schemeClr val="bg2">
                    <a:lumMod val="90000"/>
                  </a:schemeClr>
                </a:solidFill>
              </a:rPr>
              <a:t>ropy z Rosji </a:t>
            </a:r>
          </a:p>
        </p:txBody>
      </p:sp>
      <p:sp>
        <p:nvSpPr>
          <p:cNvPr id="22" name="pole tekstowe 21"/>
          <p:cNvSpPr txBox="1"/>
          <p:nvPr/>
        </p:nvSpPr>
        <p:spPr>
          <a:xfrm>
            <a:off x="6443701" y="5833426"/>
            <a:ext cx="3907955" cy="461665"/>
          </a:xfrm>
          <a:prstGeom prst="rect">
            <a:avLst/>
          </a:prstGeom>
          <a:noFill/>
        </p:spPr>
        <p:txBody>
          <a:bodyPr wrap="square" rtlCol="0">
            <a:spAutoFit/>
          </a:bodyPr>
          <a:lstStyle/>
          <a:p>
            <a:r>
              <a:rPr lang="pl-PL" sz="2400" b="1" dirty="0">
                <a:solidFill>
                  <a:schemeClr val="bg2">
                    <a:lumMod val="90000"/>
                  </a:schemeClr>
                </a:solidFill>
              </a:rPr>
              <a:t>19 proc. </a:t>
            </a:r>
            <a:r>
              <a:rPr lang="pl-PL" sz="2400" dirty="0">
                <a:solidFill>
                  <a:schemeClr val="bg2">
                    <a:lumMod val="90000"/>
                  </a:schemeClr>
                </a:solidFill>
              </a:rPr>
              <a:t>węgla z Rosji </a:t>
            </a:r>
          </a:p>
        </p:txBody>
      </p:sp>
      <p:sp>
        <p:nvSpPr>
          <p:cNvPr id="23" name="pole tekstowe 22"/>
          <p:cNvSpPr txBox="1"/>
          <p:nvPr/>
        </p:nvSpPr>
        <p:spPr>
          <a:xfrm>
            <a:off x="6620080" y="9550928"/>
            <a:ext cx="3907955" cy="461665"/>
          </a:xfrm>
          <a:prstGeom prst="rect">
            <a:avLst/>
          </a:prstGeom>
          <a:noFill/>
        </p:spPr>
        <p:txBody>
          <a:bodyPr wrap="square" rtlCol="0">
            <a:spAutoFit/>
          </a:bodyPr>
          <a:lstStyle/>
          <a:p>
            <a:r>
              <a:rPr lang="pl-PL" sz="2400" b="1" dirty="0">
                <a:solidFill>
                  <a:schemeClr val="bg2">
                    <a:lumMod val="90000"/>
                  </a:schemeClr>
                </a:solidFill>
              </a:rPr>
              <a:t>60 proc. </a:t>
            </a:r>
            <a:r>
              <a:rPr lang="pl-PL" sz="2400" dirty="0">
                <a:solidFill>
                  <a:schemeClr val="bg2">
                    <a:lumMod val="90000"/>
                  </a:schemeClr>
                </a:solidFill>
              </a:rPr>
              <a:t>węgla produkuje UE </a:t>
            </a:r>
          </a:p>
        </p:txBody>
      </p:sp>
      <p:sp>
        <p:nvSpPr>
          <p:cNvPr id="24" name="pole tekstowe 23"/>
          <p:cNvSpPr txBox="1"/>
          <p:nvPr/>
        </p:nvSpPr>
        <p:spPr>
          <a:xfrm>
            <a:off x="3193495" y="4775261"/>
            <a:ext cx="3907955" cy="461665"/>
          </a:xfrm>
          <a:prstGeom prst="rect">
            <a:avLst/>
          </a:prstGeom>
          <a:noFill/>
        </p:spPr>
        <p:txBody>
          <a:bodyPr wrap="square" rtlCol="0">
            <a:spAutoFit/>
          </a:bodyPr>
          <a:lstStyle/>
          <a:p>
            <a:r>
              <a:rPr lang="pl-PL" sz="2400" b="1" dirty="0">
                <a:solidFill>
                  <a:schemeClr val="bg2">
                    <a:lumMod val="90000"/>
                  </a:schemeClr>
                </a:solidFill>
              </a:rPr>
              <a:t>13 proc. </a:t>
            </a:r>
            <a:r>
              <a:rPr lang="pl-PL" sz="2400" dirty="0">
                <a:solidFill>
                  <a:schemeClr val="bg2">
                    <a:lumMod val="90000"/>
                  </a:schemeClr>
                </a:solidFill>
              </a:rPr>
              <a:t>gazu produkuje UE </a:t>
            </a:r>
          </a:p>
        </p:txBody>
      </p:sp>
      <p:sp>
        <p:nvSpPr>
          <p:cNvPr id="25" name="pole tekstowe 24"/>
          <p:cNvSpPr txBox="1"/>
          <p:nvPr/>
        </p:nvSpPr>
        <p:spPr>
          <a:xfrm>
            <a:off x="10554295" y="4031299"/>
            <a:ext cx="3907955" cy="461665"/>
          </a:xfrm>
          <a:prstGeom prst="rect">
            <a:avLst/>
          </a:prstGeom>
          <a:noFill/>
        </p:spPr>
        <p:txBody>
          <a:bodyPr wrap="square" rtlCol="0">
            <a:spAutoFit/>
          </a:bodyPr>
          <a:lstStyle/>
          <a:p>
            <a:r>
              <a:rPr lang="pl-PL" sz="2400" b="1" dirty="0">
                <a:solidFill>
                  <a:schemeClr val="bg2">
                    <a:lumMod val="90000"/>
                  </a:schemeClr>
                </a:solidFill>
              </a:rPr>
              <a:t>3 proc. </a:t>
            </a:r>
            <a:r>
              <a:rPr lang="pl-PL" sz="2400" dirty="0">
                <a:solidFill>
                  <a:schemeClr val="bg2">
                    <a:lumMod val="90000"/>
                  </a:schemeClr>
                </a:solidFill>
              </a:rPr>
              <a:t>ropy produkuje UE </a:t>
            </a:r>
          </a:p>
        </p:txBody>
      </p:sp>
      <p:grpSp>
        <p:nvGrpSpPr>
          <p:cNvPr id="26" name="Group 13"/>
          <p:cNvGrpSpPr/>
          <p:nvPr/>
        </p:nvGrpSpPr>
        <p:grpSpPr>
          <a:xfrm>
            <a:off x="3311352" y="1407644"/>
            <a:ext cx="4212468" cy="3131487"/>
            <a:chOff x="0" y="0"/>
            <a:chExt cx="6149842" cy="4173989"/>
          </a:xfrm>
        </p:grpSpPr>
        <p:grpSp>
          <p:nvGrpSpPr>
            <p:cNvPr id="27" name="Group 14"/>
            <p:cNvGrpSpPr>
              <a:grpSpLocks noChangeAspect="1"/>
            </p:cNvGrpSpPr>
            <p:nvPr/>
          </p:nvGrpSpPr>
          <p:grpSpPr>
            <a:xfrm>
              <a:off x="0" y="0"/>
              <a:ext cx="6149842" cy="4173989"/>
              <a:chOff x="0" y="0"/>
              <a:chExt cx="21082000" cy="14308667"/>
            </a:xfrm>
          </p:grpSpPr>
          <p:sp>
            <p:nvSpPr>
              <p:cNvPr id="28" name="Freeform 15"/>
              <p:cNvSpPr/>
              <p:nvPr/>
            </p:nvSpPr>
            <p:spPr>
              <a:xfrm>
                <a:off x="0" y="0"/>
                <a:ext cx="21082000" cy="10668000"/>
              </a:xfrm>
              <a:custGeom>
                <a:avLst/>
                <a:gdLst/>
                <a:ahLst/>
                <a:cxnLst/>
                <a:rect l="l" t="t" r="r" b="b"/>
                <a:pathLst>
                  <a:path w="21082000" h="10668000">
                    <a:moveTo>
                      <a:pt x="0" y="1481667"/>
                    </a:moveTo>
                    <a:lnTo>
                      <a:pt x="1270000" y="1481667"/>
                    </a:lnTo>
                    <a:lnTo>
                      <a:pt x="1270000" y="3175000"/>
                    </a:lnTo>
                    <a:cubicBezTo>
                      <a:pt x="1270000" y="3291900"/>
                      <a:pt x="1175234" y="3386667"/>
                      <a:pt x="1058333" y="3386667"/>
                    </a:cubicBezTo>
                    <a:lnTo>
                      <a:pt x="211667" y="3386667"/>
                    </a:lnTo>
                    <a:cubicBezTo>
                      <a:pt x="94766" y="3386667"/>
                      <a:pt x="0" y="3291900"/>
                      <a:pt x="0" y="3175000"/>
                    </a:cubicBezTo>
                    <a:lnTo>
                      <a:pt x="0" y="1481667"/>
                    </a:lnTo>
                    <a:moveTo>
                      <a:pt x="0" y="846667"/>
                    </a:moveTo>
                    <a:cubicBezTo>
                      <a:pt x="0" y="612866"/>
                      <a:pt x="189533" y="423333"/>
                      <a:pt x="423333" y="423333"/>
                    </a:cubicBezTo>
                    <a:lnTo>
                      <a:pt x="846667" y="423333"/>
                    </a:lnTo>
                    <a:cubicBezTo>
                      <a:pt x="1080467" y="423333"/>
                      <a:pt x="1270000" y="612866"/>
                      <a:pt x="1270000" y="846667"/>
                    </a:cubicBezTo>
                    <a:lnTo>
                      <a:pt x="1270000" y="1375833"/>
                    </a:lnTo>
                    <a:lnTo>
                      <a:pt x="0" y="1375833"/>
                    </a:lnTo>
                    <a:lnTo>
                      <a:pt x="0" y="846667"/>
                    </a:lnTo>
                    <a:moveTo>
                      <a:pt x="317500" y="105833"/>
                    </a:moveTo>
                    <a:cubicBezTo>
                      <a:pt x="317500" y="47383"/>
                      <a:pt x="364883" y="0"/>
                      <a:pt x="423333" y="0"/>
                    </a:cubicBezTo>
                    <a:lnTo>
                      <a:pt x="846667" y="0"/>
                    </a:lnTo>
                    <a:cubicBezTo>
                      <a:pt x="905117" y="0"/>
                      <a:pt x="952500" y="47383"/>
                      <a:pt x="952500" y="105833"/>
                    </a:cubicBezTo>
                    <a:lnTo>
                      <a:pt x="952500" y="211667"/>
                    </a:lnTo>
                    <a:cubicBezTo>
                      <a:pt x="952500" y="270117"/>
                      <a:pt x="905117" y="317500"/>
                      <a:pt x="846667" y="317500"/>
                    </a:cubicBezTo>
                    <a:lnTo>
                      <a:pt x="423333" y="317500"/>
                    </a:lnTo>
                    <a:cubicBezTo>
                      <a:pt x="395265" y="317500"/>
                      <a:pt x="368345" y="306350"/>
                      <a:pt x="348498" y="286502"/>
                    </a:cubicBezTo>
                    <a:cubicBezTo>
                      <a:pt x="328650" y="266655"/>
                      <a:pt x="317500" y="239735"/>
                      <a:pt x="317500" y="211667"/>
                    </a:cubicBezTo>
                    <a:lnTo>
                      <a:pt x="317500" y="105833"/>
                    </a:lnTo>
                    <a:moveTo>
                      <a:pt x="1524000" y="1481667"/>
                    </a:moveTo>
                    <a:lnTo>
                      <a:pt x="2794000" y="1481667"/>
                    </a:lnTo>
                    <a:lnTo>
                      <a:pt x="2794000" y="3175000"/>
                    </a:lnTo>
                    <a:cubicBezTo>
                      <a:pt x="2794000" y="3291900"/>
                      <a:pt x="2699234" y="3386667"/>
                      <a:pt x="2582333" y="3386667"/>
                    </a:cubicBezTo>
                    <a:lnTo>
                      <a:pt x="1735667" y="3386667"/>
                    </a:lnTo>
                    <a:cubicBezTo>
                      <a:pt x="1618766" y="3386667"/>
                      <a:pt x="1524000" y="3291900"/>
                      <a:pt x="1524000" y="3175000"/>
                    </a:cubicBezTo>
                    <a:lnTo>
                      <a:pt x="1524000" y="1481667"/>
                    </a:lnTo>
                    <a:moveTo>
                      <a:pt x="1524000" y="846667"/>
                    </a:moveTo>
                    <a:cubicBezTo>
                      <a:pt x="1524000" y="612866"/>
                      <a:pt x="1713533" y="423333"/>
                      <a:pt x="1947333" y="423333"/>
                    </a:cubicBezTo>
                    <a:lnTo>
                      <a:pt x="2370667" y="423333"/>
                    </a:lnTo>
                    <a:cubicBezTo>
                      <a:pt x="2604467" y="423333"/>
                      <a:pt x="2794000" y="612866"/>
                      <a:pt x="2794000" y="846667"/>
                    </a:cubicBezTo>
                    <a:lnTo>
                      <a:pt x="2794000" y="1375833"/>
                    </a:lnTo>
                    <a:lnTo>
                      <a:pt x="1524000" y="1375833"/>
                    </a:lnTo>
                    <a:lnTo>
                      <a:pt x="1524000" y="846667"/>
                    </a:lnTo>
                    <a:moveTo>
                      <a:pt x="1841500" y="105833"/>
                    </a:moveTo>
                    <a:cubicBezTo>
                      <a:pt x="1841500" y="47383"/>
                      <a:pt x="1888883" y="0"/>
                      <a:pt x="1947333" y="0"/>
                    </a:cubicBezTo>
                    <a:lnTo>
                      <a:pt x="2370667" y="0"/>
                    </a:lnTo>
                    <a:cubicBezTo>
                      <a:pt x="2429117" y="0"/>
                      <a:pt x="2476500" y="47383"/>
                      <a:pt x="2476500" y="105833"/>
                    </a:cubicBezTo>
                    <a:lnTo>
                      <a:pt x="2476500" y="211667"/>
                    </a:lnTo>
                    <a:cubicBezTo>
                      <a:pt x="2476500" y="270117"/>
                      <a:pt x="2429117" y="317500"/>
                      <a:pt x="2370667" y="317500"/>
                    </a:cubicBezTo>
                    <a:lnTo>
                      <a:pt x="1947333" y="317500"/>
                    </a:lnTo>
                    <a:cubicBezTo>
                      <a:pt x="1919265" y="317500"/>
                      <a:pt x="1892346" y="306350"/>
                      <a:pt x="1872498" y="286502"/>
                    </a:cubicBezTo>
                    <a:cubicBezTo>
                      <a:pt x="1852650" y="266655"/>
                      <a:pt x="1841500" y="239735"/>
                      <a:pt x="1841500" y="211667"/>
                    </a:cubicBezTo>
                    <a:lnTo>
                      <a:pt x="1841500" y="105833"/>
                    </a:lnTo>
                    <a:moveTo>
                      <a:pt x="3048000" y="1481667"/>
                    </a:moveTo>
                    <a:lnTo>
                      <a:pt x="4318000" y="1481667"/>
                    </a:lnTo>
                    <a:lnTo>
                      <a:pt x="4318000" y="3175000"/>
                    </a:lnTo>
                    <a:cubicBezTo>
                      <a:pt x="4318000" y="3291900"/>
                      <a:pt x="4223234" y="3386667"/>
                      <a:pt x="4106333" y="3386667"/>
                    </a:cubicBezTo>
                    <a:lnTo>
                      <a:pt x="3259667" y="3386667"/>
                    </a:lnTo>
                    <a:cubicBezTo>
                      <a:pt x="3142766" y="3386667"/>
                      <a:pt x="3048000" y="3291900"/>
                      <a:pt x="3048000" y="3175000"/>
                    </a:cubicBezTo>
                    <a:lnTo>
                      <a:pt x="3048000" y="1481667"/>
                    </a:lnTo>
                    <a:moveTo>
                      <a:pt x="3048000" y="846667"/>
                    </a:moveTo>
                    <a:cubicBezTo>
                      <a:pt x="3048000" y="612866"/>
                      <a:pt x="3237533" y="423333"/>
                      <a:pt x="3471333" y="423333"/>
                    </a:cubicBezTo>
                    <a:lnTo>
                      <a:pt x="3894667" y="423333"/>
                    </a:lnTo>
                    <a:cubicBezTo>
                      <a:pt x="4128467" y="423333"/>
                      <a:pt x="4318000" y="612866"/>
                      <a:pt x="4318000" y="846667"/>
                    </a:cubicBezTo>
                    <a:lnTo>
                      <a:pt x="4318000" y="1375833"/>
                    </a:lnTo>
                    <a:lnTo>
                      <a:pt x="3048000" y="1375833"/>
                    </a:lnTo>
                    <a:lnTo>
                      <a:pt x="3048000" y="846667"/>
                    </a:lnTo>
                    <a:moveTo>
                      <a:pt x="3365500" y="105833"/>
                    </a:moveTo>
                    <a:cubicBezTo>
                      <a:pt x="3365500" y="47383"/>
                      <a:pt x="3412883" y="0"/>
                      <a:pt x="3471333" y="0"/>
                    </a:cubicBezTo>
                    <a:lnTo>
                      <a:pt x="3894667" y="0"/>
                    </a:lnTo>
                    <a:cubicBezTo>
                      <a:pt x="3953117" y="0"/>
                      <a:pt x="4000500" y="47383"/>
                      <a:pt x="4000500" y="105833"/>
                    </a:cubicBezTo>
                    <a:lnTo>
                      <a:pt x="4000500" y="211667"/>
                    </a:lnTo>
                    <a:cubicBezTo>
                      <a:pt x="4000500" y="270117"/>
                      <a:pt x="3953117" y="317500"/>
                      <a:pt x="3894667" y="317500"/>
                    </a:cubicBezTo>
                    <a:lnTo>
                      <a:pt x="3471333" y="317500"/>
                    </a:lnTo>
                    <a:cubicBezTo>
                      <a:pt x="3443265" y="317500"/>
                      <a:pt x="3416345" y="306350"/>
                      <a:pt x="3396498" y="286502"/>
                    </a:cubicBezTo>
                    <a:cubicBezTo>
                      <a:pt x="3376650" y="266655"/>
                      <a:pt x="3365500" y="239735"/>
                      <a:pt x="3365500" y="211667"/>
                    </a:cubicBezTo>
                    <a:lnTo>
                      <a:pt x="3365500" y="105833"/>
                    </a:lnTo>
                    <a:moveTo>
                      <a:pt x="4572000" y="1481667"/>
                    </a:moveTo>
                    <a:lnTo>
                      <a:pt x="5842000" y="1481667"/>
                    </a:lnTo>
                    <a:lnTo>
                      <a:pt x="5842000" y="3175000"/>
                    </a:lnTo>
                    <a:cubicBezTo>
                      <a:pt x="5842000" y="3291900"/>
                      <a:pt x="5747234" y="3386667"/>
                      <a:pt x="5630333" y="3386667"/>
                    </a:cubicBezTo>
                    <a:lnTo>
                      <a:pt x="4783667" y="3386667"/>
                    </a:lnTo>
                    <a:cubicBezTo>
                      <a:pt x="4666766" y="3386667"/>
                      <a:pt x="4572000" y="3291900"/>
                      <a:pt x="4572000" y="3175000"/>
                    </a:cubicBezTo>
                    <a:lnTo>
                      <a:pt x="4572000" y="1481667"/>
                    </a:lnTo>
                    <a:moveTo>
                      <a:pt x="4572000" y="846667"/>
                    </a:moveTo>
                    <a:cubicBezTo>
                      <a:pt x="4572000" y="612866"/>
                      <a:pt x="4761533" y="423333"/>
                      <a:pt x="4995333" y="423333"/>
                    </a:cubicBezTo>
                    <a:lnTo>
                      <a:pt x="5418667" y="423333"/>
                    </a:lnTo>
                    <a:cubicBezTo>
                      <a:pt x="5652467" y="423333"/>
                      <a:pt x="5842000" y="612866"/>
                      <a:pt x="5842000" y="846667"/>
                    </a:cubicBezTo>
                    <a:lnTo>
                      <a:pt x="5842000" y="1375833"/>
                    </a:lnTo>
                    <a:lnTo>
                      <a:pt x="4572000" y="1375833"/>
                    </a:lnTo>
                    <a:lnTo>
                      <a:pt x="4572000" y="846667"/>
                    </a:lnTo>
                    <a:moveTo>
                      <a:pt x="4889500" y="105833"/>
                    </a:moveTo>
                    <a:cubicBezTo>
                      <a:pt x="4889500" y="47383"/>
                      <a:pt x="4936883" y="0"/>
                      <a:pt x="4995333" y="0"/>
                    </a:cubicBezTo>
                    <a:lnTo>
                      <a:pt x="5418667" y="0"/>
                    </a:lnTo>
                    <a:cubicBezTo>
                      <a:pt x="5477117" y="0"/>
                      <a:pt x="5524500" y="47383"/>
                      <a:pt x="5524500" y="105833"/>
                    </a:cubicBezTo>
                    <a:lnTo>
                      <a:pt x="5524500" y="211667"/>
                    </a:lnTo>
                    <a:cubicBezTo>
                      <a:pt x="5524500" y="270117"/>
                      <a:pt x="5477117" y="317500"/>
                      <a:pt x="5418667" y="317500"/>
                    </a:cubicBezTo>
                    <a:lnTo>
                      <a:pt x="4995333" y="317500"/>
                    </a:lnTo>
                    <a:cubicBezTo>
                      <a:pt x="4967265" y="317500"/>
                      <a:pt x="4940345" y="306350"/>
                      <a:pt x="4920498" y="286502"/>
                    </a:cubicBezTo>
                    <a:cubicBezTo>
                      <a:pt x="4900650" y="266655"/>
                      <a:pt x="4889500" y="239735"/>
                      <a:pt x="4889500" y="211667"/>
                    </a:cubicBezTo>
                    <a:lnTo>
                      <a:pt x="4889500" y="105833"/>
                    </a:lnTo>
                    <a:moveTo>
                      <a:pt x="6096000" y="1481667"/>
                    </a:moveTo>
                    <a:lnTo>
                      <a:pt x="7366000" y="1481667"/>
                    </a:lnTo>
                    <a:lnTo>
                      <a:pt x="7366000" y="3175000"/>
                    </a:lnTo>
                    <a:cubicBezTo>
                      <a:pt x="7366000" y="3291900"/>
                      <a:pt x="7271234" y="3386667"/>
                      <a:pt x="7154333" y="3386667"/>
                    </a:cubicBezTo>
                    <a:lnTo>
                      <a:pt x="6307667" y="3386667"/>
                    </a:lnTo>
                    <a:cubicBezTo>
                      <a:pt x="6190766" y="3386667"/>
                      <a:pt x="6096000" y="3291900"/>
                      <a:pt x="6096000" y="3175000"/>
                    </a:cubicBezTo>
                    <a:lnTo>
                      <a:pt x="6096000" y="1481667"/>
                    </a:lnTo>
                    <a:moveTo>
                      <a:pt x="6096000" y="846667"/>
                    </a:moveTo>
                    <a:cubicBezTo>
                      <a:pt x="6096000" y="612866"/>
                      <a:pt x="6285533" y="423333"/>
                      <a:pt x="6519333" y="423333"/>
                    </a:cubicBezTo>
                    <a:lnTo>
                      <a:pt x="6942667" y="423333"/>
                    </a:lnTo>
                    <a:cubicBezTo>
                      <a:pt x="7176467" y="423333"/>
                      <a:pt x="7366000" y="612866"/>
                      <a:pt x="7366000" y="846667"/>
                    </a:cubicBezTo>
                    <a:lnTo>
                      <a:pt x="7366000" y="1375833"/>
                    </a:lnTo>
                    <a:lnTo>
                      <a:pt x="6096000" y="1375833"/>
                    </a:lnTo>
                    <a:lnTo>
                      <a:pt x="6096000" y="846667"/>
                    </a:lnTo>
                    <a:moveTo>
                      <a:pt x="6413500" y="105833"/>
                    </a:moveTo>
                    <a:cubicBezTo>
                      <a:pt x="6413500" y="47383"/>
                      <a:pt x="6460883" y="0"/>
                      <a:pt x="6519333" y="0"/>
                    </a:cubicBezTo>
                    <a:lnTo>
                      <a:pt x="6942667" y="0"/>
                    </a:lnTo>
                    <a:cubicBezTo>
                      <a:pt x="7001117" y="0"/>
                      <a:pt x="7048500" y="47383"/>
                      <a:pt x="7048500" y="105833"/>
                    </a:cubicBezTo>
                    <a:lnTo>
                      <a:pt x="7048500" y="211667"/>
                    </a:lnTo>
                    <a:cubicBezTo>
                      <a:pt x="7048500" y="270117"/>
                      <a:pt x="7001117" y="317500"/>
                      <a:pt x="6942667" y="317500"/>
                    </a:cubicBezTo>
                    <a:lnTo>
                      <a:pt x="6519333" y="317500"/>
                    </a:lnTo>
                    <a:cubicBezTo>
                      <a:pt x="6491265" y="317500"/>
                      <a:pt x="6464345" y="306350"/>
                      <a:pt x="6444498" y="286502"/>
                    </a:cubicBezTo>
                    <a:cubicBezTo>
                      <a:pt x="6424650" y="266655"/>
                      <a:pt x="6413500" y="239735"/>
                      <a:pt x="6413500" y="211667"/>
                    </a:cubicBezTo>
                    <a:lnTo>
                      <a:pt x="6413500" y="105833"/>
                    </a:lnTo>
                    <a:moveTo>
                      <a:pt x="7620000" y="1481667"/>
                    </a:moveTo>
                    <a:lnTo>
                      <a:pt x="8890000" y="1481667"/>
                    </a:lnTo>
                    <a:lnTo>
                      <a:pt x="8890000" y="3175000"/>
                    </a:lnTo>
                    <a:cubicBezTo>
                      <a:pt x="8890000" y="3291900"/>
                      <a:pt x="8795234" y="3386667"/>
                      <a:pt x="8678333" y="3386667"/>
                    </a:cubicBezTo>
                    <a:lnTo>
                      <a:pt x="7831667" y="3386667"/>
                    </a:lnTo>
                    <a:cubicBezTo>
                      <a:pt x="7714766" y="3386667"/>
                      <a:pt x="7620000" y="3291900"/>
                      <a:pt x="7620000" y="3175000"/>
                    </a:cubicBezTo>
                    <a:lnTo>
                      <a:pt x="7620000" y="1481667"/>
                    </a:lnTo>
                    <a:moveTo>
                      <a:pt x="7620000" y="846667"/>
                    </a:moveTo>
                    <a:cubicBezTo>
                      <a:pt x="7620000" y="612866"/>
                      <a:pt x="7809533" y="423333"/>
                      <a:pt x="8043333" y="423333"/>
                    </a:cubicBezTo>
                    <a:lnTo>
                      <a:pt x="8466667" y="423333"/>
                    </a:lnTo>
                    <a:cubicBezTo>
                      <a:pt x="8700467" y="423333"/>
                      <a:pt x="8890000" y="612866"/>
                      <a:pt x="8890000" y="846667"/>
                    </a:cubicBezTo>
                    <a:lnTo>
                      <a:pt x="8890000" y="1375833"/>
                    </a:lnTo>
                    <a:lnTo>
                      <a:pt x="7620000" y="1375833"/>
                    </a:lnTo>
                    <a:lnTo>
                      <a:pt x="7620000" y="846667"/>
                    </a:lnTo>
                    <a:moveTo>
                      <a:pt x="7937500" y="105833"/>
                    </a:moveTo>
                    <a:cubicBezTo>
                      <a:pt x="7937500" y="47383"/>
                      <a:pt x="7984883" y="0"/>
                      <a:pt x="8043333" y="0"/>
                    </a:cubicBezTo>
                    <a:lnTo>
                      <a:pt x="8466667" y="0"/>
                    </a:lnTo>
                    <a:cubicBezTo>
                      <a:pt x="8525117" y="0"/>
                      <a:pt x="8572500" y="47383"/>
                      <a:pt x="8572500" y="105833"/>
                    </a:cubicBezTo>
                    <a:lnTo>
                      <a:pt x="8572500" y="211667"/>
                    </a:lnTo>
                    <a:cubicBezTo>
                      <a:pt x="8572500" y="270117"/>
                      <a:pt x="8525117" y="317500"/>
                      <a:pt x="8466667" y="317500"/>
                    </a:cubicBezTo>
                    <a:lnTo>
                      <a:pt x="8043333" y="317500"/>
                    </a:lnTo>
                    <a:cubicBezTo>
                      <a:pt x="8015264" y="317500"/>
                      <a:pt x="7988346" y="306350"/>
                      <a:pt x="7968498" y="286502"/>
                    </a:cubicBezTo>
                    <a:cubicBezTo>
                      <a:pt x="7948650" y="266655"/>
                      <a:pt x="7937500" y="239735"/>
                      <a:pt x="7937500" y="211667"/>
                    </a:cubicBezTo>
                    <a:lnTo>
                      <a:pt x="7937500" y="105833"/>
                    </a:lnTo>
                    <a:moveTo>
                      <a:pt x="9144000" y="1481667"/>
                    </a:moveTo>
                    <a:lnTo>
                      <a:pt x="10414000" y="1481667"/>
                    </a:lnTo>
                    <a:lnTo>
                      <a:pt x="10414000" y="3175000"/>
                    </a:lnTo>
                    <a:cubicBezTo>
                      <a:pt x="10414000" y="3291900"/>
                      <a:pt x="10319234" y="3386667"/>
                      <a:pt x="10202333" y="3386667"/>
                    </a:cubicBezTo>
                    <a:lnTo>
                      <a:pt x="9355667" y="3386667"/>
                    </a:lnTo>
                    <a:cubicBezTo>
                      <a:pt x="9238766" y="3386667"/>
                      <a:pt x="9144000" y="3291900"/>
                      <a:pt x="9144000" y="3175000"/>
                    </a:cubicBezTo>
                    <a:lnTo>
                      <a:pt x="9144000" y="1481667"/>
                    </a:lnTo>
                    <a:moveTo>
                      <a:pt x="9144000" y="846667"/>
                    </a:moveTo>
                    <a:cubicBezTo>
                      <a:pt x="9144000" y="612866"/>
                      <a:pt x="9333533" y="423333"/>
                      <a:pt x="9567333" y="423333"/>
                    </a:cubicBezTo>
                    <a:lnTo>
                      <a:pt x="9990667" y="423333"/>
                    </a:lnTo>
                    <a:cubicBezTo>
                      <a:pt x="10224467" y="423333"/>
                      <a:pt x="10414000" y="612866"/>
                      <a:pt x="10414000" y="846667"/>
                    </a:cubicBezTo>
                    <a:lnTo>
                      <a:pt x="10414000" y="1375833"/>
                    </a:lnTo>
                    <a:lnTo>
                      <a:pt x="9144000" y="1375833"/>
                    </a:lnTo>
                    <a:lnTo>
                      <a:pt x="9144000" y="846667"/>
                    </a:lnTo>
                    <a:moveTo>
                      <a:pt x="9461500" y="105833"/>
                    </a:moveTo>
                    <a:cubicBezTo>
                      <a:pt x="9461500" y="47383"/>
                      <a:pt x="9508883" y="0"/>
                      <a:pt x="9567333" y="0"/>
                    </a:cubicBezTo>
                    <a:lnTo>
                      <a:pt x="9990667" y="0"/>
                    </a:lnTo>
                    <a:cubicBezTo>
                      <a:pt x="10049117" y="0"/>
                      <a:pt x="10096500" y="47383"/>
                      <a:pt x="10096500" y="105833"/>
                    </a:cubicBezTo>
                    <a:lnTo>
                      <a:pt x="10096500" y="211667"/>
                    </a:lnTo>
                    <a:cubicBezTo>
                      <a:pt x="10096500" y="270117"/>
                      <a:pt x="10049117" y="317500"/>
                      <a:pt x="9990667" y="317500"/>
                    </a:cubicBezTo>
                    <a:lnTo>
                      <a:pt x="9567333" y="317500"/>
                    </a:lnTo>
                    <a:cubicBezTo>
                      <a:pt x="9539264" y="317500"/>
                      <a:pt x="9512346" y="306350"/>
                      <a:pt x="9492498" y="286502"/>
                    </a:cubicBezTo>
                    <a:cubicBezTo>
                      <a:pt x="9472650" y="266655"/>
                      <a:pt x="9461500" y="239735"/>
                      <a:pt x="9461500" y="211667"/>
                    </a:cubicBezTo>
                    <a:lnTo>
                      <a:pt x="9461500" y="105833"/>
                    </a:lnTo>
                    <a:moveTo>
                      <a:pt x="10668000" y="1481667"/>
                    </a:moveTo>
                    <a:lnTo>
                      <a:pt x="11938000" y="1481667"/>
                    </a:lnTo>
                    <a:lnTo>
                      <a:pt x="11938000" y="3175000"/>
                    </a:lnTo>
                    <a:cubicBezTo>
                      <a:pt x="11938000" y="3291900"/>
                      <a:pt x="11843234" y="3386667"/>
                      <a:pt x="11726333" y="3386667"/>
                    </a:cubicBezTo>
                    <a:lnTo>
                      <a:pt x="10879667" y="3386667"/>
                    </a:lnTo>
                    <a:cubicBezTo>
                      <a:pt x="10762766" y="3386667"/>
                      <a:pt x="10668000" y="3291900"/>
                      <a:pt x="10668000" y="3175000"/>
                    </a:cubicBezTo>
                    <a:lnTo>
                      <a:pt x="10668000" y="1481667"/>
                    </a:lnTo>
                    <a:moveTo>
                      <a:pt x="10668000" y="846667"/>
                    </a:moveTo>
                    <a:cubicBezTo>
                      <a:pt x="10668000" y="612866"/>
                      <a:pt x="10857533" y="423333"/>
                      <a:pt x="11091333" y="423333"/>
                    </a:cubicBezTo>
                    <a:lnTo>
                      <a:pt x="11514667" y="423333"/>
                    </a:lnTo>
                    <a:cubicBezTo>
                      <a:pt x="11748467" y="423333"/>
                      <a:pt x="11938000" y="612866"/>
                      <a:pt x="11938000" y="846667"/>
                    </a:cubicBezTo>
                    <a:lnTo>
                      <a:pt x="11938000" y="1375833"/>
                    </a:lnTo>
                    <a:lnTo>
                      <a:pt x="10668000" y="1375833"/>
                    </a:lnTo>
                    <a:lnTo>
                      <a:pt x="10668000" y="846667"/>
                    </a:lnTo>
                    <a:moveTo>
                      <a:pt x="10985500" y="105833"/>
                    </a:moveTo>
                    <a:cubicBezTo>
                      <a:pt x="10985500" y="47383"/>
                      <a:pt x="11032883" y="0"/>
                      <a:pt x="11091333" y="0"/>
                    </a:cubicBezTo>
                    <a:lnTo>
                      <a:pt x="11514667" y="0"/>
                    </a:lnTo>
                    <a:cubicBezTo>
                      <a:pt x="11573117" y="0"/>
                      <a:pt x="11620500" y="47383"/>
                      <a:pt x="11620500" y="105833"/>
                    </a:cubicBezTo>
                    <a:lnTo>
                      <a:pt x="11620500" y="211667"/>
                    </a:lnTo>
                    <a:cubicBezTo>
                      <a:pt x="11620500" y="270117"/>
                      <a:pt x="11573117" y="317500"/>
                      <a:pt x="11514667" y="317500"/>
                    </a:cubicBezTo>
                    <a:lnTo>
                      <a:pt x="11091333" y="317500"/>
                    </a:lnTo>
                    <a:cubicBezTo>
                      <a:pt x="11063264" y="317500"/>
                      <a:pt x="11036346" y="306350"/>
                      <a:pt x="11016498" y="286502"/>
                    </a:cubicBezTo>
                    <a:cubicBezTo>
                      <a:pt x="10996650" y="266655"/>
                      <a:pt x="10985500" y="239735"/>
                      <a:pt x="10985500" y="211667"/>
                    </a:cubicBezTo>
                    <a:lnTo>
                      <a:pt x="10985500" y="105833"/>
                    </a:lnTo>
                    <a:moveTo>
                      <a:pt x="12192000" y="1481667"/>
                    </a:moveTo>
                    <a:lnTo>
                      <a:pt x="13462000" y="1481667"/>
                    </a:lnTo>
                    <a:lnTo>
                      <a:pt x="13462000" y="3175000"/>
                    </a:lnTo>
                    <a:cubicBezTo>
                      <a:pt x="13462000" y="3291900"/>
                      <a:pt x="13367234" y="3386667"/>
                      <a:pt x="13250334" y="3386667"/>
                    </a:cubicBezTo>
                    <a:lnTo>
                      <a:pt x="12403667" y="3386667"/>
                    </a:lnTo>
                    <a:cubicBezTo>
                      <a:pt x="12286766" y="3386667"/>
                      <a:pt x="12192000" y="3291900"/>
                      <a:pt x="12192000" y="3175000"/>
                    </a:cubicBezTo>
                    <a:lnTo>
                      <a:pt x="12192000" y="1481667"/>
                    </a:lnTo>
                    <a:moveTo>
                      <a:pt x="12192000" y="846667"/>
                    </a:moveTo>
                    <a:cubicBezTo>
                      <a:pt x="12192000" y="612866"/>
                      <a:pt x="12381533" y="423333"/>
                      <a:pt x="12615333" y="423333"/>
                    </a:cubicBezTo>
                    <a:lnTo>
                      <a:pt x="13038666" y="423333"/>
                    </a:lnTo>
                    <a:cubicBezTo>
                      <a:pt x="13272467" y="423333"/>
                      <a:pt x="13462000" y="612866"/>
                      <a:pt x="13462000" y="846667"/>
                    </a:cubicBezTo>
                    <a:lnTo>
                      <a:pt x="13462000" y="1375833"/>
                    </a:lnTo>
                    <a:lnTo>
                      <a:pt x="12192000" y="1375833"/>
                    </a:lnTo>
                    <a:lnTo>
                      <a:pt x="12192000" y="846667"/>
                    </a:lnTo>
                    <a:moveTo>
                      <a:pt x="12509500" y="105833"/>
                    </a:moveTo>
                    <a:cubicBezTo>
                      <a:pt x="12509500" y="47383"/>
                      <a:pt x="12556883" y="0"/>
                      <a:pt x="12615333" y="0"/>
                    </a:cubicBezTo>
                    <a:lnTo>
                      <a:pt x="13038666" y="0"/>
                    </a:lnTo>
                    <a:cubicBezTo>
                      <a:pt x="13097117" y="0"/>
                      <a:pt x="13144500" y="47383"/>
                      <a:pt x="13144500" y="105833"/>
                    </a:cubicBezTo>
                    <a:lnTo>
                      <a:pt x="13144500" y="211667"/>
                    </a:lnTo>
                    <a:cubicBezTo>
                      <a:pt x="13144500" y="270117"/>
                      <a:pt x="13097117" y="317500"/>
                      <a:pt x="13038666" y="317500"/>
                    </a:cubicBezTo>
                    <a:lnTo>
                      <a:pt x="12615333" y="317500"/>
                    </a:lnTo>
                    <a:cubicBezTo>
                      <a:pt x="12587264" y="317500"/>
                      <a:pt x="12560346" y="306350"/>
                      <a:pt x="12540498" y="286502"/>
                    </a:cubicBezTo>
                    <a:cubicBezTo>
                      <a:pt x="12520650" y="266655"/>
                      <a:pt x="12509500" y="239735"/>
                      <a:pt x="12509500" y="211667"/>
                    </a:cubicBezTo>
                    <a:lnTo>
                      <a:pt x="12509500" y="105833"/>
                    </a:lnTo>
                    <a:moveTo>
                      <a:pt x="13716000" y="1481667"/>
                    </a:moveTo>
                    <a:lnTo>
                      <a:pt x="14986000" y="1481667"/>
                    </a:lnTo>
                    <a:lnTo>
                      <a:pt x="14986000" y="3175000"/>
                    </a:lnTo>
                    <a:cubicBezTo>
                      <a:pt x="14986000" y="3291900"/>
                      <a:pt x="14891234" y="3386667"/>
                      <a:pt x="14774334" y="3386667"/>
                    </a:cubicBezTo>
                    <a:lnTo>
                      <a:pt x="13927666" y="3386667"/>
                    </a:lnTo>
                    <a:cubicBezTo>
                      <a:pt x="13810766" y="3386667"/>
                      <a:pt x="13716000" y="3291900"/>
                      <a:pt x="13716000" y="3175000"/>
                    </a:cubicBezTo>
                    <a:lnTo>
                      <a:pt x="13716000" y="1481667"/>
                    </a:lnTo>
                    <a:moveTo>
                      <a:pt x="13716000" y="846667"/>
                    </a:moveTo>
                    <a:cubicBezTo>
                      <a:pt x="13716000" y="612866"/>
                      <a:pt x="13905533" y="423333"/>
                      <a:pt x="14139334" y="423333"/>
                    </a:cubicBezTo>
                    <a:lnTo>
                      <a:pt x="14562666" y="423333"/>
                    </a:lnTo>
                    <a:cubicBezTo>
                      <a:pt x="14796467" y="423333"/>
                      <a:pt x="14986000" y="612866"/>
                      <a:pt x="14986000" y="846667"/>
                    </a:cubicBezTo>
                    <a:lnTo>
                      <a:pt x="14986000" y="1375833"/>
                    </a:lnTo>
                    <a:lnTo>
                      <a:pt x="13716000" y="1375833"/>
                    </a:lnTo>
                    <a:lnTo>
                      <a:pt x="13716000" y="846667"/>
                    </a:lnTo>
                    <a:moveTo>
                      <a:pt x="14033500" y="105833"/>
                    </a:moveTo>
                    <a:cubicBezTo>
                      <a:pt x="14033500" y="47383"/>
                      <a:pt x="14080883" y="0"/>
                      <a:pt x="14139334" y="0"/>
                    </a:cubicBezTo>
                    <a:lnTo>
                      <a:pt x="14562666" y="0"/>
                    </a:lnTo>
                    <a:cubicBezTo>
                      <a:pt x="14621117" y="0"/>
                      <a:pt x="14668500" y="47383"/>
                      <a:pt x="14668500" y="105833"/>
                    </a:cubicBezTo>
                    <a:lnTo>
                      <a:pt x="14668500" y="211667"/>
                    </a:lnTo>
                    <a:cubicBezTo>
                      <a:pt x="14668500" y="270117"/>
                      <a:pt x="14621117" y="317500"/>
                      <a:pt x="14562666" y="317500"/>
                    </a:cubicBezTo>
                    <a:lnTo>
                      <a:pt x="14139334" y="317500"/>
                    </a:lnTo>
                    <a:cubicBezTo>
                      <a:pt x="14111264" y="317500"/>
                      <a:pt x="14084345" y="306350"/>
                      <a:pt x="14064498" y="286502"/>
                    </a:cubicBezTo>
                    <a:cubicBezTo>
                      <a:pt x="14044650" y="266655"/>
                      <a:pt x="14033500" y="239735"/>
                      <a:pt x="14033500" y="211667"/>
                    </a:cubicBezTo>
                    <a:lnTo>
                      <a:pt x="14033500" y="105833"/>
                    </a:lnTo>
                    <a:moveTo>
                      <a:pt x="15240000" y="1481667"/>
                    </a:moveTo>
                    <a:lnTo>
                      <a:pt x="16510000" y="1481667"/>
                    </a:lnTo>
                    <a:lnTo>
                      <a:pt x="16510000" y="3175000"/>
                    </a:lnTo>
                    <a:cubicBezTo>
                      <a:pt x="16510000" y="3291900"/>
                      <a:pt x="16415234" y="3386667"/>
                      <a:pt x="16298334" y="3386667"/>
                    </a:cubicBezTo>
                    <a:lnTo>
                      <a:pt x="15451666" y="3386667"/>
                    </a:lnTo>
                    <a:cubicBezTo>
                      <a:pt x="15334766" y="3386667"/>
                      <a:pt x="15240000" y="3291900"/>
                      <a:pt x="15240000" y="3175000"/>
                    </a:cubicBezTo>
                    <a:lnTo>
                      <a:pt x="15240000" y="1481667"/>
                    </a:lnTo>
                    <a:moveTo>
                      <a:pt x="15240000" y="846667"/>
                    </a:moveTo>
                    <a:cubicBezTo>
                      <a:pt x="15240000" y="612866"/>
                      <a:pt x="15429533" y="423333"/>
                      <a:pt x="15663334" y="423333"/>
                    </a:cubicBezTo>
                    <a:lnTo>
                      <a:pt x="16086666" y="423333"/>
                    </a:lnTo>
                    <a:cubicBezTo>
                      <a:pt x="16320467" y="423333"/>
                      <a:pt x="16510000" y="612866"/>
                      <a:pt x="16510000" y="846667"/>
                    </a:cubicBezTo>
                    <a:lnTo>
                      <a:pt x="16510000" y="1375833"/>
                    </a:lnTo>
                    <a:lnTo>
                      <a:pt x="15240000" y="1375833"/>
                    </a:lnTo>
                    <a:lnTo>
                      <a:pt x="15240000" y="846667"/>
                    </a:lnTo>
                    <a:moveTo>
                      <a:pt x="15557500" y="105833"/>
                    </a:moveTo>
                    <a:cubicBezTo>
                      <a:pt x="15557500" y="47383"/>
                      <a:pt x="15604883" y="0"/>
                      <a:pt x="15663334" y="0"/>
                    </a:cubicBezTo>
                    <a:lnTo>
                      <a:pt x="16086666" y="0"/>
                    </a:lnTo>
                    <a:cubicBezTo>
                      <a:pt x="16145117" y="0"/>
                      <a:pt x="16192500" y="47383"/>
                      <a:pt x="16192500" y="105833"/>
                    </a:cubicBezTo>
                    <a:lnTo>
                      <a:pt x="16192500" y="211667"/>
                    </a:lnTo>
                    <a:cubicBezTo>
                      <a:pt x="16192500" y="270117"/>
                      <a:pt x="16145117" y="317500"/>
                      <a:pt x="16086666" y="317500"/>
                    </a:cubicBezTo>
                    <a:lnTo>
                      <a:pt x="15663334" y="317500"/>
                    </a:lnTo>
                    <a:cubicBezTo>
                      <a:pt x="15635264" y="317500"/>
                      <a:pt x="15608345" y="306350"/>
                      <a:pt x="15588498" y="286502"/>
                    </a:cubicBezTo>
                    <a:cubicBezTo>
                      <a:pt x="15568650" y="266655"/>
                      <a:pt x="15557500" y="239735"/>
                      <a:pt x="15557500" y="211667"/>
                    </a:cubicBezTo>
                    <a:lnTo>
                      <a:pt x="15557500" y="105833"/>
                    </a:lnTo>
                    <a:moveTo>
                      <a:pt x="16764000" y="1481667"/>
                    </a:moveTo>
                    <a:lnTo>
                      <a:pt x="18034000" y="1481667"/>
                    </a:lnTo>
                    <a:lnTo>
                      <a:pt x="18034000" y="3175000"/>
                    </a:lnTo>
                    <a:cubicBezTo>
                      <a:pt x="18034000" y="3291900"/>
                      <a:pt x="17939234" y="3386667"/>
                      <a:pt x="17822334" y="3386667"/>
                    </a:cubicBezTo>
                    <a:lnTo>
                      <a:pt x="16975666" y="3386667"/>
                    </a:lnTo>
                    <a:cubicBezTo>
                      <a:pt x="16858766" y="3386667"/>
                      <a:pt x="16764000" y="3291900"/>
                      <a:pt x="16764000" y="3175000"/>
                    </a:cubicBezTo>
                    <a:lnTo>
                      <a:pt x="16764000" y="1481667"/>
                    </a:lnTo>
                    <a:moveTo>
                      <a:pt x="16764000" y="846667"/>
                    </a:moveTo>
                    <a:cubicBezTo>
                      <a:pt x="16764000" y="612866"/>
                      <a:pt x="16953533" y="423333"/>
                      <a:pt x="17187334" y="423333"/>
                    </a:cubicBezTo>
                    <a:lnTo>
                      <a:pt x="17610666" y="423333"/>
                    </a:lnTo>
                    <a:cubicBezTo>
                      <a:pt x="17844467" y="423333"/>
                      <a:pt x="18034000" y="612866"/>
                      <a:pt x="18034000" y="846667"/>
                    </a:cubicBezTo>
                    <a:lnTo>
                      <a:pt x="18034000" y="1375833"/>
                    </a:lnTo>
                    <a:lnTo>
                      <a:pt x="16764000" y="1375833"/>
                    </a:lnTo>
                    <a:lnTo>
                      <a:pt x="16764000" y="846667"/>
                    </a:lnTo>
                    <a:moveTo>
                      <a:pt x="17081500" y="105833"/>
                    </a:moveTo>
                    <a:cubicBezTo>
                      <a:pt x="17081500" y="47383"/>
                      <a:pt x="17128883" y="0"/>
                      <a:pt x="17187334" y="0"/>
                    </a:cubicBezTo>
                    <a:lnTo>
                      <a:pt x="17610666" y="0"/>
                    </a:lnTo>
                    <a:cubicBezTo>
                      <a:pt x="17669117" y="0"/>
                      <a:pt x="17716500" y="47383"/>
                      <a:pt x="17716500" y="105833"/>
                    </a:cubicBezTo>
                    <a:lnTo>
                      <a:pt x="17716500" y="211667"/>
                    </a:lnTo>
                    <a:cubicBezTo>
                      <a:pt x="17716500" y="270117"/>
                      <a:pt x="17669117" y="317500"/>
                      <a:pt x="17610666" y="317500"/>
                    </a:cubicBezTo>
                    <a:lnTo>
                      <a:pt x="17187334" y="317500"/>
                    </a:lnTo>
                    <a:cubicBezTo>
                      <a:pt x="17159264" y="317500"/>
                      <a:pt x="17132345" y="306350"/>
                      <a:pt x="17112498" y="286502"/>
                    </a:cubicBezTo>
                    <a:cubicBezTo>
                      <a:pt x="17092650" y="266655"/>
                      <a:pt x="17081500" y="239735"/>
                      <a:pt x="17081500" y="211667"/>
                    </a:cubicBezTo>
                    <a:lnTo>
                      <a:pt x="17081500" y="105833"/>
                    </a:lnTo>
                    <a:moveTo>
                      <a:pt x="18288000" y="1481667"/>
                    </a:moveTo>
                    <a:lnTo>
                      <a:pt x="19558000" y="1481667"/>
                    </a:lnTo>
                    <a:lnTo>
                      <a:pt x="19558000" y="3175000"/>
                    </a:lnTo>
                    <a:cubicBezTo>
                      <a:pt x="19558000" y="3291900"/>
                      <a:pt x="19463234" y="3386667"/>
                      <a:pt x="19346334" y="3386667"/>
                    </a:cubicBezTo>
                    <a:lnTo>
                      <a:pt x="18499666" y="3386667"/>
                    </a:lnTo>
                    <a:cubicBezTo>
                      <a:pt x="18382766" y="3386667"/>
                      <a:pt x="18288000" y="3291900"/>
                      <a:pt x="18288000" y="3175000"/>
                    </a:cubicBezTo>
                    <a:lnTo>
                      <a:pt x="18288000" y="1481667"/>
                    </a:lnTo>
                    <a:moveTo>
                      <a:pt x="18288000" y="846667"/>
                    </a:moveTo>
                    <a:cubicBezTo>
                      <a:pt x="18288000" y="612866"/>
                      <a:pt x="18477533" y="423333"/>
                      <a:pt x="18711334" y="423333"/>
                    </a:cubicBezTo>
                    <a:lnTo>
                      <a:pt x="19134666" y="423333"/>
                    </a:lnTo>
                    <a:cubicBezTo>
                      <a:pt x="19368467" y="423333"/>
                      <a:pt x="19558000" y="612866"/>
                      <a:pt x="19558000" y="846667"/>
                    </a:cubicBezTo>
                    <a:lnTo>
                      <a:pt x="19558000" y="1375833"/>
                    </a:lnTo>
                    <a:lnTo>
                      <a:pt x="18288000" y="1375833"/>
                    </a:lnTo>
                    <a:lnTo>
                      <a:pt x="18288000" y="846667"/>
                    </a:lnTo>
                    <a:moveTo>
                      <a:pt x="18605500" y="105833"/>
                    </a:moveTo>
                    <a:cubicBezTo>
                      <a:pt x="18605500" y="47383"/>
                      <a:pt x="18652883" y="0"/>
                      <a:pt x="18711334" y="0"/>
                    </a:cubicBezTo>
                    <a:lnTo>
                      <a:pt x="19134666" y="0"/>
                    </a:lnTo>
                    <a:cubicBezTo>
                      <a:pt x="19193117" y="0"/>
                      <a:pt x="19240500" y="47383"/>
                      <a:pt x="19240500" y="105833"/>
                    </a:cubicBezTo>
                    <a:lnTo>
                      <a:pt x="19240500" y="211667"/>
                    </a:lnTo>
                    <a:cubicBezTo>
                      <a:pt x="19240500" y="270117"/>
                      <a:pt x="19193117" y="317500"/>
                      <a:pt x="19134666" y="317500"/>
                    </a:cubicBezTo>
                    <a:lnTo>
                      <a:pt x="18711334" y="317500"/>
                    </a:lnTo>
                    <a:cubicBezTo>
                      <a:pt x="18683264" y="317500"/>
                      <a:pt x="18656345" y="306350"/>
                      <a:pt x="18636498" y="286502"/>
                    </a:cubicBezTo>
                    <a:cubicBezTo>
                      <a:pt x="18616650" y="266655"/>
                      <a:pt x="18605500" y="239735"/>
                      <a:pt x="18605500" y="211667"/>
                    </a:cubicBezTo>
                    <a:lnTo>
                      <a:pt x="18605500" y="105833"/>
                    </a:lnTo>
                    <a:moveTo>
                      <a:pt x="19812000" y="1481667"/>
                    </a:moveTo>
                    <a:lnTo>
                      <a:pt x="21082000" y="1481667"/>
                    </a:lnTo>
                    <a:lnTo>
                      <a:pt x="21082000" y="3175000"/>
                    </a:lnTo>
                    <a:cubicBezTo>
                      <a:pt x="21082000" y="3291900"/>
                      <a:pt x="20987234" y="3386667"/>
                      <a:pt x="20870334" y="3386667"/>
                    </a:cubicBezTo>
                    <a:lnTo>
                      <a:pt x="20023666" y="3386667"/>
                    </a:lnTo>
                    <a:cubicBezTo>
                      <a:pt x="19906766" y="3386667"/>
                      <a:pt x="19812000" y="3291900"/>
                      <a:pt x="19812000" y="3175000"/>
                    </a:cubicBezTo>
                    <a:lnTo>
                      <a:pt x="19812000" y="1481667"/>
                    </a:lnTo>
                    <a:moveTo>
                      <a:pt x="19812000" y="846667"/>
                    </a:moveTo>
                    <a:cubicBezTo>
                      <a:pt x="19812000" y="612866"/>
                      <a:pt x="20001533" y="423333"/>
                      <a:pt x="20235334" y="423333"/>
                    </a:cubicBezTo>
                    <a:lnTo>
                      <a:pt x="20658666" y="423333"/>
                    </a:lnTo>
                    <a:cubicBezTo>
                      <a:pt x="20892467" y="423333"/>
                      <a:pt x="21082000" y="612866"/>
                      <a:pt x="21082000" y="846667"/>
                    </a:cubicBezTo>
                    <a:lnTo>
                      <a:pt x="21082000" y="1375833"/>
                    </a:lnTo>
                    <a:lnTo>
                      <a:pt x="19812000" y="1375833"/>
                    </a:lnTo>
                    <a:lnTo>
                      <a:pt x="19812000" y="846667"/>
                    </a:lnTo>
                    <a:moveTo>
                      <a:pt x="20129500" y="105833"/>
                    </a:moveTo>
                    <a:cubicBezTo>
                      <a:pt x="20129500" y="47383"/>
                      <a:pt x="20176883" y="0"/>
                      <a:pt x="20235334" y="0"/>
                    </a:cubicBezTo>
                    <a:lnTo>
                      <a:pt x="20658666" y="0"/>
                    </a:lnTo>
                    <a:cubicBezTo>
                      <a:pt x="20717117" y="0"/>
                      <a:pt x="20764500" y="47383"/>
                      <a:pt x="20764500" y="105833"/>
                    </a:cubicBezTo>
                    <a:lnTo>
                      <a:pt x="20764500" y="211667"/>
                    </a:lnTo>
                    <a:cubicBezTo>
                      <a:pt x="20764500" y="270117"/>
                      <a:pt x="20717117" y="317500"/>
                      <a:pt x="20658666" y="317500"/>
                    </a:cubicBezTo>
                    <a:lnTo>
                      <a:pt x="20235334" y="317500"/>
                    </a:lnTo>
                    <a:cubicBezTo>
                      <a:pt x="20207264" y="317500"/>
                      <a:pt x="20180345" y="306350"/>
                      <a:pt x="20160498" y="286502"/>
                    </a:cubicBezTo>
                    <a:cubicBezTo>
                      <a:pt x="20140650" y="266655"/>
                      <a:pt x="20129500" y="239735"/>
                      <a:pt x="20129500" y="211667"/>
                    </a:cubicBezTo>
                    <a:lnTo>
                      <a:pt x="20129500" y="105833"/>
                    </a:lnTo>
                    <a:moveTo>
                      <a:pt x="0" y="5122333"/>
                    </a:moveTo>
                    <a:lnTo>
                      <a:pt x="1270000" y="5122333"/>
                    </a:lnTo>
                    <a:lnTo>
                      <a:pt x="1270000" y="6815667"/>
                    </a:lnTo>
                    <a:cubicBezTo>
                      <a:pt x="1270000" y="6932567"/>
                      <a:pt x="1175234" y="7027333"/>
                      <a:pt x="1058333" y="7027333"/>
                    </a:cubicBezTo>
                    <a:lnTo>
                      <a:pt x="211667" y="7027333"/>
                    </a:lnTo>
                    <a:cubicBezTo>
                      <a:pt x="94766" y="7027333"/>
                      <a:pt x="0" y="6932567"/>
                      <a:pt x="0" y="6815667"/>
                    </a:cubicBezTo>
                    <a:lnTo>
                      <a:pt x="0" y="5122333"/>
                    </a:lnTo>
                    <a:moveTo>
                      <a:pt x="0" y="4487333"/>
                    </a:moveTo>
                    <a:cubicBezTo>
                      <a:pt x="0" y="4253533"/>
                      <a:pt x="189533" y="4064000"/>
                      <a:pt x="423333" y="4064000"/>
                    </a:cubicBezTo>
                    <a:lnTo>
                      <a:pt x="846667" y="4064000"/>
                    </a:lnTo>
                    <a:cubicBezTo>
                      <a:pt x="1080467" y="4064000"/>
                      <a:pt x="1270000" y="4253533"/>
                      <a:pt x="1270000" y="4487333"/>
                    </a:cubicBezTo>
                    <a:lnTo>
                      <a:pt x="1270000" y="5016500"/>
                    </a:lnTo>
                    <a:lnTo>
                      <a:pt x="0" y="5016500"/>
                    </a:lnTo>
                    <a:lnTo>
                      <a:pt x="0" y="4487333"/>
                    </a:lnTo>
                    <a:moveTo>
                      <a:pt x="317500" y="3746500"/>
                    </a:moveTo>
                    <a:cubicBezTo>
                      <a:pt x="317500" y="3688050"/>
                      <a:pt x="364883" y="3640667"/>
                      <a:pt x="423333" y="3640667"/>
                    </a:cubicBezTo>
                    <a:lnTo>
                      <a:pt x="846667" y="3640667"/>
                    </a:lnTo>
                    <a:cubicBezTo>
                      <a:pt x="905117" y="3640667"/>
                      <a:pt x="952500" y="3688050"/>
                      <a:pt x="952500" y="3746500"/>
                    </a:cubicBezTo>
                    <a:lnTo>
                      <a:pt x="952500" y="3852333"/>
                    </a:lnTo>
                    <a:cubicBezTo>
                      <a:pt x="952500" y="3910783"/>
                      <a:pt x="905117" y="3958167"/>
                      <a:pt x="846667" y="3958167"/>
                    </a:cubicBezTo>
                    <a:lnTo>
                      <a:pt x="423333" y="3958167"/>
                    </a:lnTo>
                    <a:cubicBezTo>
                      <a:pt x="395265" y="3958167"/>
                      <a:pt x="368345" y="3947016"/>
                      <a:pt x="348498" y="3927169"/>
                    </a:cubicBezTo>
                    <a:cubicBezTo>
                      <a:pt x="328650" y="3907321"/>
                      <a:pt x="317500" y="3880402"/>
                      <a:pt x="317500" y="3852333"/>
                    </a:cubicBezTo>
                    <a:lnTo>
                      <a:pt x="317500" y="3746500"/>
                    </a:lnTo>
                    <a:moveTo>
                      <a:pt x="1524000" y="5122333"/>
                    </a:moveTo>
                    <a:lnTo>
                      <a:pt x="2794000" y="5122333"/>
                    </a:lnTo>
                    <a:lnTo>
                      <a:pt x="2794000" y="6815667"/>
                    </a:lnTo>
                    <a:cubicBezTo>
                      <a:pt x="2794000" y="6932567"/>
                      <a:pt x="2699234" y="7027333"/>
                      <a:pt x="2582333" y="7027333"/>
                    </a:cubicBezTo>
                    <a:lnTo>
                      <a:pt x="1735667" y="7027333"/>
                    </a:lnTo>
                    <a:cubicBezTo>
                      <a:pt x="1618766" y="7027333"/>
                      <a:pt x="1524000" y="6932567"/>
                      <a:pt x="1524000" y="6815667"/>
                    </a:cubicBezTo>
                    <a:lnTo>
                      <a:pt x="1524000" y="5122333"/>
                    </a:lnTo>
                    <a:moveTo>
                      <a:pt x="1524000" y="4487333"/>
                    </a:moveTo>
                    <a:cubicBezTo>
                      <a:pt x="1524000" y="4253533"/>
                      <a:pt x="1713533" y="4064000"/>
                      <a:pt x="1947333" y="4064000"/>
                    </a:cubicBezTo>
                    <a:lnTo>
                      <a:pt x="2370667" y="4064000"/>
                    </a:lnTo>
                    <a:cubicBezTo>
                      <a:pt x="2604467" y="4064000"/>
                      <a:pt x="2794000" y="4253533"/>
                      <a:pt x="2794000" y="4487333"/>
                    </a:cubicBezTo>
                    <a:lnTo>
                      <a:pt x="2794000" y="5016500"/>
                    </a:lnTo>
                    <a:lnTo>
                      <a:pt x="1524000" y="5016500"/>
                    </a:lnTo>
                    <a:lnTo>
                      <a:pt x="1524000" y="4487333"/>
                    </a:lnTo>
                    <a:moveTo>
                      <a:pt x="1841500" y="3746500"/>
                    </a:moveTo>
                    <a:cubicBezTo>
                      <a:pt x="1841500" y="3688050"/>
                      <a:pt x="1888883" y="3640667"/>
                      <a:pt x="1947333" y="3640667"/>
                    </a:cubicBezTo>
                    <a:lnTo>
                      <a:pt x="2370667" y="3640667"/>
                    </a:lnTo>
                    <a:cubicBezTo>
                      <a:pt x="2429117" y="3640667"/>
                      <a:pt x="2476500" y="3688050"/>
                      <a:pt x="2476500" y="3746500"/>
                    </a:cubicBezTo>
                    <a:lnTo>
                      <a:pt x="2476500" y="3852333"/>
                    </a:lnTo>
                    <a:cubicBezTo>
                      <a:pt x="2476500" y="3910783"/>
                      <a:pt x="2429117" y="3958167"/>
                      <a:pt x="2370667" y="3958167"/>
                    </a:cubicBezTo>
                    <a:lnTo>
                      <a:pt x="1947333" y="3958167"/>
                    </a:lnTo>
                    <a:cubicBezTo>
                      <a:pt x="1919265" y="3958167"/>
                      <a:pt x="1892346" y="3947016"/>
                      <a:pt x="1872498" y="3927169"/>
                    </a:cubicBezTo>
                    <a:cubicBezTo>
                      <a:pt x="1852650" y="3907321"/>
                      <a:pt x="1841500" y="3880402"/>
                      <a:pt x="1841500" y="3852333"/>
                    </a:cubicBezTo>
                    <a:lnTo>
                      <a:pt x="1841500" y="3746500"/>
                    </a:lnTo>
                    <a:moveTo>
                      <a:pt x="3048000" y="5122333"/>
                    </a:moveTo>
                    <a:lnTo>
                      <a:pt x="4318000" y="5122333"/>
                    </a:lnTo>
                    <a:lnTo>
                      <a:pt x="4318000" y="6815667"/>
                    </a:lnTo>
                    <a:cubicBezTo>
                      <a:pt x="4318000" y="6932567"/>
                      <a:pt x="4223234" y="7027333"/>
                      <a:pt x="4106333" y="7027333"/>
                    </a:cubicBezTo>
                    <a:lnTo>
                      <a:pt x="3259667" y="7027333"/>
                    </a:lnTo>
                    <a:cubicBezTo>
                      <a:pt x="3142766" y="7027333"/>
                      <a:pt x="3048000" y="6932567"/>
                      <a:pt x="3048000" y="6815667"/>
                    </a:cubicBezTo>
                    <a:lnTo>
                      <a:pt x="3048000" y="5122333"/>
                    </a:lnTo>
                    <a:moveTo>
                      <a:pt x="3048000" y="4487333"/>
                    </a:moveTo>
                    <a:cubicBezTo>
                      <a:pt x="3048000" y="4253533"/>
                      <a:pt x="3237533" y="4064000"/>
                      <a:pt x="3471333" y="4064000"/>
                    </a:cubicBezTo>
                    <a:lnTo>
                      <a:pt x="3894667" y="4064000"/>
                    </a:lnTo>
                    <a:cubicBezTo>
                      <a:pt x="4128467" y="4064000"/>
                      <a:pt x="4318000" y="4253533"/>
                      <a:pt x="4318000" y="4487333"/>
                    </a:cubicBezTo>
                    <a:lnTo>
                      <a:pt x="4318000" y="5016500"/>
                    </a:lnTo>
                    <a:lnTo>
                      <a:pt x="3048000" y="5016500"/>
                    </a:lnTo>
                    <a:lnTo>
                      <a:pt x="3048000" y="4487333"/>
                    </a:lnTo>
                    <a:moveTo>
                      <a:pt x="3365500" y="3746500"/>
                    </a:moveTo>
                    <a:cubicBezTo>
                      <a:pt x="3365500" y="3688050"/>
                      <a:pt x="3412883" y="3640667"/>
                      <a:pt x="3471333" y="3640667"/>
                    </a:cubicBezTo>
                    <a:lnTo>
                      <a:pt x="3894667" y="3640667"/>
                    </a:lnTo>
                    <a:cubicBezTo>
                      <a:pt x="3953117" y="3640667"/>
                      <a:pt x="4000500" y="3688050"/>
                      <a:pt x="4000500" y="3746500"/>
                    </a:cubicBezTo>
                    <a:lnTo>
                      <a:pt x="4000500" y="3852333"/>
                    </a:lnTo>
                    <a:cubicBezTo>
                      <a:pt x="4000500" y="3910783"/>
                      <a:pt x="3953117" y="3958167"/>
                      <a:pt x="3894667" y="3958167"/>
                    </a:cubicBezTo>
                    <a:lnTo>
                      <a:pt x="3471333" y="3958167"/>
                    </a:lnTo>
                    <a:cubicBezTo>
                      <a:pt x="3443265" y="3958167"/>
                      <a:pt x="3416345" y="3947016"/>
                      <a:pt x="3396498" y="3927169"/>
                    </a:cubicBezTo>
                    <a:cubicBezTo>
                      <a:pt x="3376650" y="3907321"/>
                      <a:pt x="3365500" y="3880402"/>
                      <a:pt x="3365500" y="3852333"/>
                    </a:cubicBezTo>
                    <a:lnTo>
                      <a:pt x="3365500" y="3746500"/>
                    </a:lnTo>
                    <a:moveTo>
                      <a:pt x="4572000" y="5122333"/>
                    </a:moveTo>
                    <a:lnTo>
                      <a:pt x="5842000" y="5122333"/>
                    </a:lnTo>
                    <a:lnTo>
                      <a:pt x="5842000" y="6815667"/>
                    </a:lnTo>
                    <a:cubicBezTo>
                      <a:pt x="5842000" y="6932567"/>
                      <a:pt x="5747234" y="7027333"/>
                      <a:pt x="5630333" y="7027333"/>
                    </a:cubicBezTo>
                    <a:lnTo>
                      <a:pt x="4783667" y="7027333"/>
                    </a:lnTo>
                    <a:cubicBezTo>
                      <a:pt x="4666766" y="7027333"/>
                      <a:pt x="4572000" y="6932567"/>
                      <a:pt x="4572000" y="6815667"/>
                    </a:cubicBezTo>
                    <a:lnTo>
                      <a:pt x="4572000" y="5122333"/>
                    </a:lnTo>
                    <a:moveTo>
                      <a:pt x="4572000" y="4487333"/>
                    </a:moveTo>
                    <a:cubicBezTo>
                      <a:pt x="4572000" y="4253533"/>
                      <a:pt x="4761533" y="4064000"/>
                      <a:pt x="4995333" y="4064000"/>
                    </a:cubicBezTo>
                    <a:lnTo>
                      <a:pt x="5418667" y="4064000"/>
                    </a:lnTo>
                    <a:cubicBezTo>
                      <a:pt x="5652467" y="4064000"/>
                      <a:pt x="5842000" y="4253533"/>
                      <a:pt x="5842000" y="4487333"/>
                    </a:cubicBezTo>
                    <a:lnTo>
                      <a:pt x="5842000" y="5016500"/>
                    </a:lnTo>
                    <a:lnTo>
                      <a:pt x="4572000" y="5016500"/>
                    </a:lnTo>
                    <a:lnTo>
                      <a:pt x="4572000" y="4487333"/>
                    </a:lnTo>
                    <a:moveTo>
                      <a:pt x="4889500" y="3746500"/>
                    </a:moveTo>
                    <a:cubicBezTo>
                      <a:pt x="4889500" y="3688050"/>
                      <a:pt x="4936883" y="3640667"/>
                      <a:pt x="4995333" y="3640667"/>
                    </a:cubicBezTo>
                    <a:lnTo>
                      <a:pt x="5418667" y="3640667"/>
                    </a:lnTo>
                    <a:cubicBezTo>
                      <a:pt x="5477117" y="3640667"/>
                      <a:pt x="5524500" y="3688050"/>
                      <a:pt x="5524500" y="3746500"/>
                    </a:cubicBezTo>
                    <a:lnTo>
                      <a:pt x="5524500" y="3852333"/>
                    </a:lnTo>
                    <a:cubicBezTo>
                      <a:pt x="5524500" y="3910783"/>
                      <a:pt x="5477117" y="3958167"/>
                      <a:pt x="5418667" y="3958167"/>
                    </a:cubicBezTo>
                    <a:lnTo>
                      <a:pt x="4995333" y="3958167"/>
                    </a:lnTo>
                    <a:cubicBezTo>
                      <a:pt x="4967265" y="3958167"/>
                      <a:pt x="4940345" y="3947016"/>
                      <a:pt x="4920498" y="3927169"/>
                    </a:cubicBezTo>
                    <a:cubicBezTo>
                      <a:pt x="4900650" y="3907321"/>
                      <a:pt x="4889500" y="3880402"/>
                      <a:pt x="4889500" y="3852333"/>
                    </a:cubicBezTo>
                    <a:lnTo>
                      <a:pt x="4889500" y="3746500"/>
                    </a:lnTo>
                    <a:moveTo>
                      <a:pt x="6096000" y="5122333"/>
                    </a:moveTo>
                    <a:lnTo>
                      <a:pt x="7366000" y="5122333"/>
                    </a:lnTo>
                    <a:lnTo>
                      <a:pt x="7366000" y="6815667"/>
                    </a:lnTo>
                    <a:cubicBezTo>
                      <a:pt x="7366000" y="6932567"/>
                      <a:pt x="7271234" y="7027333"/>
                      <a:pt x="7154333" y="7027333"/>
                    </a:cubicBezTo>
                    <a:lnTo>
                      <a:pt x="6307667" y="7027333"/>
                    </a:lnTo>
                    <a:cubicBezTo>
                      <a:pt x="6190766" y="7027333"/>
                      <a:pt x="6096000" y="6932567"/>
                      <a:pt x="6096000" y="6815667"/>
                    </a:cubicBezTo>
                    <a:lnTo>
                      <a:pt x="6096000" y="5122333"/>
                    </a:lnTo>
                    <a:moveTo>
                      <a:pt x="6096000" y="4487333"/>
                    </a:moveTo>
                    <a:cubicBezTo>
                      <a:pt x="6096000" y="4253533"/>
                      <a:pt x="6285533" y="4064000"/>
                      <a:pt x="6519333" y="4064000"/>
                    </a:cubicBezTo>
                    <a:lnTo>
                      <a:pt x="6942667" y="4064000"/>
                    </a:lnTo>
                    <a:cubicBezTo>
                      <a:pt x="7176467" y="4064000"/>
                      <a:pt x="7366000" y="4253533"/>
                      <a:pt x="7366000" y="4487333"/>
                    </a:cubicBezTo>
                    <a:lnTo>
                      <a:pt x="7366000" y="5016500"/>
                    </a:lnTo>
                    <a:lnTo>
                      <a:pt x="6096000" y="5016500"/>
                    </a:lnTo>
                    <a:lnTo>
                      <a:pt x="6096000" y="4487333"/>
                    </a:lnTo>
                    <a:moveTo>
                      <a:pt x="6413500" y="3746500"/>
                    </a:moveTo>
                    <a:cubicBezTo>
                      <a:pt x="6413500" y="3688050"/>
                      <a:pt x="6460883" y="3640667"/>
                      <a:pt x="6519333" y="3640667"/>
                    </a:cubicBezTo>
                    <a:lnTo>
                      <a:pt x="6942667" y="3640667"/>
                    </a:lnTo>
                    <a:cubicBezTo>
                      <a:pt x="7001117" y="3640667"/>
                      <a:pt x="7048500" y="3688050"/>
                      <a:pt x="7048500" y="3746500"/>
                    </a:cubicBezTo>
                    <a:lnTo>
                      <a:pt x="7048500" y="3852333"/>
                    </a:lnTo>
                    <a:cubicBezTo>
                      <a:pt x="7048500" y="3910783"/>
                      <a:pt x="7001117" y="3958167"/>
                      <a:pt x="6942667" y="3958167"/>
                    </a:cubicBezTo>
                    <a:lnTo>
                      <a:pt x="6519333" y="3958167"/>
                    </a:lnTo>
                    <a:cubicBezTo>
                      <a:pt x="6491265" y="3958167"/>
                      <a:pt x="6464345" y="3947016"/>
                      <a:pt x="6444498" y="3927169"/>
                    </a:cubicBezTo>
                    <a:cubicBezTo>
                      <a:pt x="6424650" y="3907321"/>
                      <a:pt x="6413500" y="3880402"/>
                      <a:pt x="6413500" y="3852333"/>
                    </a:cubicBezTo>
                    <a:lnTo>
                      <a:pt x="6413500" y="3746500"/>
                    </a:lnTo>
                    <a:moveTo>
                      <a:pt x="7620000" y="5122333"/>
                    </a:moveTo>
                    <a:lnTo>
                      <a:pt x="8890000" y="5122333"/>
                    </a:lnTo>
                    <a:lnTo>
                      <a:pt x="8890000" y="6815667"/>
                    </a:lnTo>
                    <a:cubicBezTo>
                      <a:pt x="8890000" y="6932567"/>
                      <a:pt x="8795234" y="7027333"/>
                      <a:pt x="8678333" y="7027333"/>
                    </a:cubicBezTo>
                    <a:lnTo>
                      <a:pt x="7831667" y="7027333"/>
                    </a:lnTo>
                    <a:cubicBezTo>
                      <a:pt x="7714766" y="7027333"/>
                      <a:pt x="7620000" y="6932567"/>
                      <a:pt x="7620000" y="6815667"/>
                    </a:cubicBezTo>
                    <a:lnTo>
                      <a:pt x="7620000" y="5122333"/>
                    </a:lnTo>
                    <a:moveTo>
                      <a:pt x="7620000" y="4487333"/>
                    </a:moveTo>
                    <a:cubicBezTo>
                      <a:pt x="7620000" y="4253533"/>
                      <a:pt x="7809533" y="4064000"/>
                      <a:pt x="8043333" y="4064000"/>
                    </a:cubicBezTo>
                    <a:lnTo>
                      <a:pt x="8466667" y="4064000"/>
                    </a:lnTo>
                    <a:cubicBezTo>
                      <a:pt x="8700467" y="4064000"/>
                      <a:pt x="8890000" y="4253533"/>
                      <a:pt x="8890000" y="4487333"/>
                    </a:cubicBezTo>
                    <a:lnTo>
                      <a:pt x="8890000" y="5016500"/>
                    </a:lnTo>
                    <a:lnTo>
                      <a:pt x="7620000" y="5016500"/>
                    </a:lnTo>
                    <a:lnTo>
                      <a:pt x="7620000" y="4487333"/>
                    </a:lnTo>
                    <a:moveTo>
                      <a:pt x="7937500" y="3746500"/>
                    </a:moveTo>
                    <a:cubicBezTo>
                      <a:pt x="7937500" y="3688050"/>
                      <a:pt x="7984883" y="3640667"/>
                      <a:pt x="8043333" y="3640667"/>
                    </a:cubicBezTo>
                    <a:lnTo>
                      <a:pt x="8466667" y="3640667"/>
                    </a:lnTo>
                    <a:cubicBezTo>
                      <a:pt x="8525117" y="3640667"/>
                      <a:pt x="8572500" y="3688050"/>
                      <a:pt x="8572500" y="3746500"/>
                    </a:cubicBezTo>
                    <a:lnTo>
                      <a:pt x="8572500" y="3852333"/>
                    </a:lnTo>
                    <a:cubicBezTo>
                      <a:pt x="8572500" y="3910783"/>
                      <a:pt x="8525117" y="3958167"/>
                      <a:pt x="8466667" y="3958167"/>
                    </a:cubicBezTo>
                    <a:lnTo>
                      <a:pt x="8043333" y="3958167"/>
                    </a:lnTo>
                    <a:cubicBezTo>
                      <a:pt x="8015264" y="3958167"/>
                      <a:pt x="7988346" y="3947016"/>
                      <a:pt x="7968498" y="3927169"/>
                    </a:cubicBezTo>
                    <a:cubicBezTo>
                      <a:pt x="7948650" y="3907321"/>
                      <a:pt x="7937500" y="3880402"/>
                      <a:pt x="7937500" y="3852333"/>
                    </a:cubicBezTo>
                    <a:lnTo>
                      <a:pt x="7937500" y="3746500"/>
                    </a:lnTo>
                    <a:moveTo>
                      <a:pt x="9144000" y="5122333"/>
                    </a:moveTo>
                    <a:lnTo>
                      <a:pt x="10414000" y="5122333"/>
                    </a:lnTo>
                    <a:lnTo>
                      <a:pt x="10414000" y="6815667"/>
                    </a:lnTo>
                    <a:cubicBezTo>
                      <a:pt x="10414000" y="6932567"/>
                      <a:pt x="10319234" y="7027333"/>
                      <a:pt x="10202333" y="7027333"/>
                    </a:cubicBezTo>
                    <a:lnTo>
                      <a:pt x="9355667" y="7027333"/>
                    </a:lnTo>
                    <a:cubicBezTo>
                      <a:pt x="9238766" y="7027333"/>
                      <a:pt x="9144000" y="6932567"/>
                      <a:pt x="9144000" y="6815667"/>
                    </a:cubicBezTo>
                    <a:lnTo>
                      <a:pt x="9144000" y="5122333"/>
                    </a:lnTo>
                    <a:moveTo>
                      <a:pt x="9144000" y="4487333"/>
                    </a:moveTo>
                    <a:cubicBezTo>
                      <a:pt x="9144000" y="4253533"/>
                      <a:pt x="9333533" y="4064000"/>
                      <a:pt x="9567333" y="4064000"/>
                    </a:cubicBezTo>
                    <a:lnTo>
                      <a:pt x="9990667" y="4064000"/>
                    </a:lnTo>
                    <a:cubicBezTo>
                      <a:pt x="10224467" y="4064000"/>
                      <a:pt x="10414000" y="4253533"/>
                      <a:pt x="10414000" y="4487333"/>
                    </a:cubicBezTo>
                    <a:lnTo>
                      <a:pt x="10414000" y="5016500"/>
                    </a:lnTo>
                    <a:lnTo>
                      <a:pt x="9144000" y="5016500"/>
                    </a:lnTo>
                    <a:lnTo>
                      <a:pt x="9144000" y="4487333"/>
                    </a:lnTo>
                    <a:moveTo>
                      <a:pt x="9461500" y="3746500"/>
                    </a:moveTo>
                    <a:cubicBezTo>
                      <a:pt x="9461500" y="3688050"/>
                      <a:pt x="9508883" y="3640667"/>
                      <a:pt x="9567333" y="3640667"/>
                    </a:cubicBezTo>
                    <a:lnTo>
                      <a:pt x="9990667" y="3640667"/>
                    </a:lnTo>
                    <a:cubicBezTo>
                      <a:pt x="10049117" y="3640667"/>
                      <a:pt x="10096500" y="3688050"/>
                      <a:pt x="10096500" y="3746500"/>
                    </a:cubicBezTo>
                    <a:lnTo>
                      <a:pt x="10096500" y="3852333"/>
                    </a:lnTo>
                    <a:cubicBezTo>
                      <a:pt x="10096500" y="3910783"/>
                      <a:pt x="10049117" y="3958167"/>
                      <a:pt x="9990667" y="3958167"/>
                    </a:cubicBezTo>
                    <a:lnTo>
                      <a:pt x="9567333" y="3958167"/>
                    </a:lnTo>
                    <a:cubicBezTo>
                      <a:pt x="9539264" y="3958167"/>
                      <a:pt x="9512346" y="3947016"/>
                      <a:pt x="9492498" y="3927169"/>
                    </a:cubicBezTo>
                    <a:cubicBezTo>
                      <a:pt x="9472650" y="3907321"/>
                      <a:pt x="9461500" y="3880402"/>
                      <a:pt x="9461500" y="3852333"/>
                    </a:cubicBezTo>
                    <a:lnTo>
                      <a:pt x="9461500" y="3746500"/>
                    </a:lnTo>
                    <a:moveTo>
                      <a:pt x="10668000" y="5122333"/>
                    </a:moveTo>
                    <a:lnTo>
                      <a:pt x="11938000" y="5122333"/>
                    </a:lnTo>
                    <a:lnTo>
                      <a:pt x="11938000" y="6815667"/>
                    </a:lnTo>
                    <a:cubicBezTo>
                      <a:pt x="11938000" y="6932567"/>
                      <a:pt x="11843234" y="7027333"/>
                      <a:pt x="11726333" y="7027333"/>
                    </a:cubicBezTo>
                    <a:lnTo>
                      <a:pt x="10879667" y="7027333"/>
                    </a:lnTo>
                    <a:cubicBezTo>
                      <a:pt x="10762766" y="7027333"/>
                      <a:pt x="10668000" y="6932567"/>
                      <a:pt x="10668000" y="6815667"/>
                    </a:cubicBezTo>
                    <a:lnTo>
                      <a:pt x="10668000" y="5122333"/>
                    </a:lnTo>
                    <a:moveTo>
                      <a:pt x="10668000" y="4487333"/>
                    </a:moveTo>
                    <a:cubicBezTo>
                      <a:pt x="10668000" y="4253533"/>
                      <a:pt x="10857533" y="4064000"/>
                      <a:pt x="11091333" y="4064000"/>
                    </a:cubicBezTo>
                    <a:lnTo>
                      <a:pt x="11514667" y="4064000"/>
                    </a:lnTo>
                    <a:cubicBezTo>
                      <a:pt x="11748467" y="4064000"/>
                      <a:pt x="11938000" y="4253533"/>
                      <a:pt x="11938000" y="4487333"/>
                    </a:cubicBezTo>
                    <a:lnTo>
                      <a:pt x="11938000" y="5016500"/>
                    </a:lnTo>
                    <a:lnTo>
                      <a:pt x="10668000" y="5016500"/>
                    </a:lnTo>
                    <a:lnTo>
                      <a:pt x="10668000" y="4487333"/>
                    </a:lnTo>
                    <a:moveTo>
                      <a:pt x="10985500" y="3746500"/>
                    </a:moveTo>
                    <a:cubicBezTo>
                      <a:pt x="10985500" y="3688050"/>
                      <a:pt x="11032883" y="3640667"/>
                      <a:pt x="11091333" y="3640667"/>
                    </a:cubicBezTo>
                    <a:lnTo>
                      <a:pt x="11514667" y="3640667"/>
                    </a:lnTo>
                    <a:cubicBezTo>
                      <a:pt x="11573117" y="3640667"/>
                      <a:pt x="11620500" y="3688050"/>
                      <a:pt x="11620500" y="3746500"/>
                    </a:cubicBezTo>
                    <a:lnTo>
                      <a:pt x="11620500" y="3852333"/>
                    </a:lnTo>
                    <a:cubicBezTo>
                      <a:pt x="11620500" y="3910783"/>
                      <a:pt x="11573117" y="3958167"/>
                      <a:pt x="11514667" y="3958167"/>
                    </a:cubicBezTo>
                    <a:lnTo>
                      <a:pt x="11091333" y="3958167"/>
                    </a:lnTo>
                    <a:cubicBezTo>
                      <a:pt x="11063264" y="3958167"/>
                      <a:pt x="11036346" y="3947016"/>
                      <a:pt x="11016498" y="3927169"/>
                    </a:cubicBezTo>
                    <a:cubicBezTo>
                      <a:pt x="10996650" y="3907321"/>
                      <a:pt x="10985500" y="3880402"/>
                      <a:pt x="10985500" y="3852333"/>
                    </a:cubicBezTo>
                    <a:lnTo>
                      <a:pt x="10985500" y="3746500"/>
                    </a:lnTo>
                    <a:moveTo>
                      <a:pt x="12192000" y="5122333"/>
                    </a:moveTo>
                    <a:lnTo>
                      <a:pt x="13462000" y="5122333"/>
                    </a:lnTo>
                    <a:lnTo>
                      <a:pt x="13462000" y="6815667"/>
                    </a:lnTo>
                    <a:cubicBezTo>
                      <a:pt x="13462000" y="6932567"/>
                      <a:pt x="13367234" y="7027333"/>
                      <a:pt x="13250334" y="7027333"/>
                    </a:cubicBezTo>
                    <a:lnTo>
                      <a:pt x="12403667" y="7027333"/>
                    </a:lnTo>
                    <a:cubicBezTo>
                      <a:pt x="12286766" y="7027333"/>
                      <a:pt x="12192000" y="6932567"/>
                      <a:pt x="12192000" y="6815667"/>
                    </a:cubicBezTo>
                    <a:lnTo>
                      <a:pt x="12192000" y="5122333"/>
                    </a:lnTo>
                    <a:moveTo>
                      <a:pt x="12192000" y="4487333"/>
                    </a:moveTo>
                    <a:cubicBezTo>
                      <a:pt x="12192000" y="4253533"/>
                      <a:pt x="12381533" y="4064000"/>
                      <a:pt x="12615333" y="4064000"/>
                    </a:cubicBezTo>
                    <a:lnTo>
                      <a:pt x="13038666" y="4064000"/>
                    </a:lnTo>
                    <a:cubicBezTo>
                      <a:pt x="13272467" y="4064000"/>
                      <a:pt x="13462000" y="4253533"/>
                      <a:pt x="13462000" y="4487333"/>
                    </a:cubicBezTo>
                    <a:lnTo>
                      <a:pt x="13462000" y="5016500"/>
                    </a:lnTo>
                    <a:lnTo>
                      <a:pt x="12192000" y="5016500"/>
                    </a:lnTo>
                    <a:lnTo>
                      <a:pt x="12192000" y="4487333"/>
                    </a:lnTo>
                    <a:moveTo>
                      <a:pt x="12509500" y="3746500"/>
                    </a:moveTo>
                    <a:cubicBezTo>
                      <a:pt x="12509500" y="3688050"/>
                      <a:pt x="12556883" y="3640667"/>
                      <a:pt x="12615333" y="3640667"/>
                    </a:cubicBezTo>
                    <a:lnTo>
                      <a:pt x="13038666" y="3640667"/>
                    </a:lnTo>
                    <a:cubicBezTo>
                      <a:pt x="13097117" y="3640667"/>
                      <a:pt x="13144500" y="3688050"/>
                      <a:pt x="13144500" y="3746500"/>
                    </a:cubicBezTo>
                    <a:lnTo>
                      <a:pt x="13144500" y="3852333"/>
                    </a:lnTo>
                    <a:cubicBezTo>
                      <a:pt x="13144500" y="3910783"/>
                      <a:pt x="13097117" y="3958167"/>
                      <a:pt x="13038666" y="3958167"/>
                    </a:cubicBezTo>
                    <a:lnTo>
                      <a:pt x="12615333" y="3958167"/>
                    </a:lnTo>
                    <a:cubicBezTo>
                      <a:pt x="12587264" y="3958167"/>
                      <a:pt x="12560346" y="3947016"/>
                      <a:pt x="12540498" y="3927169"/>
                    </a:cubicBezTo>
                    <a:cubicBezTo>
                      <a:pt x="12520650" y="3907321"/>
                      <a:pt x="12509500" y="3880402"/>
                      <a:pt x="12509500" y="3852333"/>
                    </a:cubicBezTo>
                    <a:lnTo>
                      <a:pt x="12509500" y="3746500"/>
                    </a:lnTo>
                    <a:moveTo>
                      <a:pt x="13716000" y="5122333"/>
                    </a:moveTo>
                    <a:lnTo>
                      <a:pt x="14986000" y="5122333"/>
                    </a:lnTo>
                    <a:lnTo>
                      <a:pt x="14986000" y="6815667"/>
                    </a:lnTo>
                    <a:cubicBezTo>
                      <a:pt x="14986000" y="6932567"/>
                      <a:pt x="14891234" y="7027333"/>
                      <a:pt x="14774334" y="7027333"/>
                    </a:cubicBezTo>
                    <a:lnTo>
                      <a:pt x="13927666" y="7027333"/>
                    </a:lnTo>
                    <a:cubicBezTo>
                      <a:pt x="13810766" y="7027333"/>
                      <a:pt x="13716000" y="6932567"/>
                      <a:pt x="13716000" y="6815667"/>
                    </a:cubicBezTo>
                    <a:lnTo>
                      <a:pt x="13716000" y="5122333"/>
                    </a:lnTo>
                    <a:moveTo>
                      <a:pt x="13716000" y="4487333"/>
                    </a:moveTo>
                    <a:cubicBezTo>
                      <a:pt x="13716000" y="4253533"/>
                      <a:pt x="13905533" y="4064000"/>
                      <a:pt x="14139334" y="4064000"/>
                    </a:cubicBezTo>
                    <a:lnTo>
                      <a:pt x="14562666" y="4064000"/>
                    </a:lnTo>
                    <a:cubicBezTo>
                      <a:pt x="14796467" y="4064000"/>
                      <a:pt x="14986000" y="4253533"/>
                      <a:pt x="14986000" y="4487333"/>
                    </a:cubicBezTo>
                    <a:lnTo>
                      <a:pt x="14986000" y="5016500"/>
                    </a:lnTo>
                    <a:lnTo>
                      <a:pt x="13716000" y="5016500"/>
                    </a:lnTo>
                    <a:lnTo>
                      <a:pt x="13716000" y="4487333"/>
                    </a:lnTo>
                    <a:moveTo>
                      <a:pt x="14033500" y="3746500"/>
                    </a:moveTo>
                    <a:cubicBezTo>
                      <a:pt x="14033500" y="3688050"/>
                      <a:pt x="14080883" y="3640667"/>
                      <a:pt x="14139334" y="3640667"/>
                    </a:cubicBezTo>
                    <a:lnTo>
                      <a:pt x="14562666" y="3640667"/>
                    </a:lnTo>
                    <a:cubicBezTo>
                      <a:pt x="14621117" y="3640667"/>
                      <a:pt x="14668500" y="3688050"/>
                      <a:pt x="14668500" y="3746500"/>
                    </a:cubicBezTo>
                    <a:lnTo>
                      <a:pt x="14668500" y="3852333"/>
                    </a:lnTo>
                    <a:cubicBezTo>
                      <a:pt x="14668500" y="3910783"/>
                      <a:pt x="14621117" y="3958167"/>
                      <a:pt x="14562666" y="3958167"/>
                    </a:cubicBezTo>
                    <a:lnTo>
                      <a:pt x="14139334" y="3958167"/>
                    </a:lnTo>
                    <a:cubicBezTo>
                      <a:pt x="14111264" y="3958167"/>
                      <a:pt x="14084345" y="3947016"/>
                      <a:pt x="14064498" y="3927169"/>
                    </a:cubicBezTo>
                    <a:cubicBezTo>
                      <a:pt x="14044650" y="3907321"/>
                      <a:pt x="14033500" y="3880402"/>
                      <a:pt x="14033500" y="3852333"/>
                    </a:cubicBezTo>
                    <a:lnTo>
                      <a:pt x="14033500" y="3746500"/>
                    </a:lnTo>
                    <a:moveTo>
                      <a:pt x="15240000" y="5122333"/>
                    </a:moveTo>
                    <a:lnTo>
                      <a:pt x="16510000" y="5122333"/>
                    </a:lnTo>
                    <a:lnTo>
                      <a:pt x="16510000" y="6815667"/>
                    </a:lnTo>
                    <a:cubicBezTo>
                      <a:pt x="16510000" y="6932567"/>
                      <a:pt x="16415234" y="7027333"/>
                      <a:pt x="16298334" y="7027333"/>
                    </a:cubicBezTo>
                    <a:lnTo>
                      <a:pt x="15451666" y="7027333"/>
                    </a:lnTo>
                    <a:cubicBezTo>
                      <a:pt x="15334766" y="7027333"/>
                      <a:pt x="15240000" y="6932567"/>
                      <a:pt x="15240000" y="6815667"/>
                    </a:cubicBezTo>
                    <a:lnTo>
                      <a:pt x="15240000" y="5122333"/>
                    </a:lnTo>
                    <a:moveTo>
                      <a:pt x="15240000" y="4487333"/>
                    </a:moveTo>
                    <a:cubicBezTo>
                      <a:pt x="15240000" y="4253533"/>
                      <a:pt x="15429533" y="4064000"/>
                      <a:pt x="15663334" y="4064000"/>
                    </a:cubicBezTo>
                    <a:lnTo>
                      <a:pt x="16086666" y="4064000"/>
                    </a:lnTo>
                    <a:cubicBezTo>
                      <a:pt x="16320467" y="4064000"/>
                      <a:pt x="16510000" y="4253533"/>
                      <a:pt x="16510000" y="4487333"/>
                    </a:cubicBezTo>
                    <a:lnTo>
                      <a:pt x="16510000" y="5016500"/>
                    </a:lnTo>
                    <a:lnTo>
                      <a:pt x="15240000" y="5016500"/>
                    </a:lnTo>
                    <a:lnTo>
                      <a:pt x="15240000" y="4487333"/>
                    </a:lnTo>
                    <a:moveTo>
                      <a:pt x="15557500" y="3746500"/>
                    </a:moveTo>
                    <a:cubicBezTo>
                      <a:pt x="15557500" y="3688050"/>
                      <a:pt x="15604883" y="3640667"/>
                      <a:pt x="15663334" y="3640667"/>
                    </a:cubicBezTo>
                    <a:lnTo>
                      <a:pt x="16086666" y="3640667"/>
                    </a:lnTo>
                    <a:cubicBezTo>
                      <a:pt x="16145117" y="3640667"/>
                      <a:pt x="16192500" y="3688050"/>
                      <a:pt x="16192500" y="3746500"/>
                    </a:cubicBezTo>
                    <a:lnTo>
                      <a:pt x="16192500" y="3852333"/>
                    </a:lnTo>
                    <a:cubicBezTo>
                      <a:pt x="16192500" y="3910783"/>
                      <a:pt x="16145117" y="3958167"/>
                      <a:pt x="16086666" y="3958167"/>
                    </a:cubicBezTo>
                    <a:lnTo>
                      <a:pt x="15663334" y="3958167"/>
                    </a:lnTo>
                    <a:cubicBezTo>
                      <a:pt x="15635264" y="3958167"/>
                      <a:pt x="15608345" y="3947016"/>
                      <a:pt x="15588498" y="3927169"/>
                    </a:cubicBezTo>
                    <a:cubicBezTo>
                      <a:pt x="15568650" y="3907321"/>
                      <a:pt x="15557500" y="3880402"/>
                      <a:pt x="15557500" y="3852333"/>
                    </a:cubicBezTo>
                    <a:lnTo>
                      <a:pt x="15557500" y="3746500"/>
                    </a:lnTo>
                    <a:moveTo>
                      <a:pt x="16764000" y="5122333"/>
                    </a:moveTo>
                    <a:lnTo>
                      <a:pt x="18034000" y="5122333"/>
                    </a:lnTo>
                    <a:lnTo>
                      <a:pt x="18034000" y="6815667"/>
                    </a:lnTo>
                    <a:cubicBezTo>
                      <a:pt x="18034000" y="6932567"/>
                      <a:pt x="17939234" y="7027333"/>
                      <a:pt x="17822334" y="7027333"/>
                    </a:cubicBezTo>
                    <a:lnTo>
                      <a:pt x="16975666" y="7027333"/>
                    </a:lnTo>
                    <a:cubicBezTo>
                      <a:pt x="16858766" y="7027333"/>
                      <a:pt x="16764000" y="6932567"/>
                      <a:pt x="16764000" y="6815667"/>
                    </a:cubicBezTo>
                    <a:lnTo>
                      <a:pt x="16764000" y="5122333"/>
                    </a:lnTo>
                    <a:moveTo>
                      <a:pt x="16764000" y="4487333"/>
                    </a:moveTo>
                    <a:cubicBezTo>
                      <a:pt x="16764000" y="4253533"/>
                      <a:pt x="16953533" y="4064000"/>
                      <a:pt x="17187334" y="4064000"/>
                    </a:cubicBezTo>
                    <a:lnTo>
                      <a:pt x="17610666" y="4064000"/>
                    </a:lnTo>
                    <a:cubicBezTo>
                      <a:pt x="17844467" y="4064000"/>
                      <a:pt x="18034000" y="4253533"/>
                      <a:pt x="18034000" y="4487333"/>
                    </a:cubicBezTo>
                    <a:lnTo>
                      <a:pt x="18034000" y="5016500"/>
                    </a:lnTo>
                    <a:lnTo>
                      <a:pt x="16764000" y="5016500"/>
                    </a:lnTo>
                    <a:lnTo>
                      <a:pt x="16764000" y="4487333"/>
                    </a:lnTo>
                    <a:moveTo>
                      <a:pt x="17081500" y="3746500"/>
                    </a:moveTo>
                    <a:cubicBezTo>
                      <a:pt x="17081500" y="3688050"/>
                      <a:pt x="17128883" y="3640667"/>
                      <a:pt x="17187334" y="3640667"/>
                    </a:cubicBezTo>
                    <a:lnTo>
                      <a:pt x="17610666" y="3640667"/>
                    </a:lnTo>
                    <a:cubicBezTo>
                      <a:pt x="17669117" y="3640667"/>
                      <a:pt x="17716500" y="3688050"/>
                      <a:pt x="17716500" y="3746500"/>
                    </a:cubicBezTo>
                    <a:lnTo>
                      <a:pt x="17716500" y="3852333"/>
                    </a:lnTo>
                    <a:cubicBezTo>
                      <a:pt x="17716500" y="3910783"/>
                      <a:pt x="17669117" y="3958167"/>
                      <a:pt x="17610666" y="3958167"/>
                    </a:cubicBezTo>
                    <a:lnTo>
                      <a:pt x="17187334" y="3958167"/>
                    </a:lnTo>
                    <a:cubicBezTo>
                      <a:pt x="17159264" y="3958167"/>
                      <a:pt x="17132345" y="3947016"/>
                      <a:pt x="17112498" y="3927169"/>
                    </a:cubicBezTo>
                    <a:cubicBezTo>
                      <a:pt x="17092650" y="3907321"/>
                      <a:pt x="17081500" y="3880402"/>
                      <a:pt x="17081500" y="3852333"/>
                    </a:cubicBezTo>
                    <a:lnTo>
                      <a:pt x="17081500" y="3746500"/>
                    </a:lnTo>
                    <a:moveTo>
                      <a:pt x="18288000" y="5122333"/>
                    </a:moveTo>
                    <a:lnTo>
                      <a:pt x="19558000" y="5122333"/>
                    </a:lnTo>
                    <a:lnTo>
                      <a:pt x="19558000" y="6815667"/>
                    </a:lnTo>
                    <a:cubicBezTo>
                      <a:pt x="19558000" y="6932567"/>
                      <a:pt x="19463234" y="7027333"/>
                      <a:pt x="19346334" y="7027333"/>
                    </a:cubicBezTo>
                    <a:lnTo>
                      <a:pt x="18499666" y="7027333"/>
                    </a:lnTo>
                    <a:cubicBezTo>
                      <a:pt x="18382766" y="7027333"/>
                      <a:pt x="18288000" y="6932567"/>
                      <a:pt x="18288000" y="6815667"/>
                    </a:cubicBezTo>
                    <a:lnTo>
                      <a:pt x="18288000" y="5122333"/>
                    </a:lnTo>
                    <a:moveTo>
                      <a:pt x="18288000" y="4487333"/>
                    </a:moveTo>
                    <a:cubicBezTo>
                      <a:pt x="18288000" y="4253533"/>
                      <a:pt x="18477533" y="4064000"/>
                      <a:pt x="18711334" y="4064000"/>
                    </a:cubicBezTo>
                    <a:lnTo>
                      <a:pt x="19134666" y="4064000"/>
                    </a:lnTo>
                    <a:cubicBezTo>
                      <a:pt x="19368467" y="4064000"/>
                      <a:pt x="19558000" y="4253533"/>
                      <a:pt x="19558000" y="4487333"/>
                    </a:cubicBezTo>
                    <a:lnTo>
                      <a:pt x="19558000" y="5016500"/>
                    </a:lnTo>
                    <a:lnTo>
                      <a:pt x="18288000" y="5016500"/>
                    </a:lnTo>
                    <a:lnTo>
                      <a:pt x="18288000" y="4487333"/>
                    </a:lnTo>
                    <a:moveTo>
                      <a:pt x="18605500" y="3746500"/>
                    </a:moveTo>
                    <a:cubicBezTo>
                      <a:pt x="18605500" y="3688050"/>
                      <a:pt x="18652883" y="3640667"/>
                      <a:pt x="18711334" y="3640667"/>
                    </a:cubicBezTo>
                    <a:lnTo>
                      <a:pt x="19134666" y="3640667"/>
                    </a:lnTo>
                    <a:cubicBezTo>
                      <a:pt x="19193117" y="3640667"/>
                      <a:pt x="19240500" y="3688050"/>
                      <a:pt x="19240500" y="3746500"/>
                    </a:cubicBezTo>
                    <a:lnTo>
                      <a:pt x="19240500" y="3852333"/>
                    </a:lnTo>
                    <a:cubicBezTo>
                      <a:pt x="19240500" y="3910783"/>
                      <a:pt x="19193117" y="3958167"/>
                      <a:pt x="19134666" y="3958167"/>
                    </a:cubicBezTo>
                    <a:lnTo>
                      <a:pt x="18711334" y="3958167"/>
                    </a:lnTo>
                    <a:cubicBezTo>
                      <a:pt x="18683264" y="3958167"/>
                      <a:pt x="18656345" y="3947016"/>
                      <a:pt x="18636498" y="3927169"/>
                    </a:cubicBezTo>
                    <a:cubicBezTo>
                      <a:pt x="18616650" y="3907321"/>
                      <a:pt x="18605500" y="3880402"/>
                      <a:pt x="18605500" y="3852333"/>
                    </a:cubicBezTo>
                    <a:lnTo>
                      <a:pt x="18605500" y="3746500"/>
                    </a:lnTo>
                    <a:moveTo>
                      <a:pt x="19812000" y="5122333"/>
                    </a:moveTo>
                    <a:lnTo>
                      <a:pt x="21082000" y="5122333"/>
                    </a:lnTo>
                    <a:lnTo>
                      <a:pt x="21082000" y="6815667"/>
                    </a:lnTo>
                    <a:cubicBezTo>
                      <a:pt x="21082000" y="6932567"/>
                      <a:pt x="20987234" y="7027333"/>
                      <a:pt x="20870334" y="7027333"/>
                    </a:cubicBezTo>
                    <a:lnTo>
                      <a:pt x="20023666" y="7027333"/>
                    </a:lnTo>
                    <a:cubicBezTo>
                      <a:pt x="19906766" y="7027333"/>
                      <a:pt x="19812000" y="6932567"/>
                      <a:pt x="19812000" y="6815667"/>
                    </a:cubicBezTo>
                    <a:lnTo>
                      <a:pt x="19812000" y="5122333"/>
                    </a:lnTo>
                    <a:moveTo>
                      <a:pt x="19812000" y="4487333"/>
                    </a:moveTo>
                    <a:cubicBezTo>
                      <a:pt x="19812000" y="4253533"/>
                      <a:pt x="20001533" y="4064000"/>
                      <a:pt x="20235334" y="4064000"/>
                    </a:cubicBezTo>
                    <a:lnTo>
                      <a:pt x="20658666" y="4064000"/>
                    </a:lnTo>
                    <a:cubicBezTo>
                      <a:pt x="20892467" y="4064000"/>
                      <a:pt x="21082000" y="4253533"/>
                      <a:pt x="21082000" y="4487333"/>
                    </a:cubicBezTo>
                    <a:lnTo>
                      <a:pt x="21082000" y="5016500"/>
                    </a:lnTo>
                    <a:lnTo>
                      <a:pt x="19812000" y="5016500"/>
                    </a:lnTo>
                    <a:lnTo>
                      <a:pt x="19812000" y="4487333"/>
                    </a:lnTo>
                    <a:moveTo>
                      <a:pt x="20129500" y="3746500"/>
                    </a:moveTo>
                    <a:cubicBezTo>
                      <a:pt x="20129500" y="3688050"/>
                      <a:pt x="20176883" y="3640667"/>
                      <a:pt x="20235334" y="3640667"/>
                    </a:cubicBezTo>
                    <a:lnTo>
                      <a:pt x="20658666" y="3640667"/>
                    </a:lnTo>
                    <a:cubicBezTo>
                      <a:pt x="20717117" y="3640667"/>
                      <a:pt x="20764500" y="3688050"/>
                      <a:pt x="20764500" y="3746500"/>
                    </a:cubicBezTo>
                    <a:lnTo>
                      <a:pt x="20764500" y="3852333"/>
                    </a:lnTo>
                    <a:cubicBezTo>
                      <a:pt x="20764500" y="3910783"/>
                      <a:pt x="20717117" y="3958167"/>
                      <a:pt x="20658666" y="3958167"/>
                    </a:cubicBezTo>
                    <a:lnTo>
                      <a:pt x="20235334" y="3958167"/>
                    </a:lnTo>
                    <a:cubicBezTo>
                      <a:pt x="20207264" y="3958167"/>
                      <a:pt x="20180345" y="3947016"/>
                      <a:pt x="20160498" y="3927169"/>
                    </a:cubicBezTo>
                    <a:cubicBezTo>
                      <a:pt x="20140650" y="3907321"/>
                      <a:pt x="20129500" y="3880402"/>
                      <a:pt x="20129500" y="3852333"/>
                    </a:cubicBezTo>
                    <a:lnTo>
                      <a:pt x="20129500" y="3746500"/>
                    </a:lnTo>
                    <a:moveTo>
                      <a:pt x="0" y="8763000"/>
                    </a:moveTo>
                    <a:lnTo>
                      <a:pt x="1270000" y="8763000"/>
                    </a:lnTo>
                    <a:lnTo>
                      <a:pt x="1270000" y="10456333"/>
                    </a:lnTo>
                    <a:cubicBezTo>
                      <a:pt x="1270000" y="10573234"/>
                      <a:pt x="1175234" y="10668000"/>
                      <a:pt x="1058333" y="10668000"/>
                    </a:cubicBezTo>
                    <a:lnTo>
                      <a:pt x="211667" y="10668000"/>
                    </a:lnTo>
                    <a:cubicBezTo>
                      <a:pt x="94766" y="10668000"/>
                      <a:pt x="0" y="10573234"/>
                      <a:pt x="0" y="10456333"/>
                    </a:cubicBezTo>
                    <a:lnTo>
                      <a:pt x="0" y="8763000"/>
                    </a:lnTo>
                    <a:moveTo>
                      <a:pt x="0" y="8128000"/>
                    </a:moveTo>
                    <a:cubicBezTo>
                      <a:pt x="0" y="7894200"/>
                      <a:pt x="189533" y="7704667"/>
                      <a:pt x="423333" y="7704667"/>
                    </a:cubicBezTo>
                    <a:lnTo>
                      <a:pt x="846667" y="7704667"/>
                    </a:lnTo>
                    <a:cubicBezTo>
                      <a:pt x="1080467" y="7704667"/>
                      <a:pt x="1270000" y="7894200"/>
                      <a:pt x="1270000" y="8128000"/>
                    </a:cubicBezTo>
                    <a:lnTo>
                      <a:pt x="1270000" y="8657167"/>
                    </a:lnTo>
                    <a:lnTo>
                      <a:pt x="0" y="8657167"/>
                    </a:lnTo>
                    <a:lnTo>
                      <a:pt x="0" y="8128000"/>
                    </a:lnTo>
                    <a:moveTo>
                      <a:pt x="317500" y="7387167"/>
                    </a:moveTo>
                    <a:cubicBezTo>
                      <a:pt x="317500" y="7328716"/>
                      <a:pt x="364883" y="7281333"/>
                      <a:pt x="423333" y="7281333"/>
                    </a:cubicBezTo>
                    <a:lnTo>
                      <a:pt x="846667" y="7281333"/>
                    </a:lnTo>
                    <a:cubicBezTo>
                      <a:pt x="905117" y="7281333"/>
                      <a:pt x="952500" y="7328716"/>
                      <a:pt x="952500" y="7387167"/>
                    </a:cubicBezTo>
                    <a:lnTo>
                      <a:pt x="952500" y="7493000"/>
                    </a:lnTo>
                    <a:cubicBezTo>
                      <a:pt x="952500" y="7551450"/>
                      <a:pt x="905117" y="7598833"/>
                      <a:pt x="846667" y="7598833"/>
                    </a:cubicBezTo>
                    <a:lnTo>
                      <a:pt x="423333" y="7598833"/>
                    </a:lnTo>
                    <a:cubicBezTo>
                      <a:pt x="395265" y="7598833"/>
                      <a:pt x="368345" y="7587683"/>
                      <a:pt x="348498" y="7567836"/>
                    </a:cubicBezTo>
                    <a:cubicBezTo>
                      <a:pt x="328650" y="7547988"/>
                      <a:pt x="317500" y="7521069"/>
                      <a:pt x="317500" y="7493000"/>
                    </a:cubicBezTo>
                    <a:lnTo>
                      <a:pt x="317500" y="7387167"/>
                    </a:lnTo>
                    <a:moveTo>
                      <a:pt x="1524000" y="8763000"/>
                    </a:moveTo>
                    <a:lnTo>
                      <a:pt x="2794000" y="8763000"/>
                    </a:lnTo>
                    <a:lnTo>
                      <a:pt x="2794000" y="10456333"/>
                    </a:lnTo>
                    <a:cubicBezTo>
                      <a:pt x="2794000" y="10573234"/>
                      <a:pt x="2699234" y="10668000"/>
                      <a:pt x="2582333" y="10668000"/>
                    </a:cubicBezTo>
                    <a:lnTo>
                      <a:pt x="1735667" y="10668000"/>
                    </a:lnTo>
                    <a:cubicBezTo>
                      <a:pt x="1618766" y="10668000"/>
                      <a:pt x="1524000" y="10573234"/>
                      <a:pt x="1524000" y="10456333"/>
                    </a:cubicBezTo>
                    <a:lnTo>
                      <a:pt x="1524000" y="8763000"/>
                    </a:lnTo>
                    <a:moveTo>
                      <a:pt x="1524000" y="8128000"/>
                    </a:moveTo>
                    <a:cubicBezTo>
                      <a:pt x="1524000" y="7894200"/>
                      <a:pt x="1713533" y="7704667"/>
                      <a:pt x="1947333" y="7704667"/>
                    </a:cubicBezTo>
                    <a:lnTo>
                      <a:pt x="2370667" y="7704667"/>
                    </a:lnTo>
                    <a:cubicBezTo>
                      <a:pt x="2604467" y="7704667"/>
                      <a:pt x="2794000" y="7894200"/>
                      <a:pt x="2794000" y="8128000"/>
                    </a:cubicBezTo>
                    <a:lnTo>
                      <a:pt x="2794000" y="8657167"/>
                    </a:lnTo>
                    <a:lnTo>
                      <a:pt x="1524000" y="8657167"/>
                    </a:lnTo>
                    <a:lnTo>
                      <a:pt x="1524000" y="8128000"/>
                    </a:lnTo>
                    <a:moveTo>
                      <a:pt x="1841500" y="7387167"/>
                    </a:moveTo>
                    <a:cubicBezTo>
                      <a:pt x="1841500" y="7328716"/>
                      <a:pt x="1888883" y="7281333"/>
                      <a:pt x="1947333" y="7281333"/>
                    </a:cubicBezTo>
                    <a:lnTo>
                      <a:pt x="2370667" y="7281333"/>
                    </a:lnTo>
                    <a:cubicBezTo>
                      <a:pt x="2429117" y="7281333"/>
                      <a:pt x="2476500" y="7328716"/>
                      <a:pt x="2476500" y="7387167"/>
                    </a:cubicBezTo>
                    <a:lnTo>
                      <a:pt x="2476500" y="7493000"/>
                    </a:lnTo>
                    <a:cubicBezTo>
                      <a:pt x="2476500" y="7551450"/>
                      <a:pt x="2429117" y="7598833"/>
                      <a:pt x="2370667" y="7598833"/>
                    </a:cubicBezTo>
                    <a:lnTo>
                      <a:pt x="1947333" y="7598833"/>
                    </a:lnTo>
                    <a:cubicBezTo>
                      <a:pt x="1919265" y="7598833"/>
                      <a:pt x="1892346" y="7587683"/>
                      <a:pt x="1872498" y="7567836"/>
                    </a:cubicBezTo>
                    <a:cubicBezTo>
                      <a:pt x="1852650" y="7547988"/>
                      <a:pt x="1841500" y="7521069"/>
                      <a:pt x="1841500" y="7493000"/>
                    </a:cubicBezTo>
                    <a:lnTo>
                      <a:pt x="1841500" y="7387167"/>
                    </a:lnTo>
                    <a:moveTo>
                      <a:pt x="3048000" y="8763000"/>
                    </a:moveTo>
                    <a:lnTo>
                      <a:pt x="4318000" y="8763000"/>
                    </a:lnTo>
                    <a:lnTo>
                      <a:pt x="4318000" y="10456333"/>
                    </a:lnTo>
                    <a:cubicBezTo>
                      <a:pt x="4318000" y="10573234"/>
                      <a:pt x="4223234" y="10668000"/>
                      <a:pt x="4106333" y="10668000"/>
                    </a:cubicBezTo>
                    <a:lnTo>
                      <a:pt x="3259667" y="10668000"/>
                    </a:lnTo>
                    <a:cubicBezTo>
                      <a:pt x="3142766" y="10668000"/>
                      <a:pt x="3048000" y="10573234"/>
                      <a:pt x="3048000" y="10456333"/>
                    </a:cubicBezTo>
                    <a:lnTo>
                      <a:pt x="3048000" y="8763000"/>
                    </a:lnTo>
                    <a:moveTo>
                      <a:pt x="3048000" y="8128000"/>
                    </a:moveTo>
                    <a:cubicBezTo>
                      <a:pt x="3048000" y="7894200"/>
                      <a:pt x="3237533" y="7704667"/>
                      <a:pt x="3471333" y="7704667"/>
                    </a:cubicBezTo>
                    <a:lnTo>
                      <a:pt x="3894667" y="7704667"/>
                    </a:lnTo>
                    <a:cubicBezTo>
                      <a:pt x="4128467" y="7704667"/>
                      <a:pt x="4318000" y="7894200"/>
                      <a:pt x="4318000" y="8128000"/>
                    </a:cubicBezTo>
                    <a:lnTo>
                      <a:pt x="4318000" y="8657167"/>
                    </a:lnTo>
                    <a:lnTo>
                      <a:pt x="3048000" y="8657167"/>
                    </a:lnTo>
                    <a:lnTo>
                      <a:pt x="3048000" y="8128000"/>
                    </a:lnTo>
                    <a:moveTo>
                      <a:pt x="3365500" y="7387167"/>
                    </a:moveTo>
                    <a:cubicBezTo>
                      <a:pt x="3365500" y="7328716"/>
                      <a:pt x="3412883" y="7281333"/>
                      <a:pt x="3471333" y="7281333"/>
                    </a:cubicBezTo>
                    <a:lnTo>
                      <a:pt x="3894667" y="7281333"/>
                    </a:lnTo>
                    <a:cubicBezTo>
                      <a:pt x="3953117" y="7281333"/>
                      <a:pt x="4000500" y="7328716"/>
                      <a:pt x="4000500" y="7387167"/>
                    </a:cubicBezTo>
                    <a:lnTo>
                      <a:pt x="4000500" y="7493000"/>
                    </a:lnTo>
                    <a:cubicBezTo>
                      <a:pt x="4000500" y="7551450"/>
                      <a:pt x="3953117" y="7598833"/>
                      <a:pt x="3894667" y="7598833"/>
                    </a:cubicBezTo>
                    <a:lnTo>
                      <a:pt x="3471333" y="7598833"/>
                    </a:lnTo>
                    <a:cubicBezTo>
                      <a:pt x="3443265" y="7598833"/>
                      <a:pt x="3416345" y="7587683"/>
                      <a:pt x="3396498" y="7567836"/>
                    </a:cubicBezTo>
                    <a:cubicBezTo>
                      <a:pt x="3376650" y="7547988"/>
                      <a:pt x="3365500" y="7521069"/>
                      <a:pt x="3365500" y="7493000"/>
                    </a:cubicBezTo>
                    <a:lnTo>
                      <a:pt x="3365500" y="7387167"/>
                    </a:lnTo>
                    <a:moveTo>
                      <a:pt x="4572000" y="8763000"/>
                    </a:moveTo>
                    <a:lnTo>
                      <a:pt x="5842000" y="8763000"/>
                    </a:lnTo>
                    <a:lnTo>
                      <a:pt x="5842000" y="10456333"/>
                    </a:lnTo>
                    <a:cubicBezTo>
                      <a:pt x="5842000" y="10573234"/>
                      <a:pt x="5747234" y="10668000"/>
                      <a:pt x="5630333" y="10668000"/>
                    </a:cubicBezTo>
                    <a:lnTo>
                      <a:pt x="4783667" y="10668000"/>
                    </a:lnTo>
                    <a:cubicBezTo>
                      <a:pt x="4666766" y="10668000"/>
                      <a:pt x="4572000" y="10573234"/>
                      <a:pt x="4572000" y="10456333"/>
                    </a:cubicBezTo>
                    <a:lnTo>
                      <a:pt x="4572000" y="8763000"/>
                    </a:lnTo>
                    <a:moveTo>
                      <a:pt x="4572000" y="8128000"/>
                    </a:moveTo>
                    <a:cubicBezTo>
                      <a:pt x="4572000" y="7894200"/>
                      <a:pt x="4761533" y="7704667"/>
                      <a:pt x="4995333" y="7704667"/>
                    </a:cubicBezTo>
                    <a:lnTo>
                      <a:pt x="5418667" y="7704667"/>
                    </a:lnTo>
                    <a:cubicBezTo>
                      <a:pt x="5652467" y="7704667"/>
                      <a:pt x="5842000" y="7894200"/>
                      <a:pt x="5842000" y="8128000"/>
                    </a:cubicBezTo>
                    <a:lnTo>
                      <a:pt x="5842000" y="8657167"/>
                    </a:lnTo>
                    <a:lnTo>
                      <a:pt x="4572000" y="8657167"/>
                    </a:lnTo>
                    <a:lnTo>
                      <a:pt x="4572000" y="8128000"/>
                    </a:lnTo>
                    <a:moveTo>
                      <a:pt x="4889500" y="7387167"/>
                    </a:moveTo>
                    <a:cubicBezTo>
                      <a:pt x="4889500" y="7328716"/>
                      <a:pt x="4936883" y="7281333"/>
                      <a:pt x="4995333" y="7281333"/>
                    </a:cubicBezTo>
                    <a:lnTo>
                      <a:pt x="5418667" y="7281333"/>
                    </a:lnTo>
                    <a:cubicBezTo>
                      <a:pt x="5477117" y="7281333"/>
                      <a:pt x="5524500" y="7328716"/>
                      <a:pt x="5524500" y="7387167"/>
                    </a:cubicBezTo>
                    <a:lnTo>
                      <a:pt x="5524500" y="7493000"/>
                    </a:lnTo>
                    <a:cubicBezTo>
                      <a:pt x="5524500" y="7551450"/>
                      <a:pt x="5477117" y="7598833"/>
                      <a:pt x="5418667" y="7598833"/>
                    </a:cubicBezTo>
                    <a:lnTo>
                      <a:pt x="4995333" y="7598833"/>
                    </a:lnTo>
                    <a:cubicBezTo>
                      <a:pt x="4967265" y="7598833"/>
                      <a:pt x="4940345" y="7587683"/>
                      <a:pt x="4920498" y="7567836"/>
                    </a:cubicBezTo>
                    <a:cubicBezTo>
                      <a:pt x="4900650" y="7547988"/>
                      <a:pt x="4889500" y="7521069"/>
                      <a:pt x="4889500" y="7493000"/>
                    </a:cubicBezTo>
                    <a:lnTo>
                      <a:pt x="4889500" y="7387167"/>
                    </a:lnTo>
                    <a:moveTo>
                      <a:pt x="6096000" y="8763000"/>
                    </a:moveTo>
                    <a:lnTo>
                      <a:pt x="7366000" y="8763000"/>
                    </a:lnTo>
                    <a:lnTo>
                      <a:pt x="7366000" y="10456333"/>
                    </a:lnTo>
                    <a:cubicBezTo>
                      <a:pt x="7366000" y="10573234"/>
                      <a:pt x="7271234" y="10668000"/>
                      <a:pt x="7154333" y="10668000"/>
                    </a:cubicBezTo>
                    <a:lnTo>
                      <a:pt x="6307667" y="10668000"/>
                    </a:lnTo>
                    <a:cubicBezTo>
                      <a:pt x="6190766" y="10668000"/>
                      <a:pt x="6096000" y="10573234"/>
                      <a:pt x="6096000" y="10456333"/>
                    </a:cubicBezTo>
                    <a:lnTo>
                      <a:pt x="6096000" y="8763000"/>
                    </a:lnTo>
                    <a:moveTo>
                      <a:pt x="6096000" y="8128000"/>
                    </a:moveTo>
                    <a:cubicBezTo>
                      <a:pt x="6096000" y="7894200"/>
                      <a:pt x="6285533" y="7704667"/>
                      <a:pt x="6519333" y="7704667"/>
                    </a:cubicBezTo>
                    <a:lnTo>
                      <a:pt x="6942667" y="7704667"/>
                    </a:lnTo>
                    <a:cubicBezTo>
                      <a:pt x="7176467" y="7704667"/>
                      <a:pt x="7366000" y="7894200"/>
                      <a:pt x="7366000" y="8128000"/>
                    </a:cubicBezTo>
                    <a:lnTo>
                      <a:pt x="7366000" y="8657167"/>
                    </a:lnTo>
                    <a:lnTo>
                      <a:pt x="6096000" y="8657167"/>
                    </a:lnTo>
                    <a:lnTo>
                      <a:pt x="6096000" y="8128000"/>
                    </a:lnTo>
                    <a:moveTo>
                      <a:pt x="6413500" y="7387167"/>
                    </a:moveTo>
                    <a:cubicBezTo>
                      <a:pt x="6413500" y="7328716"/>
                      <a:pt x="6460883" y="7281333"/>
                      <a:pt x="6519333" y="7281333"/>
                    </a:cubicBezTo>
                    <a:lnTo>
                      <a:pt x="6942667" y="7281333"/>
                    </a:lnTo>
                    <a:cubicBezTo>
                      <a:pt x="7001117" y="7281333"/>
                      <a:pt x="7048500" y="7328716"/>
                      <a:pt x="7048500" y="7387167"/>
                    </a:cubicBezTo>
                    <a:lnTo>
                      <a:pt x="7048500" y="7493000"/>
                    </a:lnTo>
                    <a:cubicBezTo>
                      <a:pt x="7048500" y="7551450"/>
                      <a:pt x="7001117" y="7598833"/>
                      <a:pt x="6942667" y="7598833"/>
                    </a:cubicBezTo>
                    <a:lnTo>
                      <a:pt x="6519333" y="7598833"/>
                    </a:lnTo>
                    <a:cubicBezTo>
                      <a:pt x="6491265" y="7598833"/>
                      <a:pt x="6464345" y="7587683"/>
                      <a:pt x="6444498" y="7567836"/>
                    </a:cubicBezTo>
                    <a:cubicBezTo>
                      <a:pt x="6424650" y="7547988"/>
                      <a:pt x="6413500" y="7521069"/>
                      <a:pt x="6413500" y="7493000"/>
                    </a:cubicBezTo>
                    <a:lnTo>
                      <a:pt x="6413500" y="7387167"/>
                    </a:lnTo>
                    <a:moveTo>
                      <a:pt x="7620000" y="8763000"/>
                    </a:moveTo>
                    <a:lnTo>
                      <a:pt x="8890000" y="8763000"/>
                    </a:lnTo>
                    <a:lnTo>
                      <a:pt x="8890000" y="10456333"/>
                    </a:lnTo>
                    <a:cubicBezTo>
                      <a:pt x="8890000" y="10573234"/>
                      <a:pt x="8795234" y="10668000"/>
                      <a:pt x="8678333" y="10668000"/>
                    </a:cubicBezTo>
                    <a:lnTo>
                      <a:pt x="7831667" y="10668000"/>
                    </a:lnTo>
                    <a:cubicBezTo>
                      <a:pt x="7714766" y="10668000"/>
                      <a:pt x="7620000" y="10573234"/>
                      <a:pt x="7620000" y="10456333"/>
                    </a:cubicBezTo>
                    <a:lnTo>
                      <a:pt x="7620000" y="8763000"/>
                    </a:lnTo>
                    <a:moveTo>
                      <a:pt x="7620000" y="8128000"/>
                    </a:moveTo>
                    <a:cubicBezTo>
                      <a:pt x="7620000" y="7894200"/>
                      <a:pt x="7809533" y="7704667"/>
                      <a:pt x="8043333" y="7704667"/>
                    </a:cubicBezTo>
                    <a:lnTo>
                      <a:pt x="8466667" y="7704667"/>
                    </a:lnTo>
                    <a:cubicBezTo>
                      <a:pt x="8700467" y="7704667"/>
                      <a:pt x="8890000" y="7894200"/>
                      <a:pt x="8890000" y="8128000"/>
                    </a:cubicBezTo>
                    <a:lnTo>
                      <a:pt x="8890000" y="8657167"/>
                    </a:lnTo>
                    <a:lnTo>
                      <a:pt x="7620000" y="8657167"/>
                    </a:lnTo>
                    <a:lnTo>
                      <a:pt x="7620000" y="8128000"/>
                    </a:lnTo>
                    <a:moveTo>
                      <a:pt x="7937500" y="7387167"/>
                    </a:moveTo>
                    <a:cubicBezTo>
                      <a:pt x="7937500" y="7328716"/>
                      <a:pt x="7984883" y="7281333"/>
                      <a:pt x="8043333" y="7281333"/>
                    </a:cubicBezTo>
                    <a:lnTo>
                      <a:pt x="8466667" y="7281333"/>
                    </a:lnTo>
                    <a:cubicBezTo>
                      <a:pt x="8525117" y="7281333"/>
                      <a:pt x="8572500" y="7328716"/>
                      <a:pt x="8572500" y="7387167"/>
                    </a:cubicBezTo>
                    <a:lnTo>
                      <a:pt x="8572500" y="7493000"/>
                    </a:lnTo>
                    <a:cubicBezTo>
                      <a:pt x="8572500" y="7551450"/>
                      <a:pt x="8525117" y="7598833"/>
                      <a:pt x="8466667" y="7598833"/>
                    </a:cubicBezTo>
                    <a:lnTo>
                      <a:pt x="8043333" y="7598833"/>
                    </a:lnTo>
                    <a:cubicBezTo>
                      <a:pt x="8015264" y="7598833"/>
                      <a:pt x="7988346" y="7587683"/>
                      <a:pt x="7968498" y="7567836"/>
                    </a:cubicBezTo>
                    <a:cubicBezTo>
                      <a:pt x="7948650" y="7547988"/>
                      <a:pt x="7937500" y="7521069"/>
                      <a:pt x="7937500" y="7493000"/>
                    </a:cubicBezTo>
                    <a:lnTo>
                      <a:pt x="7937500" y="7387167"/>
                    </a:lnTo>
                    <a:moveTo>
                      <a:pt x="9144000" y="8763000"/>
                    </a:moveTo>
                    <a:lnTo>
                      <a:pt x="10414000" y="8763000"/>
                    </a:lnTo>
                    <a:lnTo>
                      <a:pt x="10414000" y="10456333"/>
                    </a:lnTo>
                    <a:cubicBezTo>
                      <a:pt x="10414000" y="10573234"/>
                      <a:pt x="10319234" y="10668000"/>
                      <a:pt x="10202333" y="10668000"/>
                    </a:cubicBezTo>
                    <a:lnTo>
                      <a:pt x="9355667" y="10668000"/>
                    </a:lnTo>
                    <a:cubicBezTo>
                      <a:pt x="9238766" y="10668000"/>
                      <a:pt x="9144000" y="10573234"/>
                      <a:pt x="9144000" y="10456333"/>
                    </a:cubicBezTo>
                    <a:lnTo>
                      <a:pt x="9144000" y="8763000"/>
                    </a:lnTo>
                    <a:moveTo>
                      <a:pt x="9144000" y="8128000"/>
                    </a:moveTo>
                    <a:cubicBezTo>
                      <a:pt x="9144000" y="7894200"/>
                      <a:pt x="9333533" y="7704667"/>
                      <a:pt x="9567333" y="7704667"/>
                    </a:cubicBezTo>
                    <a:lnTo>
                      <a:pt x="9990667" y="7704667"/>
                    </a:lnTo>
                    <a:cubicBezTo>
                      <a:pt x="10224467" y="7704667"/>
                      <a:pt x="10414000" y="7894200"/>
                      <a:pt x="10414000" y="8128000"/>
                    </a:cubicBezTo>
                    <a:lnTo>
                      <a:pt x="10414000" y="8657167"/>
                    </a:lnTo>
                    <a:lnTo>
                      <a:pt x="9144000" y="8657167"/>
                    </a:lnTo>
                    <a:lnTo>
                      <a:pt x="9144000" y="8128000"/>
                    </a:lnTo>
                    <a:moveTo>
                      <a:pt x="9461500" y="7387167"/>
                    </a:moveTo>
                    <a:cubicBezTo>
                      <a:pt x="9461500" y="7328716"/>
                      <a:pt x="9508883" y="7281333"/>
                      <a:pt x="9567333" y="7281333"/>
                    </a:cubicBezTo>
                    <a:lnTo>
                      <a:pt x="9990667" y="7281333"/>
                    </a:lnTo>
                    <a:cubicBezTo>
                      <a:pt x="10049117" y="7281333"/>
                      <a:pt x="10096500" y="7328716"/>
                      <a:pt x="10096500" y="7387167"/>
                    </a:cubicBezTo>
                    <a:lnTo>
                      <a:pt x="10096500" y="7493000"/>
                    </a:lnTo>
                    <a:cubicBezTo>
                      <a:pt x="10096500" y="7551450"/>
                      <a:pt x="10049117" y="7598833"/>
                      <a:pt x="9990667" y="7598833"/>
                    </a:cubicBezTo>
                    <a:lnTo>
                      <a:pt x="9567333" y="7598833"/>
                    </a:lnTo>
                    <a:cubicBezTo>
                      <a:pt x="9539264" y="7598833"/>
                      <a:pt x="9512346" y="7587683"/>
                      <a:pt x="9492498" y="7567836"/>
                    </a:cubicBezTo>
                    <a:cubicBezTo>
                      <a:pt x="9472650" y="7547988"/>
                      <a:pt x="9461500" y="7521069"/>
                      <a:pt x="9461500" y="7493000"/>
                    </a:cubicBezTo>
                    <a:lnTo>
                      <a:pt x="9461500" y="7387167"/>
                    </a:lnTo>
                    <a:moveTo>
                      <a:pt x="10668000" y="8763000"/>
                    </a:moveTo>
                    <a:lnTo>
                      <a:pt x="11938000" y="8763000"/>
                    </a:lnTo>
                    <a:lnTo>
                      <a:pt x="11938000" y="10456333"/>
                    </a:lnTo>
                    <a:cubicBezTo>
                      <a:pt x="11938000" y="10573234"/>
                      <a:pt x="11843234" y="10668000"/>
                      <a:pt x="11726333" y="10668000"/>
                    </a:cubicBezTo>
                    <a:lnTo>
                      <a:pt x="10879667" y="10668000"/>
                    </a:lnTo>
                    <a:cubicBezTo>
                      <a:pt x="10762766" y="10668000"/>
                      <a:pt x="10668000" y="10573234"/>
                      <a:pt x="10668000" y="10456333"/>
                    </a:cubicBezTo>
                    <a:lnTo>
                      <a:pt x="10668000" y="8763000"/>
                    </a:lnTo>
                    <a:moveTo>
                      <a:pt x="10668000" y="8128000"/>
                    </a:moveTo>
                    <a:cubicBezTo>
                      <a:pt x="10668000" y="7894200"/>
                      <a:pt x="10857533" y="7704667"/>
                      <a:pt x="11091333" y="7704667"/>
                    </a:cubicBezTo>
                    <a:lnTo>
                      <a:pt x="11514667" y="7704667"/>
                    </a:lnTo>
                    <a:cubicBezTo>
                      <a:pt x="11748467" y="7704667"/>
                      <a:pt x="11938000" y="7894200"/>
                      <a:pt x="11938000" y="8128000"/>
                    </a:cubicBezTo>
                    <a:lnTo>
                      <a:pt x="11938000" y="8657167"/>
                    </a:lnTo>
                    <a:lnTo>
                      <a:pt x="10668000" y="8657167"/>
                    </a:lnTo>
                    <a:lnTo>
                      <a:pt x="10668000" y="8128000"/>
                    </a:lnTo>
                    <a:moveTo>
                      <a:pt x="10985500" y="7387167"/>
                    </a:moveTo>
                    <a:cubicBezTo>
                      <a:pt x="10985500" y="7328716"/>
                      <a:pt x="11032883" y="7281333"/>
                      <a:pt x="11091333" y="7281333"/>
                    </a:cubicBezTo>
                    <a:lnTo>
                      <a:pt x="11514667" y="7281333"/>
                    </a:lnTo>
                    <a:cubicBezTo>
                      <a:pt x="11573117" y="7281333"/>
                      <a:pt x="11620500" y="7328716"/>
                      <a:pt x="11620500" y="7387167"/>
                    </a:cubicBezTo>
                    <a:lnTo>
                      <a:pt x="11620500" y="7493000"/>
                    </a:lnTo>
                    <a:cubicBezTo>
                      <a:pt x="11620500" y="7551450"/>
                      <a:pt x="11573117" y="7598833"/>
                      <a:pt x="11514667" y="7598833"/>
                    </a:cubicBezTo>
                    <a:lnTo>
                      <a:pt x="11091333" y="7598833"/>
                    </a:lnTo>
                    <a:cubicBezTo>
                      <a:pt x="11063264" y="7598833"/>
                      <a:pt x="11036346" y="7587683"/>
                      <a:pt x="11016498" y="7567836"/>
                    </a:cubicBezTo>
                    <a:cubicBezTo>
                      <a:pt x="10996650" y="7547988"/>
                      <a:pt x="10985500" y="7521069"/>
                      <a:pt x="10985500" y="7493000"/>
                    </a:cubicBezTo>
                    <a:lnTo>
                      <a:pt x="10985500" y="7387167"/>
                    </a:lnTo>
                    <a:moveTo>
                      <a:pt x="12192000" y="8763000"/>
                    </a:moveTo>
                    <a:lnTo>
                      <a:pt x="13462000" y="8763000"/>
                    </a:lnTo>
                    <a:lnTo>
                      <a:pt x="13462000" y="10456333"/>
                    </a:lnTo>
                    <a:cubicBezTo>
                      <a:pt x="13462000" y="10573234"/>
                      <a:pt x="13367234" y="10668000"/>
                      <a:pt x="13250334" y="10668000"/>
                    </a:cubicBezTo>
                    <a:lnTo>
                      <a:pt x="12403667" y="10668000"/>
                    </a:lnTo>
                    <a:cubicBezTo>
                      <a:pt x="12286766" y="10668000"/>
                      <a:pt x="12192000" y="10573234"/>
                      <a:pt x="12192000" y="10456333"/>
                    </a:cubicBezTo>
                    <a:lnTo>
                      <a:pt x="12192000" y="8763000"/>
                    </a:lnTo>
                    <a:moveTo>
                      <a:pt x="12192000" y="8128000"/>
                    </a:moveTo>
                    <a:cubicBezTo>
                      <a:pt x="12192000" y="7894200"/>
                      <a:pt x="12381533" y="7704667"/>
                      <a:pt x="12615333" y="7704667"/>
                    </a:cubicBezTo>
                    <a:lnTo>
                      <a:pt x="13038666" y="7704667"/>
                    </a:lnTo>
                    <a:cubicBezTo>
                      <a:pt x="13272467" y="7704667"/>
                      <a:pt x="13462000" y="7894200"/>
                      <a:pt x="13462000" y="8128000"/>
                    </a:cubicBezTo>
                    <a:lnTo>
                      <a:pt x="13462000" y="8657167"/>
                    </a:lnTo>
                    <a:lnTo>
                      <a:pt x="12192000" y="8657167"/>
                    </a:lnTo>
                    <a:lnTo>
                      <a:pt x="12192000" y="8128000"/>
                    </a:lnTo>
                    <a:moveTo>
                      <a:pt x="12509500" y="7387167"/>
                    </a:moveTo>
                    <a:cubicBezTo>
                      <a:pt x="12509500" y="7328716"/>
                      <a:pt x="12556883" y="7281333"/>
                      <a:pt x="12615333" y="7281333"/>
                    </a:cubicBezTo>
                    <a:lnTo>
                      <a:pt x="13038666" y="7281333"/>
                    </a:lnTo>
                    <a:cubicBezTo>
                      <a:pt x="13097117" y="7281333"/>
                      <a:pt x="13144500" y="7328716"/>
                      <a:pt x="13144500" y="7387167"/>
                    </a:cubicBezTo>
                    <a:lnTo>
                      <a:pt x="13144500" y="7493000"/>
                    </a:lnTo>
                    <a:cubicBezTo>
                      <a:pt x="13144500" y="7551450"/>
                      <a:pt x="13097117" y="7598833"/>
                      <a:pt x="13038666" y="7598833"/>
                    </a:cubicBezTo>
                    <a:lnTo>
                      <a:pt x="12615333" y="7598833"/>
                    </a:lnTo>
                    <a:cubicBezTo>
                      <a:pt x="12587264" y="7598833"/>
                      <a:pt x="12560346" y="7587683"/>
                      <a:pt x="12540498" y="7567836"/>
                    </a:cubicBezTo>
                    <a:cubicBezTo>
                      <a:pt x="12520650" y="7547988"/>
                      <a:pt x="12509500" y="7521069"/>
                      <a:pt x="12509500" y="7493000"/>
                    </a:cubicBezTo>
                    <a:lnTo>
                      <a:pt x="12509500" y="7387167"/>
                    </a:lnTo>
                    <a:moveTo>
                      <a:pt x="13716000" y="8763000"/>
                    </a:moveTo>
                    <a:lnTo>
                      <a:pt x="14986000" y="8763000"/>
                    </a:lnTo>
                    <a:lnTo>
                      <a:pt x="14986000" y="10456333"/>
                    </a:lnTo>
                    <a:cubicBezTo>
                      <a:pt x="14986000" y="10573234"/>
                      <a:pt x="14891234" y="10668000"/>
                      <a:pt x="14774334" y="10668000"/>
                    </a:cubicBezTo>
                    <a:lnTo>
                      <a:pt x="13927666" y="10668000"/>
                    </a:lnTo>
                    <a:cubicBezTo>
                      <a:pt x="13810766" y="10668000"/>
                      <a:pt x="13716000" y="10573234"/>
                      <a:pt x="13716000" y="10456333"/>
                    </a:cubicBezTo>
                    <a:lnTo>
                      <a:pt x="13716000" y="8763000"/>
                    </a:lnTo>
                    <a:moveTo>
                      <a:pt x="13716000" y="8128000"/>
                    </a:moveTo>
                    <a:cubicBezTo>
                      <a:pt x="13716000" y="7894200"/>
                      <a:pt x="13905533" y="7704667"/>
                      <a:pt x="14139334" y="7704667"/>
                    </a:cubicBezTo>
                    <a:lnTo>
                      <a:pt x="14562666" y="7704667"/>
                    </a:lnTo>
                    <a:cubicBezTo>
                      <a:pt x="14796467" y="7704667"/>
                      <a:pt x="14986000" y="7894200"/>
                      <a:pt x="14986000" y="8128000"/>
                    </a:cubicBezTo>
                    <a:lnTo>
                      <a:pt x="14986000" y="8657167"/>
                    </a:lnTo>
                    <a:lnTo>
                      <a:pt x="13716000" y="8657167"/>
                    </a:lnTo>
                    <a:lnTo>
                      <a:pt x="13716000" y="8128000"/>
                    </a:lnTo>
                    <a:moveTo>
                      <a:pt x="14033500" y="7387167"/>
                    </a:moveTo>
                    <a:cubicBezTo>
                      <a:pt x="14033500" y="7328716"/>
                      <a:pt x="14080883" y="7281333"/>
                      <a:pt x="14139334" y="7281333"/>
                    </a:cubicBezTo>
                    <a:lnTo>
                      <a:pt x="14562666" y="7281333"/>
                    </a:lnTo>
                    <a:cubicBezTo>
                      <a:pt x="14621117" y="7281333"/>
                      <a:pt x="14668500" y="7328716"/>
                      <a:pt x="14668500" y="7387167"/>
                    </a:cubicBezTo>
                    <a:lnTo>
                      <a:pt x="14668500" y="7493000"/>
                    </a:lnTo>
                    <a:cubicBezTo>
                      <a:pt x="14668500" y="7551450"/>
                      <a:pt x="14621117" y="7598833"/>
                      <a:pt x="14562666" y="7598833"/>
                    </a:cubicBezTo>
                    <a:lnTo>
                      <a:pt x="14139334" y="7598833"/>
                    </a:lnTo>
                    <a:cubicBezTo>
                      <a:pt x="14111264" y="7598833"/>
                      <a:pt x="14084345" y="7587683"/>
                      <a:pt x="14064498" y="7567836"/>
                    </a:cubicBezTo>
                    <a:cubicBezTo>
                      <a:pt x="14044650" y="7547988"/>
                      <a:pt x="14033500" y="7521069"/>
                      <a:pt x="14033500" y="7493000"/>
                    </a:cubicBezTo>
                    <a:lnTo>
                      <a:pt x="14033500" y="7387167"/>
                    </a:lnTo>
                    <a:moveTo>
                      <a:pt x="15240000" y="8763000"/>
                    </a:moveTo>
                    <a:lnTo>
                      <a:pt x="16510000" y="8763000"/>
                    </a:lnTo>
                    <a:lnTo>
                      <a:pt x="16510000" y="10456333"/>
                    </a:lnTo>
                    <a:cubicBezTo>
                      <a:pt x="16510000" y="10573234"/>
                      <a:pt x="16415234" y="10668000"/>
                      <a:pt x="16298334" y="10668000"/>
                    </a:cubicBezTo>
                    <a:lnTo>
                      <a:pt x="15451666" y="10668000"/>
                    </a:lnTo>
                    <a:cubicBezTo>
                      <a:pt x="15334766" y="10668000"/>
                      <a:pt x="15240000" y="10573234"/>
                      <a:pt x="15240000" y="10456333"/>
                    </a:cubicBezTo>
                    <a:lnTo>
                      <a:pt x="15240000" y="8763000"/>
                    </a:lnTo>
                    <a:moveTo>
                      <a:pt x="15240000" y="8128000"/>
                    </a:moveTo>
                    <a:cubicBezTo>
                      <a:pt x="15240000" y="7894200"/>
                      <a:pt x="15429533" y="7704667"/>
                      <a:pt x="15663334" y="7704667"/>
                    </a:cubicBezTo>
                    <a:lnTo>
                      <a:pt x="16086666" y="7704667"/>
                    </a:lnTo>
                    <a:cubicBezTo>
                      <a:pt x="16320467" y="7704667"/>
                      <a:pt x="16510000" y="7894200"/>
                      <a:pt x="16510000" y="8128000"/>
                    </a:cubicBezTo>
                    <a:lnTo>
                      <a:pt x="16510000" y="8657167"/>
                    </a:lnTo>
                    <a:lnTo>
                      <a:pt x="15240000" y="8657167"/>
                    </a:lnTo>
                    <a:lnTo>
                      <a:pt x="15240000" y="8128000"/>
                    </a:lnTo>
                    <a:moveTo>
                      <a:pt x="15557500" y="7387167"/>
                    </a:moveTo>
                    <a:cubicBezTo>
                      <a:pt x="15557500" y="7328716"/>
                      <a:pt x="15604883" y="7281333"/>
                      <a:pt x="15663334" y="7281333"/>
                    </a:cubicBezTo>
                    <a:lnTo>
                      <a:pt x="16086666" y="7281333"/>
                    </a:lnTo>
                    <a:cubicBezTo>
                      <a:pt x="16145117" y="7281333"/>
                      <a:pt x="16192500" y="7328716"/>
                      <a:pt x="16192500" y="7387167"/>
                    </a:cubicBezTo>
                    <a:lnTo>
                      <a:pt x="16192500" y="7493000"/>
                    </a:lnTo>
                    <a:cubicBezTo>
                      <a:pt x="16192500" y="7551450"/>
                      <a:pt x="16145117" y="7598833"/>
                      <a:pt x="16086666" y="7598833"/>
                    </a:cubicBezTo>
                    <a:lnTo>
                      <a:pt x="15663334" y="7598833"/>
                    </a:lnTo>
                    <a:cubicBezTo>
                      <a:pt x="15635264" y="7598833"/>
                      <a:pt x="15608345" y="7587683"/>
                      <a:pt x="15588498" y="7567836"/>
                    </a:cubicBezTo>
                    <a:cubicBezTo>
                      <a:pt x="15568650" y="7547988"/>
                      <a:pt x="15557500" y="7521069"/>
                      <a:pt x="15557500" y="7493000"/>
                    </a:cubicBezTo>
                    <a:lnTo>
                      <a:pt x="15557500" y="7387167"/>
                    </a:lnTo>
                    <a:moveTo>
                      <a:pt x="16764000" y="8763000"/>
                    </a:moveTo>
                    <a:lnTo>
                      <a:pt x="18034000" y="8763000"/>
                    </a:lnTo>
                    <a:lnTo>
                      <a:pt x="18034000" y="10456333"/>
                    </a:lnTo>
                    <a:cubicBezTo>
                      <a:pt x="18034000" y="10573234"/>
                      <a:pt x="17939234" y="10668000"/>
                      <a:pt x="17822334" y="10668000"/>
                    </a:cubicBezTo>
                    <a:lnTo>
                      <a:pt x="16975666" y="10668000"/>
                    </a:lnTo>
                    <a:cubicBezTo>
                      <a:pt x="16858766" y="10668000"/>
                      <a:pt x="16764000" y="10573234"/>
                      <a:pt x="16764000" y="10456333"/>
                    </a:cubicBezTo>
                    <a:lnTo>
                      <a:pt x="16764000" y="8763000"/>
                    </a:lnTo>
                    <a:moveTo>
                      <a:pt x="16764000" y="8128000"/>
                    </a:moveTo>
                    <a:cubicBezTo>
                      <a:pt x="16764000" y="7894200"/>
                      <a:pt x="16953533" y="7704667"/>
                      <a:pt x="17187334" y="7704667"/>
                    </a:cubicBezTo>
                    <a:lnTo>
                      <a:pt x="17610666" y="7704667"/>
                    </a:lnTo>
                    <a:cubicBezTo>
                      <a:pt x="17844467" y="7704667"/>
                      <a:pt x="18034000" y="7894200"/>
                      <a:pt x="18034000" y="8128000"/>
                    </a:cubicBezTo>
                    <a:lnTo>
                      <a:pt x="18034000" y="8657167"/>
                    </a:lnTo>
                    <a:lnTo>
                      <a:pt x="16764000" y="8657167"/>
                    </a:lnTo>
                    <a:lnTo>
                      <a:pt x="16764000" y="8128000"/>
                    </a:lnTo>
                    <a:moveTo>
                      <a:pt x="17081500" y="7387167"/>
                    </a:moveTo>
                    <a:cubicBezTo>
                      <a:pt x="17081500" y="7328716"/>
                      <a:pt x="17128883" y="7281333"/>
                      <a:pt x="17187334" y="7281333"/>
                    </a:cubicBezTo>
                    <a:lnTo>
                      <a:pt x="17610666" y="7281333"/>
                    </a:lnTo>
                    <a:cubicBezTo>
                      <a:pt x="17669117" y="7281333"/>
                      <a:pt x="17716500" y="7328716"/>
                      <a:pt x="17716500" y="7387167"/>
                    </a:cubicBezTo>
                    <a:lnTo>
                      <a:pt x="17716500" y="7493000"/>
                    </a:lnTo>
                    <a:cubicBezTo>
                      <a:pt x="17716500" y="7551450"/>
                      <a:pt x="17669117" y="7598833"/>
                      <a:pt x="17610666" y="7598833"/>
                    </a:cubicBezTo>
                    <a:lnTo>
                      <a:pt x="17187334" y="7598833"/>
                    </a:lnTo>
                    <a:cubicBezTo>
                      <a:pt x="17159264" y="7598833"/>
                      <a:pt x="17132345" y="7587683"/>
                      <a:pt x="17112498" y="7567836"/>
                    </a:cubicBezTo>
                    <a:cubicBezTo>
                      <a:pt x="17092650" y="7547988"/>
                      <a:pt x="17081500" y="7521069"/>
                      <a:pt x="17081500" y="7493000"/>
                    </a:cubicBezTo>
                    <a:lnTo>
                      <a:pt x="17081500" y="7387167"/>
                    </a:lnTo>
                    <a:moveTo>
                      <a:pt x="18288000" y="8763000"/>
                    </a:moveTo>
                    <a:lnTo>
                      <a:pt x="19558000" y="8763000"/>
                    </a:lnTo>
                    <a:lnTo>
                      <a:pt x="19558000" y="10456333"/>
                    </a:lnTo>
                    <a:cubicBezTo>
                      <a:pt x="19558000" y="10573234"/>
                      <a:pt x="19463234" y="10668000"/>
                      <a:pt x="19346334" y="10668000"/>
                    </a:cubicBezTo>
                    <a:lnTo>
                      <a:pt x="18499666" y="10668000"/>
                    </a:lnTo>
                    <a:cubicBezTo>
                      <a:pt x="18382766" y="10668000"/>
                      <a:pt x="18288000" y="10573234"/>
                      <a:pt x="18288000" y="10456333"/>
                    </a:cubicBezTo>
                    <a:lnTo>
                      <a:pt x="18288000" y="8763000"/>
                    </a:lnTo>
                    <a:moveTo>
                      <a:pt x="18288000" y="8128000"/>
                    </a:moveTo>
                    <a:cubicBezTo>
                      <a:pt x="18288000" y="7894200"/>
                      <a:pt x="18477533" y="7704667"/>
                      <a:pt x="18711334" y="7704667"/>
                    </a:cubicBezTo>
                    <a:lnTo>
                      <a:pt x="19134666" y="7704667"/>
                    </a:lnTo>
                    <a:cubicBezTo>
                      <a:pt x="19368467" y="7704667"/>
                      <a:pt x="19558000" y="7894200"/>
                      <a:pt x="19558000" y="8128000"/>
                    </a:cubicBezTo>
                    <a:lnTo>
                      <a:pt x="19558000" y="8657167"/>
                    </a:lnTo>
                    <a:lnTo>
                      <a:pt x="18288000" y="8657167"/>
                    </a:lnTo>
                    <a:lnTo>
                      <a:pt x="18288000" y="8128000"/>
                    </a:lnTo>
                    <a:moveTo>
                      <a:pt x="18605500" y="7387167"/>
                    </a:moveTo>
                    <a:cubicBezTo>
                      <a:pt x="18605500" y="7328716"/>
                      <a:pt x="18652883" y="7281333"/>
                      <a:pt x="18711334" y="7281333"/>
                    </a:cubicBezTo>
                    <a:lnTo>
                      <a:pt x="19134666" y="7281333"/>
                    </a:lnTo>
                    <a:cubicBezTo>
                      <a:pt x="19193117" y="7281333"/>
                      <a:pt x="19240500" y="7328716"/>
                      <a:pt x="19240500" y="7387167"/>
                    </a:cubicBezTo>
                    <a:lnTo>
                      <a:pt x="19240500" y="7493000"/>
                    </a:lnTo>
                    <a:cubicBezTo>
                      <a:pt x="19240500" y="7551450"/>
                      <a:pt x="19193117" y="7598833"/>
                      <a:pt x="19134666" y="7598833"/>
                    </a:cubicBezTo>
                    <a:lnTo>
                      <a:pt x="18711334" y="7598833"/>
                    </a:lnTo>
                    <a:cubicBezTo>
                      <a:pt x="18683264" y="7598833"/>
                      <a:pt x="18656345" y="7587683"/>
                      <a:pt x="18636498" y="7567836"/>
                    </a:cubicBezTo>
                    <a:cubicBezTo>
                      <a:pt x="18616650" y="7547988"/>
                      <a:pt x="18605500" y="7521069"/>
                      <a:pt x="18605500" y="7493000"/>
                    </a:cubicBezTo>
                    <a:lnTo>
                      <a:pt x="18605500" y="7387167"/>
                    </a:lnTo>
                  </a:path>
                </a:pathLst>
              </a:custGeom>
              <a:solidFill>
                <a:srgbClr val="637A94"/>
              </a:solidFill>
            </p:spPr>
          </p:sp>
          <p:sp>
            <p:nvSpPr>
              <p:cNvPr id="29" name="Freeform 16"/>
              <p:cNvSpPr/>
              <p:nvPr/>
            </p:nvSpPr>
            <p:spPr>
              <a:xfrm>
                <a:off x="0" y="7281333"/>
                <a:ext cx="21082000" cy="7027333"/>
              </a:xfrm>
              <a:custGeom>
                <a:avLst/>
                <a:gdLst/>
                <a:ahLst/>
                <a:cxnLst/>
                <a:rect l="l" t="t" r="r" b="b"/>
                <a:pathLst>
                  <a:path w="21082000" h="7027333">
                    <a:moveTo>
                      <a:pt x="19812000" y="1481667"/>
                    </a:moveTo>
                    <a:lnTo>
                      <a:pt x="21082000" y="1481667"/>
                    </a:lnTo>
                    <a:lnTo>
                      <a:pt x="21082000" y="3175000"/>
                    </a:lnTo>
                    <a:cubicBezTo>
                      <a:pt x="21082000" y="3291901"/>
                      <a:pt x="20987234" y="3386667"/>
                      <a:pt x="20870334" y="3386667"/>
                    </a:cubicBezTo>
                    <a:lnTo>
                      <a:pt x="20023666" y="3386667"/>
                    </a:lnTo>
                    <a:cubicBezTo>
                      <a:pt x="19906766" y="3386667"/>
                      <a:pt x="19812000" y="3291901"/>
                      <a:pt x="19812000" y="3175000"/>
                    </a:cubicBezTo>
                    <a:lnTo>
                      <a:pt x="19812000" y="1481667"/>
                    </a:lnTo>
                    <a:moveTo>
                      <a:pt x="19812000" y="846667"/>
                    </a:moveTo>
                    <a:cubicBezTo>
                      <a:pt x="19812000" y="612867"/>
                      <a:pt x="20001533" y="423334"/>
                      <a:pt x="20235334" y="423334"/>
                    </a:cubicBezTo>
                    <a:lnTo>
                      <a:pt x="20658666" y="423334"/>
                    </a:lnTo>
                    <a:cubicBezTo>
                      <a:pt x="20892467" y="423334"/>
                      <a:pt x="21082000" y="612867"/>
                      <a:pt x="21082000" y="846667"/>
                    </a:cubicBezTo>
                    <a:lnTo>
                      <a:pt x="21082000" y="1375834"/>
                    </a:lnTo>
                    <a:lnTo>
                      <a:pt x="19812000" y="1375834"/>
                    </a:lnTo>
                    <a:lnTo>
                      <a:pt x="19812000" y="846667"/>
                    </a:lnTo>
                    <a:moveTo>
                      <a:pt x="20129500" y="105834"/>
                    </a:moveTo>
                    <a:cubicBezTo>
                      <a:pt x="20129500" y="47383"/>
                      <a:pt x="20176883" y="0"/>
                      <a:pt x="20235334" y="0"/>
                    </a:cubicBezTo>
                    <a:lnTo>
                      <a:pt x="20658666" y="0"/>
                    </a:lnTo>
                    <a:cubicBezTo>
                      <a:pt x="20717117" y="0"/>
                      <a:pt x="20764500" y="47383"/>
                      <a:pt x="20764500" y="105834"/>
                    </a:cubicBezTo>
                    <a:lnTo>
                      <a:pt x="20764500" y="211667"/>
                    </a:lnTo>
                    <a:cubicBezTo>
                      <a:pt x="20764500" y="270117"/>
                      <a:pt x="20717117" y="317500"/>
                      <a:pt x="20658666" y="317500"/>
                    </a:cubicBezTo>
                    <a:lnTo>
                      <a:pt x="20235334" y="317500"/>
                    </a:lnTo>
                    <a:cubicBezTo>
                      <a:pt x="20207264" y="317500"/>
                      <a:pt x="20180345" y="306350"/>
                      <a:pt x="20160498" y="286503"/>
                    </a:cubicBezTo>
                    <a:cubicBezTo>
                      <a:pt x="20140650" y="266655"/>
                      <a:pt x="20129500" y="239736"/>
                      <a:pt x="20129500" y="211667"/>
                    </a:cubicBezTo>
                    <a:lnTo>
                      <a:pt x="20129500" y="105834"/>
                    </a:lnTo>
                    <a:moveTo>
                      <a:pt x="0" y="5122334"/>
                    </a:moveTo>
                    <a:lnTo>
                      <a:pt x="1270000" y="5122334"/>
                    </a:lnTo>
                    <a:lnTo>
                      <a:pt x="1270000" y="6815667"/>
                    </a:lnTo>
                    <a:cubicBezTo>
                      <a:pt x="1270000" y="6932567"/>
                      <a:pt x="1175234" y="7027333"/>
                      <a:pt x="1058333" y="7027333"/>
                    </a:cubicBezTo>
                    <a:lnTo>
                      <a:pt x="211667" y="7027333"/>
                    </a:lnTo>
                    <a:cubicBezTo>
                      <a:pt x="94766" y="7027333"/>
                      <a:pt x="0" y="6932567"/>
                      <a:pt x="0" y="6815667"/>
                    </a:cubicBezTo>
                    <a:lnTo>
                      <a:pt x="0" y="5122334"/>
                    </a:lnTo>
                    <a:moveTo>
                      <a:pt x="0" y="4487334"/>
                    </a:moveTo>
                    <a:cubicBezTo>
                      <a:pt x="0" y="4253533"/>
                      <a:pt x="189533" y="4064000"/>
                      <a:pt x="423333" y="4064000"/>
                    </a:cubicBezTo>
                    <a:lnTo>
                      <a:pt x="846667" y="4064000"/>
                    </a:lnTo>
                    <a:cubicBezTo>
                      <a:pt x="1080467" y="4064000"/>
                      <a:pt x="1270000" y="4253533"/>
                      <a:pt x="1270000" y="4487334"/>
                    </a:cubicBezTo>
                    <a:lnTo>
                      <a:pt x="1270000" y="5016500"/>
                    </a:lnTo>
                    <a:lnTo>
                      <a:pt x="0" y="5016500"/>
                    </a:lnTo>
                    <a:lnTo>
                      <a:pt x="0" y="4487334"/>
                    </a:lnTo>
                    <a:moveTo>
                      <a:pt x="317500" y="3746500"/>
                    </a:moveTo>
                    <a:cubicBezTo>
                      <a:pt x="317500" y="3688050"/>
                      <a:pt x="364883" y="3640667"/>
                      <a:pt x="423333" y="3640667"/>
                    </a:cubicBezTo>
                    <a:lnTo>
                      <a:pt x="846667" y="3640667"/>
                    </a:lnTo>
                    <a:cubicBezTo>
                      <a:pt x="905117" y="3640667"/>
                      <a:pt x="952500" y="3688050"/>
                      <a:pt x="952500" y="3746500"/>
                    </a:cubicBezTo>
                    <a:lnTo>
                      <a:pt x="952500" y="3852334"/>
                    </a:lnTo>
                    <a:cubicBezTo>
                      <a:pt x="952500" y="3910784"/>
                      <a:pt x="905117" y="3958167"/>
                      <a:pt x="846667" y="3958167"/>
                    </a:cubicBezTo>
                    <a:lnTo>
                      <a:pt x="423333" y="3958167"/>
                    </a:lnTo>
                    <a:cubicBezTo>
                      <a:pt x="395265" y="3958167"/>
                      <a:pt x="368345" y="3947017"/>
                      <a:pt x="348498" y="3927169"/>
                    </a:cubicBezTo>
                    <a:cubicBezTo>
                      <a:pt x="328650" y="3907321"/>
                      <a:pt x="317500" y="3880403"/>
                      <a:pt x="317500" y="3852334"/>
                    </a:cubicBezTo>
                    <a:lnTo>
                      <a:pt x="317500" y="3746500"/>
                    </a:lnTo>
                    <a:moveTo>
                      <a:pt x="1524000" y="5122334"/>
                    </a:moveTo>
                    <a:lnTo>
                      <a:pt x="2794000" y="5122334"/>
                    </a:lnTo>
                    <a:lnTo>
                      <a:pt x="2794000" y="6815667"/>
                    </a:lnTo>
                    <a:cubicBezTo>
                      <a:pt x="2794000" y="6932567"/>
                      <a:pt x="2699234" y="7027333"/>
                      <a:pt x="2582333" y="7027333"/>
                    </a:cubicBezTo>
                    <a:lnTo>
                      <a:pt x="1735667" y="7027333"/>
                    </a:lnTo>
                    <a:cubicBezTo>
                      <a:pt x="1618766" y="7027333"/>
                      <a:pt x="1524000" y="6932567"/>
                      <a:pt x="1524000" y="6815667"/>
                    </a:cubicBezTo>
                    <a:lnTo>
                      <a:pt x="1524000" y="5122334"/>
                    </a:lnTo>
                    <a:moveTo>
                      <a:pt x="1524000" y="4487334"/>
                    </a:moveTo>
                    <a:cubicBezTo>
                      <a:pt x="1524000" y="4253533"/>
                      <a:pt x="1713533" y="4064000"/>
                      <a:pt x="1947333" y="4064000"/>
                    </a:cubicBezTo>
                    <a:lnTo>
                      <a:pt x="2370667" y="4064000"/>
                    </a:lnTo>
                    <a:cubicBezTo>
                      <a:pt x="2604467" y="4064000"/>
                      <a:pt x="2794000" y="4253533"/>
                      <a:pt x="2794000" y="4487334"/>
                    </a:cubicBezTo>
                    <a:lnTo>
                      <a:pt x="2794000" y="5016500"/>
                    </a:lnTo>
                    <a:lnTo>
                      <a:pt x="1524000" y="5016500"/>
                    </a:lnTo>
                    <a:lnTo>
                      <a:pt x="1524000" y="4487334"/>
                    </a:lnTo>
                    <a:moveTo>
                      <a:pt x="1841500" y="3746500"/>
                    </a:moveTo>
                    <a:cubicBezTo>
                      <a:pt x="1841500" y="3688050"/>
                      <a:pt x="1888883" y="3640667"/>
                      <a:pt x="1947333" y="3640667"/>
                    </a:cubicBezTo>
                    <a:lnTo>
                      <a:pt x="2370667" y="3640667"/>
                    </a:lnTo>
                    <a:cubicBezTo>
                      <a:pt x="2429117" y="3640667"/>
                      <a:pt x="2476500" y="3688050"/>
                      <a:pt x="2476500" y="3746500"/>
                    </a:cubicBezTo>
                    <a:lnTo>
                      <a:pt x="2476500" y="3852334"/>
                    </a:lnTo>
                    <a:cubicBezTo>
                      <a:pt x="2476500" y="3910784"/>
                      <a:pt x="2429117" y="3958167"/>
                      <a:pt x="2370667" y="3958167"/>
                    </a:cubicBezTo>
                    <a:lnTo>
                      <a:pt x="1947333" y="3958167"/>
                    </a:lnTo>
                    <a:cubicBezTo>
                      <a:pt x="1919265" y="3958167"/>
                      <a:pt x="1892346" y="3947017"/>
                      <a:pt x="1872498" y="3927169"/>
                    </a:cubicBezTo>
                    <a:cubicBezTo>
                      <a:pt x="1852650" y="3907321"/>
                      <a:pt x="1841500" y="3880403"/>
                      <a:pt x="1841500" y="3852334"/>
                    </a:cubicBezTo>
                    <a:lnTo>
                      <a:pt x="1841500" y="3746500"/>
                    </a:lnTo>
                    <a:moveTo>
                      <a:pt x="3048000" y="5122334"/>
                    </a:moveTo>
                    <a:lnTo>
                      <a:pt x="4318000" y="5122334"/>
                    </a:lnTo>
                    <a:lnTo>
                      <a:pt x="4318000" y="6815667"/>
                    </a:lnTo>
                    <a:cubicBezTo>
                      <a:pt x="4318000" y="6932567"/>
                      <a:pt x="4223234" y="7027333"/>
                      <a:pt x="4106333" y="7027333"/>
                    </a:cubicBezTo>
                    <a:lnTo>
                      <a:pt x="3259667" y="7027333"/>
                    </a:lnTo>
                    <a:cubicBezTo>
                      <a:pt x="3142766" y="7027333"/>
                      <a:pt x="3048000" y="6932567"/>
                      <a:pt x="3048000" y="6815667"/>
                    </a:cubicBezTo>
                    <a:lnTo>
                      <a:pt x="3048000" y="5122334"/>
                    </a:lnTo>
                    <a:moveTo>
                      <a:pt x="3048000" y="4487334"/>
                    </a:moveTo>
                    <a:cubicBezTo>
                      <a:pt x="3048000" y="4253533"/>
                      <a:pt x="3237533" y="4064000"/>
                      <a:pt x="3471333" y="4064000"/>
                    </a:cubicBezTo>
                    <a:lnTo>
                      <a:pt x="3894667" y="4064000"/>
                    </a:lnTo>
                    <a:cubicBezTo>
                      <a:pt x="4128467" y="4064000"/>
                      <a:pt x="4318000" y="4253533"/>
                      <a:pt x="4318000" y="4487334"/>
                    </a:cubicBezTo>
                    <a:lnTo>
                      <a:pt x="4318000" y="5016500"/>
                    </a:lnTo>
                    <a:lnTo>
                      <a:pt x="3048000" y="5016500"/>
                    </a:lnTo>
                    <a:lnTo>
                      <a:pt x="3048000" y="4487334"/>
                    </a:lnTo>
                    <a:moveTo>
                      <a:pt x="3365500" y="3746500"/>
                    </a:moveTo>
                    <a:cubicBezTo>
                      <a:pt x="3365500" y="3688050"/>
                      <a:pt x="3412883" y="3640667"/>
                      <a:pt x="3471333" y="3640667"/>
                    </a:cubicBezTo>
                    <a:lnTo>
                      <a:pt x="3894667" y="3640667"/>
                    </a:lnTo>
                    <a:cubicBezTo>
                      <a:pt x="3953117" y="3640667"/>
                      <a:pt x="4000500" y="3688050"/>
                      <a:pt x="4000500" y="3746500"/>
                    </a:cubicBezTo>
                    <a:lnTo>
                      <a:pt x="4000500" y="3852334"/>
                    </a:lnTo>
                    <a:cubicBezTo>
                      <a:pt x="4000500" y="3910784"/>
                      <a:pt x="3953117" y="3958167"/>
                      <a:pt x="3894667" y="3958167"/>
                    </a:cubicBezTo>
                    <a:lnTo>
                      <a:pt x="3471333" y="3958167"/>
                    </a:lnTo>
                    <a:cubicBezTo>
                      <a:pt x="3443265" y="3958167"/>
                      <a:pt x="3416345" y="3947017"/>
                      <a:pt x="3396498" y="3927169"/>
                    </a:cubicBezTo>
                    <a:cubicBezTo>
                      <a:pt x="3376650" y="3907321"/>
                      <a:pt x="3365500" y="3880403"/>
                      <a:pt x="3365500" y="3852334"/>
                    </a:cubicBezTo>
                    <a:lnTo>
                      <a:pt x="3365500" y="3746500"/>
                    </a:lnTo>
                    <a:moveTo>
                      <a:pt x="4572000" y="5122334"/>
                    </a:moveTo>
                    <a:lnTo>
                      <a:pt x="5842000" y="5122334"/>
                    </a:lnTo>
                    <a:lnTo>
                      <a:pt x="5842000" y="6815667"/>
                    </a:lnTo>
                    <a:cubicBezTo>
                      <a:pt x="5842000" y="6932567"/>
                      <a:pt x="5747234" y="7027333"/>
                      <a:pt x="5630333" y="7027333"/>
                    </a:cubicBezTo>
                    <a:lnTo>
                      <a:pt x="4783667" y="7027333"/>
                    </a:lnTo>
                    <a:cubicBezTo>
                      <a:pt x="4666766" y="7027333"/>
                      <a:pt x="4572000" y="6932567"/>
                      <a:pt x="4572000" y="6815667"/>
                    </a:cubicBezTo>
                    <a:lnTo>
                      <a:pt x="4572000" y="5122334"/>
                    </a:lnTo>
                    <a:moveTo>
                      <a:pt x="4572000" y="4487334"/>
                    </a:moveTo>
                    <a:cubicBezTo>
                      <a:pt x="4572000" y="4253533"/>
                      <a:pt x="4761533" y="4064000"/>
                      <a:pt x="4995333" y="4064000"/>
                    </a:cubicBezTo>
                    <a:lnTo>
                      <a:pt x="5418667" y="4064000"/>
                    </a:lnTo>
                    <a:cubicBezTo>
                      <a:pt x="5652467" y="4064000"/>
                      <a:pt x="5842000" y="4253533"/>
                      <a:pt x="5842000" y="4487334"/>
                    </a:cubicBezTo>
                    <a:lnTo>
                      <a:pt x="5842000" y="5016500"/>
                    </a:lnTo>
                    <a:lnTo>
                      <a:pt x="4572000" y="5016500"/>
                    </a:lnTo>
                    <a:lnTo>
                      <a:pt x="4572000" y="4487334"/>
                    </a:lnTo>
                    <a:moveTo>
                      <a:pt x="4889500" y="3746500"/>
                    </a:moveTo>
                    <a:cubicBezTo>
                      <a:pt x="4889500" y="3688050"/>
                      <a:pt x="4936883" y="3640667"/>
                      <a:pt x="4995333" y="3640667"/>
                    </a:cubicBezTo>
                    <a:lnTo>
                      <a:pt x="5418667" y="3640667"/>
                    </a:lnTo>
                    <a:cubicBezTo>
                      <a:pt x="5477117" y="3640667"/>
                      <a:pt x="5524500" y="3688050"/>
                      <a:pt x="5524500" y="3746500"/>
                    </a:cubicBezTo>
                    <a:lnTo>
                      <a:pt x="5524500" y="3852334"/>
                    </a:lnTo>
                    <a:cubicBezTo>
                      <a:pt x="5524500" y="3910784"/>
                      <a:pt x="5477117" y="3958167"/>
                      <a:pt x="5418667" y="3958167"/>
                    </a:cubicBezTo>
                    <a:lnTo>
                      <a:pt x="4995333" y="3958167"/>
                    </a:lnTo>
                    <a:cubicBezTo>
                      <a:pt x="4967265" y="3958167"/>
                      <a:pt x="4940345" y="3947017"/>
                      <a:pt x="4920498" y="3927169"/>
                    </a:cubicBezTo>
                    <a:cubicBezTo>
                      <a:pt x="4900650" y="3907321"/>
                      <a:pt x="4889500" y="3880403"/>
                      <a:pt x="4889500" y="3852334"/>
                    </a:cubicBezTo>
                    <a:lnTo>
                      <a:pt x="4889500" y="3746500"/>
                    </a:lnTo>
                    <a:moveTo>
                      <a:pt x="6096000" y="5122334"/>
                    </a:moveTo>
                    <a:lnTo>
                      <a:pt x="7366000" y="5122334"/>
                    </a:lnTo>
                    <a:lnTo>
                      <a:pt x="7366000" y="6815667"/>
                    </a:lnTo>
                    <a:cubicBezTo>
                      <a:pt x="7366000" y="6932567"/>
                      <a:pt x="7271234" y="7027333"/>
                      <a:pt x="7154333" y="7027333"/>
                    </a:cubicBezTo>
                    <a:lnTo>
                      <a:pt x="6307667" y="7027333"/>
                    </a:lnTo>
                    <a:cubicBezTo>
                      <a:pt x="6190766" y="7027333"/>
                      <a:pt x="6096000" y="6932567"/>
                      <a:pt x="6096000" y="6815667"/>
                    </a:cubicBezTo>
                    <a:lnTo>
                      <a:pt x="6096000" y="5122334"/>
                    </a:lnTo>
                    <a:moveTo>
                      <a:pt x="6096000" y="4487334"/>
                    </a:moveTo>
                    <a:cubicBezTo>
                      <a:pt x="6096000" y="4253533"/>
                      <a:pt x="6285533" y="4064000"/>
                      <a:pt x="6519333" y="4064000"/>
                    </a:cubicBezTo>
                    <a:lnTo>
                      <a:pt x="6942667" y="4064000"/>
                    </a:lnTo>
                    <a:cubicBezTo>
                      <a:pt x="7176467" y="4064000"/>
                      <a:pt x="7366000" y="4253533"/>
                      <a:pt x="7366000" y="4487334"/>
                    </a:cubicBezTo>
                    <a:lnTo>
                      <a:pt x="7366000" y="5016500"/>
                    </a:lnTo>
                    <a:lnTo>
                      <a:pt x="6096000" y="5016500"/>
                    </a:lnTo>
                    <a:lnTo>
                      <a:pt x="6096000" y="4487334"/>
                    </a:lnTo>
                    <a:moveTo>
                      <a:pt x="6413500" y="3746500"/>
                    </a:moveTo>
                    <a:cubicBezTo>
                      <a:pt x="6413500" y="3688050"/>
                      <a:pt x="6460883" y="3640667"/>
                      <a:pt x="6519333" y="3640667"/>
                    </a:cubicBezTo>
                    <a:lnTo>
                      <a:pt x="6942667" y="3640667"/>
                    </a:lnTo>
                    <a:cubicBezTo>
                      <a:pt x="7001117" y="3640667"/>
                      <a:pt x="7048500" y="3688050"/>
                      <a:pt x="7048500" y="3746500"/>
                    </a:cubicBezTo>
                    <a:lnTo>
                      <a:pt x="7048500" y="3852334"/>
                    </a:lnTo>
                    <a:cubicBezTo>
                      <a:pt x="7048500" y="3910784"/>
                      <a:pt x="7001117" y="3958167"/>
                      <a:pt x="6942667" y="3958167"/>
                    </a:cubicBezTo>
                    <a:lnTo>
                      <a:pt x="6519333" y="3958167"/>
                    </a:lnTo>
                    <a:cubicBezTo>
                      <a:pt x="6491265" y="3958167"/>
                      <a:pt x="6464345" y="3947017"/>
                      <a:pt x="6444498" y="3927169"/>
                    </a:cubicBezTo>
                    <a:cubicBezTo>
                      <a:pt x="6424650" y="3907321"/>
                      <a:pt x="6413500" y="3880403"/>
                      <a:pt x="6413500" y="3852334"/>
                    </a:cubicBezTo>
                    <a:lnTo>
                      <a:pt x="6413500" y="3746500"/>
                    </a:lnTo>
                    <a:moveTo>
                      <a:pt x="7620000" y="5122334"/>
                    </a:moveTo>
                    <a:lnTo>
                      <a:pt x="8890000" y="5122334"/>
                    </a:lnTo>
                    <a:lnTo>
                      <a:pt x="8890000" y="6815667"/>
                    </a:lnTo>
                    <a:cubicBezTo>
                      <a:pt x="8890000" y="6932567"/>
                      <a:pt x="8795234" y="7027333"/>
                      <a:pt x="8678333" y="7027333"/>
                    </a:cubicBezTo>
                    <a:lnTo>
                      <a:pt x="7831667" y="7027333"/>
                    </a:lnTo>
                    <a:cubicBezTo>
                      <a:pt x="7714766" y="7027333"/>
                      <a:pt x="7620000" y="6932567"/>
                      <a:pt x="7620000" y="6815667"/>
                    </a:cubicBezTo>
                    <a:lnTo>
                      <a:pt x="7620000" y="5122334"/>
                    </a:lnTo>
                    <a:moveTo>
                      <a:pt x="7620000" y="4487334"/>
                    </a:moveTo>
                    <a:cubicBezTo>
                      <a:pt x="7620000" y="4253533"/>
                      <a:pt x="7809533" y="4064000"/>
                      <a:pt x="8043333" y="4064000"/>
                    </a:cubicBezTo>
                    <a:lnTo>
                      <a:pt x="8466667" y="4064000"/>
                    </a:lnTo>
                    <a:cubicBezTo>
                      <a:pt x="8700467" y="4064000"/>
                      <a:pt x="8890000" y="4253533"/>
                      <a:pt x="8890000" y="4487334"/>
                    </a:cubicBezTo>
                    <a:lnTo>
                      <a:pt x="8890000" y="5016500"/>
                    </a:lnTo>
                    <a:lnTo>
                      <a:pt x="7620000" y="5016500"/>
                    </a:lnTo>
                    <a:lnTo>
                      <a:pt x="7620000" y="4487334"/>
                    </a:lnTo>
                    <a:moveTo>
                      <a:pt x="7937500" y="3746500"/>
                    </a:moveTo>
                    <a:cubicBezTo>
                      <a:pt x="7937500" y="3688050"/>
                      <a:pt x="7984883" y="3640667"/>
                      <a:pt x="8043333" y="3640667"/>
                    </a:cubicBezTo>
                    <a:lnTo>
                      <a:pt x="8466667" y="3640667"/>
                    </a:lnTo>
                    <a:cubicBezTo>
                      <a:pt x="8525117" y="3640667"/>
                      <a:pt x="8572500" y="3688050"/>
                      <a:pt x="8572500" y="3746500"/>
                    </a:cubicBezTo>
                    <a:lnTo>
                      <a:pt x="8572500" y="3852334"/>
                    </a:lnTo>
                    <a:cubicBezTo>
                      <a:pt x="8572500" y="3910784"/>
                      <a:pt x="8525117" y="3958167"/>
                      <a:pt x="8466667" y="3958167"/>
                    </a:cubicBezTo>
                    <a:lnTo>
                      <a:pt x="8043333" y="3958167"/>
                    </a:lnTo>
                    <a:cubicBezTo>
                      <a:pt x="8015264" y="3958167"/>
                      <a:pt x="7988346" y="3947017"/>
                      <a:pt x="7968498" y="3927169"/>
                    </a:cubicBezTo>
                    <a:cubicBezTo>
                      <a:pt x="7948650" y="3907321"/>
                      <a:pt x="7937500" y="3880403"/>
                      <a:pt x="7937500" y="3852334"/>
                    </a:cubicBezTo>
                    <a:lnTo>
                      <a:pt x="7937500" y="3746500"/>
                    </a:lnTo>
                    <a:moveTo>
                      <a:pt x="9144000" y="5122334"/>
                    </a:moveTo>
                    <a:lnTo>
                      <a:pt x="10414000" y="5122334"/>
                    </a:lnTo>
                    <a:lnTo>
                      <a:pt x="10414000" y="6815667"/>
                    </a:lnTo>
                    <a:cubicBezTo>
                      <a:pt x="10414000" y="6932567"/>
                      <a:pt x="10319234" y="7027333"/>
                      <a:pt x="10202333" y="7027333"/>
                    </a:cubicBezTo>
                    <a:lnTo>
                      <a:pt x="9355667" y="7027333"/>
                    </a:lnTo>
                    <a:cubicBezTo>
                      <a:pt x="9238766" y="7027333"/>
                      <a:pt x="9144000" y="6932567"/>
                      <a:pt x="9144000" y="6815667"/>
                    </a:cubicBezTo>
                    <a:lnTo>
                      <a:pt x="9144000" y="5122334"/>
                    </a:lnTo>
                    <a:moveTo>
                      <a:pt x="9144000" y="4487334"/>
                    </a:moveTo>
                    <a:cubicBezTo>
                      <a:pt x="9144000" y="4253533"/>
                      <a:pt x="9333533" y="4064000"/>
                      <a:pt x="9567333" y="4064000"/>
                    </a:cubicBezTo>
                    <a:lnTo>
                      <a:pt x="9990667" y="4064000"/>
                    </a:lnTo>
                    <a:cubicBezTo>
                      <a:pt x="10224467" y="4064000"/>
                      <a:pt x="10414000" y="4253533"/>
                      <a:pt x="10414000" y="4487334"/>
                    </a:cubicBezTo>
                    <a:lnTo>
                      <a:pt x="10414000" y="5016500"/>
                    </a:lnTo>
                    <a:lnTo>
                      <a:pt x="9144000" y="5016500"/>
                    </a:lnTo>
                    <a:lnTo>
                      <a:pt x="9144000" y="4487334"/>
                    </a:lnTo>
                    <a:moveTo>
                      <a:pt x="9461500" y="3746500"/>
                    </a:moveTo>
                    <a:cubicBezTo>
                      <a:pt x="9461500" y="3688050"/>
                      <a:pt x="9508883" y="3640667"/>
                      <a:pt x="9567333" y="3640667"/>
                    </a:cubicBezTo>
                    <a:lnTo>
                      <a:pt x="9990667" y="3640667"/>
                    </a:lnTo>
                    <a:cubicBezTo>
                      <a:pt x="10049117" y="3640667"/>
                      <a:pt x="10096500" y="3688050"/>
                      <a:pt x="10096500" y="3746500"/>
                    </a:cubicBezTo>
                    <a:lnTo>
                      <a:pt x="10096500" y="3852334"/>
                    </a:lnTo>
                    <a:cubicBezTo>
                      <a:pt x="10096500" y="3910784"/>
                      <a:pt x="10049117" y="3958167"/>
                      <a:pt x="9990667" y="3958167"/>
                    </a:cubicBezTo>
                    <a:lnTo>
                      <a:pt x="9567333" y="3958167"/>
                    </a:lnTo>
                    <a:cubicBezTo>
                      <a:pt x="9539264" y="3958167"/>
                      <a:pt x="9512346" y="3947017"/>
                      <a:pt x="9492498" y="3927169"/>
                    </a:cubicBezTo>
                    <a:cubicBezTo>
                      <a:pt x="9472650" y="3907321"/>
                      <a:pt x="9461500" y="3880403"/>
                      <a:pt x="9461500" y="3852334"/>
                    </a:cubicBezTo>
                    <a:lnTo>
                      <a:pt x="9461500" y="3746500"/>
                    </a:lnTo>
                    <a:moveTo>
                      <a:pt x="10668000" y="5122334"/>
                    </a:moveTo>
                    <a:lnTo>
                      <a:pt x="11938000" y="5122334"/>
                    </a:lnTo>
                    <a:lnTo>
                      <a:pt x="11938000" y="6815667"/>
                    </a:lnTo>
                    <a:cubicBezTo>
                      <a:pt x="11938000" y="6932567"/>
                      <a:pt x="11843234" y="7027333"/>
                      <a:pt x="11726333" y="7027333"/>
                    </a:cubicBezTo>
                    <a:lnTo>
                      <a:pt x="10879667" y="7027333"/>
                    </a:lnTo>
                    <a:cubicBezTo>
                      <a:pt x="10762766" y="7027333"/>
                      <a:pt x="10668000" y="6932567"/>
                      <a:pt x="10668000" y="6815667"/>
                    </a:cubicBezTo>
                    <a:lnTo>
                      <a:pt x="10668000" y="5122334"/>
                    </a:lnTo>
                    <a:moveTo>
                      <a:pt x="10668000" y="4487334"/>
                    </a:moveTo>
                    <a:cubicBezTo>
                      <a:pt x="10668000" y="4253533"/>
                      <a:pt x="10857533" y="4064000"/>
                      <a:pt x="11091333" y="4064000"/>
                    </a:cubicBezTo>
                    <a:lnTo>
                      <a:pt x="11514667" y="4064000"/>
                    </a:lnTo>
                    <a:cubicBezTo>
                      <a:pt x="11748467" y="4064000"/>
                      <a:pt x="11938000" y="4253533"/>
                      <a:pt x="11938000" y="4487334"/>
                    </a:cubicBezTo>
                    <a:lnTo>
                      <a:pt x="11938000" y="5016500"/>
                    </a:lnTo>
                    <a:lnTo>
                      <a:pt x="10668000" y="5016500"/>
                    </a:lnTo>
                    <a:lnTo>
                      <a:pt x="10668000" y="4487334"/>
                    </a:lnTo>
                    <a:moveTo>
                      <a:pt x="10985500" y="3746500"/>
                    </a:moveTo>
                    <a:cubicBezTo>
                      <a:pt x="10985500" y="3688050"/>
                      <a:pt x="11032883" y="3640667"/>
                      <a:pt x="11091333" y="3640667"/>
                    </a:cubicBezTo>
                    <a:lnTo>
                      <a:pt x="11514667" y="3640667"/>
                    </a:lnTo>
                    <a:cubicBezTo>
                      <a:pt x="11573117" y="3640667"/>
                      <a:pt x="11620500" y="3688050"/>
                      <a:pt x="11620500" y="3746500"/>
                    </a:cubicBezTo>
                    <a:lnTo>
                      <a:pt x="11620500" y="3852334"/>
                    </a:lnTo>
                    <a:cubicBezTo>
                      <a:pt x="11620500" y="3910784"/>
                      <a:pt x="11573117" y="3958167"/>
                      <a:pt x="11514667" y="3958167"/>
                    </a:cubicBezTo>
                    <a:lnTo>
                      <a:pt x="11091333" y="3958167"/>
                    </a:lnTo>
                    <a:cubicBezTo>
                      <a:pt x="11063264" y="3958167"/>
                      <a:pt x="11036346" y="3947017"/>
                      <a:pt x="11016498" y="3927169"/>
                    </a:cubicBezTo>
                    <a:cubicBezTo>
                      <a:pt x="10996650" y="3907321"/>
                      <a:pt x="10985500" y="3880403"/>
                      <a:pt x="10985500" y="3852334"/>
                    </a:cubicBezTo>
                    <a:lnTo>
                      <a:pt x="10985500" y="3746500"/>
                    </a:lnTo>
                    <a:moveTo>
                      <a:pt x="12192000" y="5122334"/>
                    </a:moveTo>
                    <a:lnTo>
                      <a:pt x="13462000" y="5122334"/>
                    </a:lnTo>
                    <a:lnTo>
                      <a:pt x="13462000" y="6815667"/>
                    </a:lnTo>
                    <a:cubicBezTo>
                      <a:pt x="13462000" y="6932567"/>
                      <a:pt x="13367234" y="7027333"/>
                      <a:pt x="13250334" y="7027333"/>
                    </a:cubicBezTo>
                    <a:lnTo>
                      <a:pt x="12403667" y="7027333"/>
                    </a:lnTo>
                    <a:cubicBezTo>
                      <a:pt x="12286766" y="7027333"/>
                      <a:pt x="12192000" y="6932567"/>
                      <a:pt x="12192000" y="6815667"/>
                    </a:cubicBezTo>
                    <a:lnTo>
                      <a:pt x="12192000" y="5122334"/>
                    </a:lnTo>
                    <a:moveTo>
                      <a:pt x="12192000" y="4487334"/>
                    </a:moveTo>
                    <a:cubicBezTo>
                      <a:pt x="12192000" y="4253533"/>
                      <a:pt x="12381533" y="4064000"/>
                      <a:pt x="12615333" y="4064000"/>
                    </a:cubicBezTo>
                    <a:lnTo>
                      <a:pt x="13038666" y="4064000"/>
                    </a:lnTo>
                    <a:cubicBezTo>
                      <a:pt x="13272467" y="4064000"/>
                      <a:pt x="13462000" y="4253533"/>
                      <a:pt x="13462000" y="4487334"/>
                    </a:cubicBezTo>
                    <a:lnTo>
                      <a:pt x="13462000" y="5016500"/>
                    </a:lnTo>
                    <a:lnTo>
                      <a:pt x="12192000" y="5016500"/>
                    </a:lnTo>
                    <a:lnTo>
                      <a:pt x="12192000" y="4487334"/>
                    </a:lnTo>
                    <a:moveTo>
                      <a:pt x="12509500" y="3746500"/>
                    </a:moveTo>
                    <a:cubicBezTo>
                      <a:pt x="12509500" y="3688050"/>
                      <a:pt x="12556883" y="3640667"/>
                      <a:pt x="12615333" y="3640667"/>
                    </a:cubicBezTo>
                    <a:lnTo>
                      <a:pt x="13038666" y="3640667"/>
                    </a:lnTo>
                    <a:cubicBezTo>
                      <a:pt x="13097117" y="3640667"/>
                      <a:pt x="13144500" y="3688050"/>
                      <a:pt x="13144500" y="3746500"/>
                    </a:cubicBezTo>
                    <a:lnTo>
                      <a:pt x="13144500" y="3852334"/>
                    </a:lnTo>
                    <a:cubicBezTo>
                      <a:pt x="13144500" y="3910784"/>
                      <a:pt x="13097117" y="3958167"/>
                      <a:pt x="13038666" y="3958167"/>
                    </a:cubicBezTo>
                    <a:lnTo>
                      <a:pt x="12615333" y="3958167"/>
                    </a:lnTo>
                    <a:cubicBezTo>
                      <a:pt x="12587264" y="3958167"/>
                      <a:pt x="12560346" y="3947017"/>
                      <a:pt x="12540498" y="3927169"/>
                    </a:cubicBezTo>
                    <a:cubicBezTo>
                      <a:pt x="12520650" y="3907321"/>
                      <a:pt x="12509500" y="3880403"/>
                      <a:pt x="12509500" y="3852334"/>
                    </a:cubicBezTo>
                    <a:lnTo>
                      <a:pt x="12509500" y="3746500"/>
                    </a:lnTo>
                    <a:moveTo>
                      <a:pt x="13716000" y="5122334"/>
                    </a:moveTo>
                    <a:lnTo>
                      <a:pt x="14986000" y="5122334"/>
                    </a:lnTo>
                    <a:lnTo>
                      <a:pt x="14986000" y="6815667"/>
                    </a:lnTo>
                    <a:cubicBezTo>
                      <a:pt x="14986000" y="6932567"/>
                      <a:pt x="14891234" y="7027333"/>
                      <a:pt x="14774334" y="7027333"/>
                    </a:cubicBezTo>
                    <a:lnTo>
                      <a:pt x="13927666" y="7027333"/>
                    </a:lnTo>
                    <a:cubicBezTo>
                      <a:pt x="13810766" y="7027333"/>
                      <a:pt x="13716000" y="6932567"/>
                      <a:pt x="13716000" y="6815667"/>
                    </a:cubicBezTo>
                    <a:lnTo>
                      <a:pt x="13716000" y="5122334"/>
                    </a:lnTo>
                    <a:moveTo>
                      <a:pt x="13716000" y="4487334"/>
                    </a:moveTo>
                    <a:cubicBezTo>
                      <a:pt x="13716000" y="4253533"/>
                      <a:pt x="13905533" y="4064000"/>
                      <a:pt x="14139334" y="4064000"/>
                    </a:cubicBezTo>
                    <a:lnTo>
                      <a:pt x="14562666" y="4064000"/>
                    </a:lnTo>
                    <a:cubicBezTo>
                      <a:pt x="14796467" y="4064000"/>
                      <a:pt x="14986000" y="4253533"/>
                      <a:pt x="14986000" y="4487334"/>
                    </a:cubicBezTo>
                    <a:lnTo>
                      <a:pt x="14986000" y="5016500"/>
                    </a:lnTo>
                    <a:lnTo>
                      <a:pt x="13716000" y="5016500"/>
                    </a:lnTo>
                    <a:lnTo>
                      <a:pt x="13716000" y="4487334"/>
                    </a:lnTo>
                    <a:moveTo>
                      <a:pt x="14033500" y="3746500"/>
                    </a:moveTo>
                    <a:cubicBezTo>
                      <a:pt x="14033500" y="3688050"/>
                      <a:pt x="14080883" y="3640667"/>
                      <a:pt x="14139334" y="3640667"/>
                    </a:cubicBezTo>
                    <a:lnTo>
                      <a:pt x="14562666" y="3640667"/>
                    </a:lnTo>
                    <a:cubicBezTo>
                      <a:pt x="14621117" y="3640667"/>
                      <a:pt x="14668500" y="3688050"/>
                      <a:pt x="14668500" y="3746500"/>
                    </a:cubicBezTo>
                    <a:lnTo>
                      <a:pt x="14668500" y="3852334"/>
                    </a:lnTo>
                    <a:cubicBezTo>
                      <a:pt x="14668500" y="3910784"/>
                      <a:pt x="14621117" y="3958167"/>
                      <a:pt x="14562666" y="3958167"/>
                    </a:cubicBezTo>
                    <a:lnTo>
                      <a:pt x="14139334" y="3958167"/>
                    </a:lnTo>
                    <a:cubicBezTo>
                      <a:pt x="14111264" y="3958167"/>
                      <a:pt x="14084345" y="3947017"/>
                      <a:pt x="14064498" y="3927169"/>
                    </a:cubicBezTo>
                    <a:cubicBezTo>
                      <a:pt x="14044650" y="3907321"/>
                      <a:pt x="14033500" y="3880403"/>
                      <a:pt x="14033500" y="3852334"/>
                    </a:cubicBezTo>
                    <a:lnTo>
                      <a:pt x="14033500" y="3746500"/>
                    </a:lnTo>
                    <a:moveTo>
                      <a:pt x="15240000" y="5122334"/>
                    </a:moveTo>
                    <a:lnTo>
                      <a:pt x="16510000" y="5122334"/>
                    </a:lnTo>
                    <a:lnTo>
                      <a:pt x="16510000" y="6815667"/>
                    </a:lnTo>
                    <a:cubicBezTo>
                      <a:pt x="16510000" y="6932567"/>
                      <a:pt x="16415234" y="7027333"/>
                      <a:pt x="16298334" y="7027333"/>
                    </a:cubicBezTo>
                    <a:lnTo>
                      <a:pt x="15451666" y="7027333"/>
                    </a:lnTo>
                    <a:cubicBezTo>
                      <a:pt x="15334766" y="7027333"/>
                      <a:pt x="15240000" y="6932567"/>
                      <a:pt x="15240000" y="6815667"/>
                    </a:cubicBezTo>
                    <a:lnTo>
                      <a:pt x="15240000" y="5122334"/>
                    </a:lnTo>
                    <a:moveTo>
                      <a:pt x="15240000" y="4487334"/>
                    </a:moveTo>
                    <a:cubicBezTo>
                      <a:pt x="15240000" y="4253533"/>
                      <a:pt x="15429533" y="4064000"/>
                      <a:pt x="15663334" y="4064000"/>
                    </a:cubicBezTo>
                    <a:lnTo>
                      <a:pt x="16086666" y="4064000"/>
                    </a:lnTo>
                    <a:cubicBezTo>
                      <a:pt x="16320467" y="4064000"/>
                      <a:pt x="16510000" y="4253533"/>
                      <a:pt x="16510000" y="4487334"/>
                    </a:cubicBezTo>
                    <a:lnTo>
                      <a:pt x="16510000" y="5016500"/>
                    </a:lnTo>
                    <a:lnTo>
                      <a:pt x="15240000" y="5016500"/>
                    </a:lnTo>
                    <a:lnTo>
                      <a:pt x="15240000" y="4487334"/>
                    </a:lnTo>
                    <a:moveTo>
                      <a:pt x="15557500" y="3746500"/>
                    </a:moveTo>
                    <a:cubicBezTo>
                      <a:pt x="15557500" y="3688050"/>
                      <a:pt x="15604883" y="3640667"/>
                      <a:pt x="15663334" y="3640667"/>
                    </a:cubicBezTo>
                    <a:lnTo>
                      <a:pt x="16086666" y="3640667"/>
                    </a:lnTo>
                    <a:cubicBezTo>
                      <a:pt x="16145117" y="3640667"/>
                      <a:pt x="16192500" y="3688050"/>
                      <a:pt x="16192500" y="3746500"/>
                    </a:cubicBezTo>
                    <a:lnTo>
                      <a:pt x="16192500" y="3852334"/>
                    </a:lnTo>
                    <a:cubicBezTo>
                      <a:pt x="16192500" y="3910784"/>
                      <a:pt x="16145117" y="3958167"/>
                      <a:pt x="16086666" y="3958167"/>
                    </a:cubicBezTo>
                    <a:lnTo>
                      <a:pt x="15663334" y="3958167"/>
                    </a:lnTo>
                    <a:cubicBezTo>
                      <a:pt x="15635264" y="3958167"/>
                      <a:pt x="15608345" y="3947017"/>
                      <a:pt x="15588498" y="3927169"/>
                    </a:cubicBezTo>
                    <a:cubicBezTo>
                      <a:pt x="15568650" y="3907321"/>
                      <a:pt x="15557500" y="3880403"/>
                      <a:pt x="15557500" y="3852334"/>
                    </a:cubicBezTo>
                    <a:lnTo>
                      <a:pt x="15557500" y="3746500"/>
                    </a:lnTo>
                    <a:moveTo>
                      <a:pt x="16764000" y="5122334"/>
                    </a:moveTo>
                    <a:lnTo>
                      <a:pt x="18034000" y="5122334"/>
                    </a:lnTo>
                    <a:lnTo>
                      <a:pt x="18034000" y="6815667"/>
                    </a:lnTo>
                    <a:cubicBezTo>
                      <a:pt x="18034000" y="6932567"/>
                      <a:pt x="17939234" y="7027333"/>
                      <a:pt x="17822334" y="7027333"/>
                    </a:cubicBezTo>
                    <a:lnTo>
                      <a:pt x="16975666" y="7027333"/>
                    </a:lnTo>
                    <a:cubicBezTo>
                      <a:pt x="16858766" y="7027333"/>
                      <a:pt x="16764000" y="6932567"/>
                      <a:pt x="16764000" y="6815667"/>
                    </a:cubicBezTo>
                    <a:lnTo>
                      <a:pt x="16764000" y="5122334"/>
                    </a:lnTo>
                    <a:moveTo>
                      <a:pt x="16764000" y="4487334"/>
                    </a:moveTo>
                    <a:cubicBezTo>
                      <a:pt x="16764000" y="4253533"/>
                      <a:pt x="16953533" y="4064000"/>
                      <a:pt x="17187334" y="4064000"/>
                    </a:cubicBezTo>
                    <a:lnTo>
                      <a:pt x="17610666" y="4064000"/>
                    </a:lnTo>
                    <a:cubicBezTo>
                      <a:pt x="17844467" y="4064000"/>
                      <a:pt x="18034000" y="4253533"/>
                      <a:pt x="18034000" y="4487334"/>
                    </a:cubicBezTo>
                    <a:lnTo>
                      <a:pt x="18034000" y="5016500"/>
                    </a:lnTo>
                    <a:lnTo>
                      <a:pt x="16764000" y="5016500"/>
                    </a:lnTo>
                    <a:lnTo>
                      <a:pt x="16764000" y="4487334"/>
                    </a:lnTo>
                    <a:moveTo>
                      <a:pt x="17081500" y="3746500"/>
                    </a:moveTo>
                    <a:cubicBezTo>
                      <a:pt x="17081500" y="3688050"/>
                      <a:pt x="17128883" y="3640667"/>
                      <a:pt x="17187334" y="3640667"/>
                    </a:cubicBezTo>
                    <a:lnTo>
                      <a:pt x="17610666" y="3640667"/>
                    </a:lnTo>
                    <a:cubicBezTo>
                      <a:pt x="17669117" y="3640667"/>
                      <a:pt x="17716500" y="3688050"/>
                      <a:pt x="17716500" y="3746500"/>
                    </a:cubicBezTo>
                    <a:lnTo>
                      <a:pt x="17716500" y="3852334"/>
                    </a:lnTo>
                    <a:cubicBezTo>
                      <a:pt x="17716500" y="3910784"/>
                      <a:pt x="17669117" y="3958167"/>
                      <a:pt x="17610666" y="3958167"/>
                    </a:cubicBezTo>
                    <a:lnTo>
                      <a:pt x="17187334" y="3958167"/>
                    </a:lnTo>
                    <a:cubicBezTo>
                      <a:pt x="17159264" y="3958167"/>
                      <a:pt x="17132345" y="3947017"/>
                      <a:pt x="17112498" y="3927169"/>
                    </a:cubicBezTo>
                    <a:cubicBezTo>
                      <a:pt x="17092650" y="3907321"/>
                      <a:pt x="17081500" y="3880403"/>
                      <a:pt x="17081500" y="3852334"/>
                    </a:cubicBezTo>
                    <a:lnTo>
                      <a:pt x="17081500" y="3746500"/>
                    </a:lnTo>
                  </a:path>
                </a:pathLst>
              </a:custGeom>
              <a:solidFill>
                <a:srgbClr val="EDECEA"/>
              </a:solidFill>
            </p:spPr>
          </p:sp>
        </p:grpSp>
      </p:grpSp>
      <p:grpSp>
        <p:nvGrpSpPr>
          <p:cNvPr id="30" name="Group 9"/>
          <p:cNvGrpSpPr/>
          <p:nvPr/>
        </p:nvGrpSpPr>
        <p:grpSpPr>
          <a:xfrm>
            <a:off x="10656170" y="1533401"/>
            <a:ext cx="3768684" cy="2422100"/>
            <a:chOff x="0" y="0"/>
            <a:chExt cx="6631103" cy="3649768"/>
          </a:xfrm>
        </p:grpSpPr>
        <p:grpSp>
          <p:nvGrpSpPr>
            <p:cNvPr id="31" name="Group 10"/>
            <p:cNvGrpSpPr>
              <a:grpSpLocks noChangeAspect="1"/>
            </p:cNvGrpSpPr>
            <p:nvPr/>
          </p:nvGrpSpPr>
          <p:grpSpPr>
            <a:xfrm>
              <a:off x="0" y="0"/>
              <a:ext cx="6631103" cy="3649768"/>
              <a:chOff x="0" y="0"/>
              <a:chExt cx="14986000" cy="8248316"/>
            </a:xfrm>
          </p:grpSpPr>
          <p:sp>
            <p:nvSpPr>
              <p:cNvPr id="32" name="Freeform 11"/>
              <p:cNvSpPr/>
              <p:nvPr/>
            </p:nvSpPr>
            <p:spPr>
              <a:xfrm>
                <a:off x="3830" y="0"/>
                <a:ext cx="14978321" cy="8248338"/>
              </a:xfrm>
              <a:custGeom>
                <a:avLst/>
                <a:gdLst/>
                <a:ahLst/>
                <a:cxnLst/>
                <a:rect l="l" t="t" r="r" b="b"/>
                <a:pathLst>
                  <a:path w="14978321" h="8248338">
                    <a:moveTo>
                      <a:pt x="945796" y="1671053"/>
                    </a:moveTo>
                    <a:lnTo>
                      <a:pt x="316544" y="1671053"/>
                    </a:lnTo>
                    <a:lnTo>
                      <a:pt x="212271" y="401053"/>
                    </a:lnTo>
                    <a:lnTo>
                      <a:pt x="1050069" y="401053"/>
                    </a:lnTo>
                    <a:lnTo>
                      <a:pt x="945796" y="1670384"/>
                    </a:lnTo>
                    <a:lnTo>
                      <a:pt x="945796" y="1671053"/>
                    </a:lnTo>
                    <a:moveTo>
                      <a:pt x="67958" y="0"/>
                    </a:moveTo>
                    <a:cubicBezTo>
                      <a:pt x="49412" y="9"/>
                      <a:pt x="31703" y="7723"/>
                      <a:pt x="19066" y="21298"/>
                    </a:cubicBezTo>
                    <a:cubicBezTo>
                      <a:pt x="6429" y="34873"/>
                      <a:pt x="0" y="53088"/>
                      <a:pt x="1317" y="71588"/>
                    </a:cubicBezTo>
                    <a:lnTo>
                      <a:pt x="116486" y="1685357"/>
                    </a:lnTo>
                    <a:cubicBezTo>
                      <a:pt x="123991" y="1790303"/>
                      <a:pt x="211331" y="1871601"/>
                      <a:pt x="316544" y="1871579"/>
                    </a:cubicBezTo>
                    <a:lnTo>
                      <a:pt x="945796" y="1871579"/>
                    </a:lnTo>
                    <a:cubicBezTo>
                      <a:pt x="1050984" y="1871566"/>
                      <a:pt x="1138284" y="1790277"/>
                      <a:pt x="1145787" y="1685357"/>
                    </a:cubicBezTo>
                    <a:lnTo>
                      <a:pt x="1261023" y="71521"/>
                    </a:lnTo>
                    <a:cubicBezTo>
                      <a:pt x="1262320" y="53044"/>
                      <a:pt x="1255891" y="34857"/>
                      <a:pt x="1243271" y="21300"/>
                    </a:cubicBezTo>
                    <a:cubicBezTo>
                      <a:pt x="1230651" y="7742"/>
                      <a:pt x="1212971" y="29"/>
                      <a:pt x="1194448" y="0"/>
                    </a:cubicBezTo>
                    <a:lnTo>
                      <a:pt x="67958" y="0"/>
                    </a:lnTo>
                    <a:moveTo>
                      <a:pt x="212337" y="334211"/>
                    </a:moveTo>
                    <a:lnTo>
                      <a:pt x="1050069" y="334211"/>
                    </a:lnTo>
                    <a:cubicBezTo>
                      <a:pt x="1068742" y="334222"/>
                      <a:pt x="1086559" y="342044"/>
                      <a:pt x="1099206" y="355783"/>
                    </a:cubicBezTo>
                    <a:cubicBezTo>
                      <a:pt x="1111852" y="369521"/>
                      <a:pt x="1118175" y="387924"/>
                      <a:pt x="1116644" y="406534"/>
                    </a:cubicBezTo>
                    <a:lnTo>
                      <a:pt x="1012437" y="1675865"/>
                    </a:lnTo>
                    <a:cubicBezTo>
                      <a:pt x="1009915" y="1710812"/>
                      <a:pt x="980834" y="1737881"/>
                      <a:pt x="945796" y="1737895"/>
                    </a:cubicBezTo>
                    <a:lnTo>
                      <a:pt x="316544" y="1737895"/>
                    </a:lnTo>
                    <a:cubicBezTo>
                      <a:pt x="281482" y="1737878"/>
                      <a:pt x="252392" y="1710772"/>
                      <a:pt x="249903" y="1675798"/>
                    </a:cubicBezTo>
                    <a:lnTo>
                      <a:pt x="145629" y="406467"/>
                    </a:lnTo>
                    <a:cubicBezTo>
                      <a:pt x="144116" y="387845"/>
                      <a:pt x="150465" y="369439"/>
                      <a:pt x="163139" y="355711"/>
                    </a:cubicBezTo>
                    <a:cubicBezTo>
                      <a:pt x="175813" y="341983"/>
                      <a:pt x="193654" y="334187"/>
                      <a:pt x="212337" y="334211"/>
                    </a:cubicBezTo>
                    <a:moveTo>
                      <a:pt x="2469796" y="1671053"/>
                    </a:moveTo>
                    <a:lnTo>
                      <a:pt x="1840544" y="1671053"/>
                    </a:lnTo>
                    <a:lnTo>
                      <a:pt x="1736271" y="401053"/>
                    </a:lnTo>
                    <a:lnTo>
                      <a:pt x="2574069" y="401053"/>
                    </a:lnTo>
                    <a:lnTo>
                      <a:pt x="2469796" y="1670384"/>
                    </a:lnTo>
                    <a:lnTo>
                      <a:pt x="2469796" y="1671053"/>
                    </a:lnTo>
                    <a:moveTo>
                      <a:pt x="1591958" y="0"/>
                    </a:moveTo>
                    <a:cubicBezTo>
                      <a:pt x="1573412" y="9"/>
                      <a:pt x="1555703" y="7723"/>
                      <a:pt x="1543066" y="21298"/>
                    </a:cubicBezTo>
                    <a:cubicBezTo>
                      <a:pt x="1530429" y="34873"/>
                      <a:pt x="1524000" y="53088"/>
                      <a:pt x="1525317" y="71588"/>
                    </a:cubicBezTo>
                    <a:lnTo>
                      <a:pt x="1640486" y="1685357"/>
                    </a:lnTo>
                    <a:cubicBezTo>
                      <a:pt x="1647991" y="1790303"/>
                      <a:pt x="1735331" y="1871601"/>
                      <a:pt x="1840544" y="1871579"/>
                    </a:cubicBezTo>
                    <a:lnTo>
                      <a:pt x="2469796" y="1871579"/>
                    </a:lnTo>
                    <a:cubicBezTo>
                      <a:pt x="2574984" y="1871566"/>
                      <a:pt x="2662284" y="1790277"/>
                      <a:pt x="2669787" y="1685357"/>
                    </a:cubicBezTo>
                    <a:lnTo>
                      <a:pt x="2785023" y="71521"/>
                    </a:lnTo>
                    <a:cubicBezTo>
                      <a:pt x="2786320" y="53044"/>
                      <a:pt x="2779891" y="34857"/>
                      <a:pt x="2767271" y="21300"/>
                    </a:cubicBezTo>
                    <a:cubicBezTo>
                      <a:pt x="2754651" y="7742"/>
                      <a:pt x="2736971" y="29"/>
                      <a:pt x="2718448" y="0"/>
                    </a:cubicBezTo>
                    <a:lnTo>
                      <a:pt x="1591958" y="0"/>
                    </a:lnTo>
                    <a:moveTo>
                      <a:pt x="1736337" y="334211"/>
                    </a:moveTo>
                    <a:lnTo>
                      <a:pt x="2574069" y="334211"/>
                    </a:lnTo>
                    <a:cubicBezTo>
                      <a:pt x="2592743" y="334222"/>
                      <a:pt x="2610559" y="342044"/>
                      <a:pt x="2623206" y="355783"/>
                    </a:cubicBezTo>
                    <a:cubicBezTo>
                      <a:pt x="2635852" y="369521"/>
                      <a:pt x="2642175" y="387924"/>
                      <a:pt x="2640644" y="406534"/>
                    </a:cubicBezTo>
                    <a:lnTo>
                      <a:pt x="2536437" y="1675865"/>
                    </a:lnTo>
                    <a:cubicBezTo>
                      <a:pt x="2533915" y="1710812"/>
                      <a:pt x="2504834" y="1737881"/>
                      <a:pt x="2469796" y="1737895"/>
                    </a:cubicBezTo>
                    <a:lnTo>
                      <a:pt x="1840544" y="1737895"/>
                    </a:lnTo>
                    <a:cubicBezTo>
                      <a:pt x="1805482" y="1737878"/>
                      <a:pt x="1776392" y="1710772"/>
                      <a:pt x="1773903" y="1675798"/>
                    </a:cubicBezTo>
                    <a:lnTo>
                      <a:pt x="1669629" y="406467"/>
                    </a:lnTo>
                    <a:cubicBezTo>
                      <a:pt x="1668116" y="387845"/>
                      <a:pt x="1674465" y="369439"/>
                      <a:pt x="1687139" y="355711"/>
                    </a:cubicBezTo>
                    <a:cubicBezTo>
                      <a:pt x="1699813" y="341983"/>
                      <a:pt x="1717654" y="334187"/>
                      <a:pt x="1736337" y="334211"/>
                    </a:cubicBezTo>
                    <a:moveTo>
                      <a:pt x="3993796" y="1671053"/>
                    </a:moveTo>
                    <a:lnTo>
                      <a:pt x="3364544" y="1671053"/>
                    </a:lnTo>
                    <a:lnTo>
                      <a:pt x="3260270" y="401053"/>
                    </a:lnTo>
                    <a:lnTo>
                      <a:pt x="4098070" y="401053"/>
                    </a:lnTo>
                    <a:lnTo>
                      <a:pt x="3993796" y="1670384"/>
                    </a:lnTo>
                    <a:lnTo>
                      <a:pt x="3993796" y="1671053"/>
                    </a:lnTo>
                    <a:moveTo>
                      <a:pt x="3115958" y="0"/>
                    </a:moveTo>
                    <a:cubicBezTo>
                      <a:pt x="3097412" y="9"/>
                      <a:pt x="3079703" y="7723"/>
                      <a:pt x="3067066" y="21298"/>
                    </a:cubicBezTo>
                    <a:cubicBezTo>
                      <a:pt x="3054429" y="34873"/>
                      <a:pt x="3048000" y="53088"/>
                      <a:pt x="3049317" y="71588"/>
                    </a:cubicBezTo>
                    <a:lnTo>
                      <a:pt x="3164486" y="1685357"/>
                    </a:lnTo>
                    <a:cubicBezTo>
                      <a:pt x="3171991" y="1790303"/>
                      <a:pt x="3259331" y="1871601"/>
                      <a:pt x="3364544" y="1871579"/>
                    </a:cubicBezTo>
                    <a:lnTo>
                      <a:pt x="3993796" y="1871579"/>
                    </a:lnTo>
                    <a:cubicBezTo>
                      <a:pt x="4098984" y="1871566"/>
                      <a:pt x="4186284" y="1790277"/>
                      <a:pt x="4193787" y="1685357"/>
                    </a:cubicBezTo>
                    <a:lnTo>
                      <a:pt x="4309023" y="71521"/>
                    </a:lnTo>
                    <a:cubicBezTo>
                      <a:pt x="4310320" y="53044"/>
                      <a:pt x="4303891" y="34857"/>
                      <a:pt x="4291271" y="21300"/>
                    </a:cubicBezTo>
                    <a:cubicBezTo>
                      <a:pt x="4278651" y="7742"/>
                      <a:pt x="4260971" y="29"/>
                      <a:pt x="4242448" y="0"/>
                    </a:cubicBezTo>
                    <a:lnTo>
                      <a:pt x="3115958" y="0"/>
                    </a:lnTo>
                    <a:moveTo>
                      <a:pt x="3260337" y="334211"/>
                    </a:moveTo>
                    <a:lnTo>
                      <a:pt x="4098070" y="334211"/>
                    </a:lnTo>
                    <a:cubicBezTo>
                      <a:pt x="4116743" y="334222"/>
                      <a:pt x="4134559" y="342044"/>
                      <a:pt x="4147206" y="355783"/>
                    </a:cubicBezTo>
                    <a:cubicBezTo>
                      <a:pt x="4159852" y="369521"/>
                      <a:pt x="4166176" y="387924"/>
                      <a:pt x="4164644" y="406534"/>
                    </a:cubicBezTo>
                    <a:lnTo>
                      <a:pt x="4060437" y="1675865"/>
                    </a:lnTo>
                    <a:cubicBezTo>
                      <a:pt x="4057915" y="1710812"/>
                      <a:pt x="4028834" y="1737881"/>
                      <a:pt x="3993796" y="1737895"/>
                    </a:cubicBezTo>
                    <a:lnTo>
                      <a:pt x="3364544" y="1737895"/>
                    </a:lnTo>
                    <a:cubicBezTo>
                      <a:pt x="3329482" y="1737878"/>
                      <a:pt x="3300392" y="1710772"/>
                      <a:pt x="3297903" y="1675798"/>
                    </a:cubicBezTo>
                    <a:lnTo>
                      <a:pt x="3193629" y="406467"/>
                    </a:lnTo>
                    <a:cubicBezTo>
                      <a:pt x="3192116" y="387845"/>
                      <a:pt x="3198465" y="369439"/>
                      <a:pt x="3211139" y="355711"/>
                    </a:cubicBezTo>
                    <a:cubicBezTo>
                      <a:pt x="3223813" y="341983"/>
                      <a:pt x="3241654" y="334187"/>
                      <a:pt x="3260337" y="334211"/>
                    </a:cubicBezTo>
                    <a:moveTo>
                      <a:pt x="5517796" y="1671053"/>
                    </a:moveTo>
                    <a:lnTo>
                      <a:pt x="4888544" y="1671053"/>
                    </a:lnTo>
                    <a:lnTo>
                      <a:pt x="4784270" y="401053"/>
                    </a:lnTo>
                    <a:lnTo>
                      <a:pt x="5622070" y="401053"/>
                    </a:lnTo>
                    <a:lnTo>
                      <a:pt x="5517796" y="1670384"/>
                    </a:lnTo>
                    <a:lnTo>
                      <a:pt x="5517796" y="1671053"/>
                    </a:lnTo>
                    <a:moveTo>
                      <a:pt x="4639958" y="0"/>
                    </a:moveTo>
                    <a:cubicBezTo>
                      <a:pt x="4621412" y="9"/>
                      <a:pt x="4603703" y="7723"/>
                      <a:pt x="4591066" y="21298"/>
                    </a:cubicBezTo>
                    <a:cubicBezTo>
                      <a:pt x="4578429" y="34873"/>
                      <a:pt x="4572000" y="53088"/>
                      <a:pt x="4573317" y="71588"/>
                    </a:cubicBezTo>
                    <a:lnTo>
                      <a:pt x="4688486" y="1685357"/>
                    </a:lnTo>
                    <a:cubicBezTo>
                      <a:pt x="4695991" y="1790303"/>
                      <a:pt x="4783331" y="1871601"/>
                      <a:pt x="4888544" y="1871579"/>
                    </a:cubicBezTo>
                    <a:lnTo>
                      <a:pt x="5517796" y="1871579"/>
                    </a:lnTo>
                    <a:cubicBezTo>
                      <a:pt x="5622984" y="1871566"/>
                      <a:pt x="5710284" y="1790277"/>
                      <a:pt x="5717787" y="1685357"/>
                    </a:cubicBezTo>
                    <a:lnTo>
                      <a:pt x="5833023" y="71521"/>
                    </a:lnTo>
                    <a:cubicBezTo>
                      <a:pt x="5834320" y="53044"/>
                      <a:pt x="5827891" y="34857"/>
                      <a:pt x="5815271" y="21300"/>
                    </a:cubicBezTo>
                    <a:cubicBezTo>
                      <a:pt x="5802651" y="7742"/>
                      <a:pt x="5784971" y="29"/>
                      <a:pt x="5766448" y="0"/>
                    </a:cubicBezTo>
                    <a:lnTo>
                      <a:pt x="4639958" y="0"/>
                    </a:lnTo>
                    <a:moveTo>
                      <a:pt x="4784337" y="334211"/>
                    </a:moveTo>
                    <a:lnTo>
                      <a:pt x="5622070" y="334211"/>
                    </a:lnTo>
                    <a:cubicBezTo>
                      <a:pt x="5640743" y="334222"/>
                      <a:pt x="5658559" y="342044"/>
                      <a:pt x="5671206" y="355783"/>
                    </a:cubicBezTo>
                    <a:cubicBezTo>
                      <a:pt x="5683852" y="369521"/>
                      <a:pt x="5690176" y="387924"/>
                      <a:pt x="5688644" y="406534"/>
                    </a:cubicBezTo>
                    <a:lnTo>
                      <a:pt x="5584437" y="1675865"/>
                    </a:lnTo>
                    <a:cubicBezTo>
                      <a:pt x="5581915" y="1710812"/>
                      <a:pt x="5552834" y="1737881"/>
                      <a:pt x="5517796" y="1737895"/>
                    </a:cubicBezTo>
                    <a:lnTo>
                      <a:pt x="4888544" y="1737895"/>
                    </a:lnTo>
                    <a:cubicBezTo>
                      <a:pt x="4853482" y="1737878"/>
                      <a:pt x="4824392" y="1710772"/>
                      <a:pt x="4821903" y="1675798"/>
                    </a:cubicBezTo>
                    <a:lnTo>
                      <a:pt x="4717629" y="406467"/>
                    </a:lnTo>
                    <a:cubicBezTo>
                      <a:pt x="4716116" y="387845"/>
                      <a:pt x="4722465" y="369439"/>
                      <a:pt x="4735139" y="355711"/>
                    </a:cubicBezTo>
                    <a:cubicBezTo>
                      <a:pt x="4747813" y="341983"/>
                      <a:pt x="4765654" y="334187"/>
                      <a:pt x="4784337" y="334211"/>
                    </a:cubicBezTo>
                    <a:moveTo>
                      <a:pt x="7041796" y="1671053"/>
                    </a:moveTo>
                    <a:lnTo>
                      <a:pt x="6412544" y="1671053"/>
                    </a:lnTo>
                    <a:lnTo>
                      <a:pt x="6308270" y="401053"/>
                    </a:lnTo>
                    <a:lnTo>
                      <a:pt x="7146069" y="401053"/>
                    </a:lnTo>
                    <a:lnTo>
                      <a:pt x="7041796" y="1670384"/>
                    </a:lnTo>
                    <a:lnTo>
                      <a:pt x="7041796" y="1671053"/>
                    </a:lnTo>
                    <a:moveTo>
                      <a:pt x="6163958" y="0"/>
                    </a:moveTo>
                    <a:cubicBezTo>
                      <a:pt x="6145412" y="9"/>
                      <a:pt x="6127703" y="7723"/>
                      <a:pt x="6115066" y="21298"/>
                    </a:cubicBezTo>
                    <a:cubicBezTo>
                      <a:pt x="6102429" y="34873"/>
                      <a:pt x="6096000" y="53088"/>
                      <a:pt x="6097317" y="71588"/>
                    </a:cubicBezTo>
                    <a:lnTo>
                      <a:pt x="6212486" y="1685357"/>
                    </a:lnTo>
                    <a:cubicBezTo>
                      <a:pt x="6219991" y="1790303"/>
                      <a:pt x="6307331" y="1871601"/>
                      <a:pt x="6412544" y="1871579"/>
                    </a:cubicBezTo>
                    <a:lnTo>
                      <a:pt x="7041796" y="1871579"/>
                    </a:lnTo>
                    <a:cubicBezTo>
                      <a:pt x="7146984" y="1871566"/>
                      <a:pt x="7234284" y="1790277"/>
                      <a:pt x="7241787" y="1685357"/>
                    </a:cubicBezTo>
                    <a:lnTo>
                      <a:pt x="7357023" y="71521"/>
                    </a:lnTo>
                    <a:cubicBezTo>
                      <a:pt x="7358320" y="53044"/>
                      <a:pt x="7351892" y="34857"/>
                      <a:pt x="7339271" y="21300"/>
                    </a:cubicBezTo>
                    <a:cubicBezTo>
                      <a:pt x="7326651" y="7742"/>
                      <a:pt x="7308971" y="29"/>
                      <a:pt x="7290449" y="0"/>
                    </a:cubicBezTo>
                    <a:lnTo>
                      <a:pt x="6163958" y="0"/>
                    </a:lnTo>
                    <a:moveTo>
                      <a:pt x="6308337" y="334211"/>
                    </a:moveTo>
                    <a:lnTo>
                      <a:pt x="7146069" y="334211"/>
                    </a:lnTo>
                    <a:cubicBezTo>
                      <a:pt x="7164743" y="334222"/>
                      <a:pt x="7182559" y="342044"/>
                      <a:pt x="7195206" y="355783"/>
                    </a:cubicBezTo>
                    <a:cubicBezTo>
                      <a:pt x="7207852" y="369521"/>
                      <a:pt x="7214175" y="387924"/>
                      <a:pt x="7212644" y="406534"/>
                    </a:cubicBezTo>
                    <a:lnTo>
                      <a:pt x="7108437" y="1675865"/>
                    </a:lnTo>
                    <a:cubicBezTo>
                      <a:pt x="7105914" y="1710812"/>
                      <a:pt x="7076834" y="1737881"/>
                      <a:pt x="7041796" y="1737895"/>
                    </a:cubicBezTo>
                    <a:lnTo>
                      <a:pt x="6412544" y="1737895"/>
                    </a:lnTo>
                    <a:cubicBezTo>
                      <a:pt x="6377482" y="1737878"/>
                      <a:pt x="6348392" y="1710772"/>
                      <a:pt x="6345903" y="1675798"/>
                    </a:cubicBezTo>
                    <a:lnTo>
                      <a:pt x="6241629" y="406467"/>
                    </a:lnTo>
                    <a:cubicBezTo>
                      <a:pt x="6240116" y="387845"/>
                      <a:pt x="6246465" y="369439"/>
                      <a:pt x="6259139" y="355711"/>
                    </a:cubicBezTo>
                    <a:cubicBezTo>
                      <a:pt x="6271813" y="341983"/>
                      <a:pt x="6289654" y="334187"/>
                      <a:pt x="6308337" y="334211"/>
                    </a:cubicBezTo>
                    <a:moveTo>
                      <a:pt x="8565796" y="1671053"/>
                    </a:moveTo>
                    <a:lnTo>
                      <a:pt x="7936544" y="1671053"/>
                    </a:lnTo>
                    <a:lnTo>
                      <a:pt x="7832271" y="401053"/>
                    </a:lnTo>
                    <a:lnTo>
                      <a:pt x="8670069" y="401053"/>
                    </a:lnTo>
                    <a:lnTo>
                      <a:pt x="8565796" y="1670384"/>
                    </a:lnTo>
                    <a:lnTo>
                      <a:pt x="8565796" y="1671053"/>
                    </a:lnTo>
                    <a:moveTo>
                      <a:pt x="7687959" y="0"/>
                    </a:moveTo>
                    <a:cubicBezTo>
                      <a:pt x="7669412" y="9"/>
                      <a:pt x="7651703" y="7723"/>
                      <a:pt x="7639066" y="21298"/>
                    </a:cubicBezTo>
                    <a:cubicBezTo>
                      <a:pt x="7626429" y="34873"/>
                      <a:pt x="7620000" y="53088"/>
                      <a:pt x="7621317" y="71588"/>
                    </a:cubicBezTo>
                    <a:lnTo>
                      <a:pt x="7736486" y="1685357"/>
                    </a:lnTo>
                    <a:cubicBezTo>
                      <a:pt x="7743991" y="1790303"/>
                      <a:pt x="7831331" y="1871601"/>
                      <a:pt x="7936544" y="1871579"/>
                    </a:cubicBezTo>
                    <a:lnTo>
                      <a:pt x="8565796" y="1871579"/>
                    </a:lnTo>
                    <a:cubicBezTo>
                      <a:pt x="8670984" y="1871566"/>
                      <a:pt x="8758284" y="1790277"/>
                      <a:pt x="8765787" y="1685357"/>
                    </a:cubicBezTo>
                    <a:lnTo>
                      <a:pt x="8881023" y="71521"/>
                    </a:lnTo>
                    <a:cubicBezTo>
                      <a:pt x="8882320" y="53044"/>
                      <a:pt x="8875892" y="34857"/>
                      <a:pt x="8863271" y="21300"/>
                    </a:cubicBezTo>
                    <a:cubicBezTo>
                      <a:pt x="8850651" y="7742"/>
                      <a:pt x="8832971" y="29"/>
                      <a:pt x="8814449" y="0"/>
                    </a:cubicBezTo>
                    <a:lnTo>
                      <a:pt x="7687959" y="0"/>
                    </a:lnTo>
                    <a:moveTo>
                      <a:pt x="7832337" y="334211"/>
                    </a:moveTo>
                    <a:lnTo>
                      <a:pt x="8670069" y="334211"/>
                    </a:lnTo>
                    <a:cubicBezTo>
                      <a:pt x="8688743" y="334222"/>
                      <a:pt x="8706559" y="342044"/>
                      <a:pt x="8719206" y="355783"/>
                    </a:cubicBezTo>
                    <a:cubicBezTo>
                      <a:pt x="8731852" y="369521"/>
                      <a:pt x="8738175" y="387924"/>
                      <a:pt x="8736644" y="406534"/>
                    </a:cubicBezTo>
                    <a:lnTo>
                      <a:pt x="8632437" y="1675865"/>
                    </a:lnTo>
                    <a:cubicBezTo>
                      <a:pt x="8629914" y="1710812"/>
                      <a:pt x="8600834" y="1737881"/>
                      <a:pt x="8565796" y="1737895"/>
                    </a:cubicBezTo>
                    <a:lnTo>
                      <a:pt x="7936544" y="1737895"/>
                    </a:lnTo>
                    <a:cubicBezTo>
                      <a:pt x="7901482" y="1737878"/>
                      <a:pt x="7872392" y="1710772"/>
                      <a:pt x="7869903" y="1675798"/>
                    </a:cubicBezTo>
                    <a:lnTo>
                      <a:pt x="7765629" y="406467"/>
                    </a:lnTo>
                    <a:cubicBezTo>
                      <a:pt x="7764115" y="387845"/>
                      <a:pt x="7770465" y="369439"/>
                      <a:pt x="7783139" y="355711"/>
                    </a:cubicBezTo>
                    <a:cubicBezTo>
                      <a:pt x="7795813" y="341983"/>
                      <a:pt x="7813654" y="334187"/>
                      <a:pt x="7832337" y="334211"/>
                    </a:cubicBezTo>
                    <a:moveTo>
                      <a:pt x="10089796" y="1671053"/>
                    </a:moveTo>
                    <a:lnTo>
                      <a:pt x="9460544" y="1671053"/>
                    </a:lnTo>
                    <a:lnTo>
                      <a:pt x="9356271" y="401053"/>
                    </a:lnTo>
                    <a:lnTo>
                      <a:pt x="10194069" y="401053"/>
                    </a:lnTo>
                    <a:lnTo>
                      <a:pt x="10089796" y="1670384"/>
                    </a:lnTo>
                    <a:lnTo>
                      <a:pt x="10089796" y="1671053"/>
                    </a:lnTo>
                    <a:moveTo>
                      <a:pt x="9211959" y="0"/>
                    </a:moveTo>
                    <a:cubicBezTo>
                      <a:pt x="9193412" y="9"/>
                      <a:pt x="9175703" y="7723"/>
                      <a:pt x="9163066" y="21298"/>
                    </a:cubicBezTo>
                    <a:cubicBezTo>
                      <a:pt x="9150429" y="34873"/>
                      <a:pt x="9144000" y="53088"/>
                      <a:pt x="9145317" y="71588"/>
                    </a:cubicBezTo>
                    <a:lnTo>
                      <a:pt x="9260486" y="1685357"/>
                    </a:lnTo>
                    <a:cubicBezTo>
                      <a:pt x="9267991" y="1790303"/>
                      <a:pt x="9355331" y="1871601"/>
                      <a:pt x="9460544" y="1871579"/>
                    </a:cubicBezTo>
                    <a:lnTo>
                      <a:pt x="10089796" y="1871579"/>
                    </a:lnTo>
                    <a:cubicBezTo>
                      <a:pt x="10194984" y="1871566"/>
                      <a:pt x="10282284" y="1790277"/>
                      <a:pt x="10289787" y="1685357"/>
                    </a:cubicBezTo>
                    <a:lnTo>
                      <a:pt x="10405023" y="71521"/>
                    </a:lnTo>
                    <a:cubicBezTo>
                      <a:pt x="10406320" y="53044"/>
                      <a:pt x="10399892" y="34857"/>
                      <a:pt x="10387271" y="21300"/>
                    </a:cubicBezTo>
                    <a:cubicBezTo>
                      <a:pt x="10374651" y="7742"/>
                      <a:pt x="10356971" y="29"/>
                      <a:pt x="10338449" y="0"/>
                    </a:cubicBezTo>
                    <a:lnTo>
                      <a:pt x="9211959" y="0"/>
                    </a:lnTo>
                    <a:moveTo>
                      <a:pt x="9356337" y="334211"/>
                    </a:moveTo>
                    <a:lnTo>
                      <a:pt x="10194069" y="334211"/>
                    </a:lnTo>
                    <a:cubicBezTo>
                      <a:pt x="10212743" y="334222"/>
                      <a:pt x="10230559" y="342044"/>
                      <a:pt x="10243206" y="355783"/>
                    </a:cubicBezTo>
                    <a:cubicBezTo>
                      <a:pt x="10255852" y="369521"/>
                      <a:pt x="10262175" y="387924"/>
                      <a:pt x="10260644" y="406534"/>
                    </a:cubicBezTo>
                    <a:lnTo>
                      <a:pt x="10156437" y="1675865"/>
                    </a:lnTo>
                    <a:cubicBezTo>
                      <a:pt x="10153914" y="1710812"/>
                      <a:pt x="10124834" y="1737881"/>
                      <a:pt x="10089796" y="1737895"/>
                    </a:cubicBezTo>
                    <a:lnTo>
                      <a:pt x="9460544" y="1737895"/>
                    </a:lnTo>
                    <a:cubicBezTo>
                      <a:pt x="9425482" y="1737878"/>
                      <a:pt x="9396392" y="1710772"/>
                      <a:pt x="9393903" y="1675798"/>
                    </a:cubicBezTo>
                    <a:lnTo>
                      <a:pt x="9289629" y="406467"/>
                    </a:lnTo>
                    <a:cubicBezTo>
                      <a:pt x="9288115" y="387845"/>
                      <a:pt x="9294465" y="369439"/>
                      <a:pt x="9307139" y="355711"/>
                    </a:cubicBezTo>
                    <a:cubicBezTo>
                      <a:pt x="9319813" y="341983"/>
                      <a:pt x="9337654" y="334187"/>
                      <a:pt x="9356337" y="334211"/>
                    </a:cubicBezTo>
                    <a:moveTo>
                      <a:pt x="11613796" y="1671053"/>
                    </a:moveTo>
                    <a:lnTo>
                      <a:pt x="10984544" y="1671053"/>
                    </a:lnTo>
                    <a:lnTo>
                      <a:pt x="10880271" y="401053"/>
                    </a:lnTo>
                    <a:lnTo>
                      <a:pt x="11718069" y="401053"/>
                    </a:lnTo>
                    <a:lnTo>
                      <a:pt x="11613796" y="1670384"/>
                    </a:lnTo>
                    <a:lnTo>
                      <a:pt x="11613796" y="1671053"/>
                    </a:lnTo>
                    <a:moveTo>
                      <a:pt x="10735959" y="0"/>
                    </a:moveTo>
                    <a:cubicBezTo>
                      <a:pt x="10717412" y="9"/>
                      <a:pt x="10699703" y="7723"/>
                      <a:pt x="10687066" y="21298"/>
                    </a:cubicBezTo>
                    <a:cubicBezTo>
                      <a:pt x="10674429" y="34873"/>
                      <a:pt x="10668000" y="53088"/>
                      <a:pt x="10669317" y="71588"/>
                    </a:cubicBezTo>
                    <a:lnTo>
                      <a:pt x="10784486" y="1685357"/>
                    </a:lnTo>
                    <a:cubicBezTo>
                      <a:pt x="10791991" y="1790303"/>
                      <a:pt x="10879331" y="1871601"/>
                      <a:pt x="10984544" y="1871579"/>
                    </a:cubicBezTo>
                    <a:lnTo>
                      <a:pt x="11613796" y="1871579"/>
                    </a:lnTo>
                    <a:cubicBezTo>
                      <a:pt x="11718984" y="1871566"/>
                      <a:pt x="11806284" y="1790277"/>
                      <a:pt x="11813787" y="1685357"/>
                    </a:cubicBezTo>
                    <a:lnTo>
                      <a:pt x="11929023" y="71521"/>
                    </a:lnTo>
                    <a:cubicBezTo>
                      <a:pt x="11930320" y="53044"/>
                      <a:pt x="11923892" y="34857"/>
                      <a:pt x="11911271" y="21300"/>
                    </a:cubicBezTo>
                    <a:cubicBezTo>
                      <a:pt x="11898651" y="7742"/>
                      <a:pt x="11880971" y="29"/>
                      <a:pt x="11862449" y="0"/>
                    </a:cubicBezTo>
                    <a:lnTo>
                      <a:pt x="10735959" y="0"/>
                    </a:lnTo>
                    <a:moveTo>
                      <a:pt x="10880337" y="334211"/>
                    </a:moveTo>
                    <a:lnTo>
                      <a:pt x="11718069" y="334211"/>
                    </a:lnTo>
                    <a:cubicBezTo>
                      <a:pt x="11736743" y="334222"/>
                      <a:pt x="11754559" y="342044"/>
                      <a:pt x="11767206" y="355783"/>
                    </a:cubicBezTo>
                    <a:cubicBezTo>
                      <a:pt x="11779852" y="369521"/>
                      <a:pt x="11786175" y="387924"/>
                      <a:pt x="11784644" y="406534"/>
                    </a:cubicBezTo>
                    <a:lnTo>
                      <a:pt x="11680437" y="1675865"/>
                    </a:lnTo>
                    <a:cubicBezTo>
                      <a:pt x="11677914" y="1710812"/>
                      <a:pt x="11648834" y="1737881"/>
                      <a:pt x="11613796" y="1737895"/>
                    </a:cubicBezTo>
                    <a:lnTo>
                      <a:pt x="10984544" y="1737895"/>
                    </a:lnTo>
                    <a:cubicBezTo>
                      <a:pt x="10949482" y="1737878"/>
                      <a:pt x="10920392" y="1710772"/>
                      <a:pt x="10917903" y="1675798"/>
                    </a:cubicBezTo>
                    <a:lnTo>
                      <a:pt x="10813629" y="406467"/>
                    </a:lnTo>
                    <a:cubicBezTo>
                      <a:pt x="10812115" y="387845"/>
                      <a:pt x="10818465" y="369439"/>
                      <a:pt x="10831139" y="355711"/>
                    </a:cubicBezTo>
                    <a:cubicBezTo>
                      <a:pt x="10843813" y="341983"/>
                      <a:pt x="10861654" y="334187"/>
                      <a:pt x="10880337" y="334211"/>
                    </a:cubicBezTo>
                    <a:moveTo>
                      <a:pt x="13137796" y="1671053"/>
                    </a:moveTo>
                    <a:lnTo>
                      <a:pt x="12508544" y="1671053"/>
                    </a:lnTo>
                    <a:lnTo>
                      <a:pt x="12404271" y="401053"/>
                    </a:lnTo>
                    <a:lnTo>
                      <a:pt x="13242070" y="401053"/>
                    </a:lnTo>
                    <a:lnTo>
                      <a:pt x="13137796" y="1670384"/>
                    </a:lnTo>
                    <a:lnTo>
                      <a:pt x="13137796" y="1671053"/>
                    </a:lnTo>
                    <a:moveTo>
                      <a:pt x="12259959" y="0"/>
                    </a:moveTo>
                    <a:cubicBezTo>
                      <a:pt x="12241412" y="9"/>
                      <a:pt x="12223703" y="7723"/>
                      <a:pt x="12211066" y="21298"/>
                    </a:cubicBezTo>
                    <a:cubicBezTo>
                      <a:pt x="12198429" y="34873"/>
                      <a:pt x="12192000" y="53088"/>
                      <a:pt x="12193317" y="71588"/>
                    </a:cubicBezTo>
                    <a:lnTo>
                      <a:pt x="12308486" y="1685357"/>
                    </a:lnTo>
                    <a:cubicBezTo>
                      <a:pt x="12315991" y="1790303"/>
                      <a:pt x="12403331" y="1871601"/>
                      <a:pt x="12508544" y="1871579"/>
                    </a:cubicBezTo>
                    <a:lnTo>
                      <a:pt x="13137796" y="1871579"/>
                    </a:lnTo>
                    <a:cubicBezTo>
                      <a:pt x="13242983" y="1871566"/>
                      <a:pt x="13330285" y="1790277"/>
                      <a:pt x="13337788" y="1685357"/>
                    </a:cubicBezTo>
                    <a:lnTo>
                      <a:pt x="13453023" y="71521"/>
                    </a:lnTo>
                    <a:cubicBezTo>
                      <a:pt x="13454321" y="53044"/>
                      <a:pt x="13447892" y="34857"/>
                      <a:pt x="13435271" y="21300"/>
                    </a:cubicBezTo>
                    <a:cubicBezTo>
                      <a:pt x="13422651" y="7742"/>
                      <a:pt x="13404970" y="29"/>
                      <a:pt x="13386449" y="0"/>
                    </a:cubicBezTo>
                    <a:lnTo>
                      <a:pt x="12259959" y="0"/>
                    </a:lnTo>
                    <a:moveTo>
                      <a:pt x="12404337" y="334211"/>
                    </a:moveTo>
                    <a:lnTo>
                      <a:pt x="13242070" y="334211"/>
                    </a:lnTo>
                    <a:cubicBezTo>
                      <a:pt x="13260743" y="334222"/>
                      <a:pt x="13278559" y="342044"/>
                      <a:pt x="13291205" y="355783"/>
                    </a:cubicBezTo>
                    <a:cubicBezTo>
                      <a:pt x="13303852" y="369521"/>
                      <a:pt x="13310176" y="387924"/>
                      <a:pt x="13308644" y="406534"/>
                    </a:cubicBezTo>
                    <a:lnTo>
                      <a:pt x="13204438" y="1675865"/>
                    </a:lnTo>
                    <a:cubicBezTo>
                      <a:pt x="13201914" y="1710812"/>
                      <a:pt x="13172834" y="1737881"/>
                      <a:pt x="13137796" y="1737895"/>
                    </a:cubicBezTo>
                    <a:lnTo>
                      <a:pt x="12508544" y="1737895"/>
                    </a:lnTo>
                    <a:cubicBezTo>
                      <a:pt x="12473482" y="1737878"/>
                      <a:pt x="12444392" y="1710772"/>
                      <a:pt x="12441903" y="1675798"/>
                    </a:cubicBezTo>
                    <a:lnTo>
                      <a:pt x="12337629" y="406467"/>
                    </a:lnTo>
                    <a:cubicBezTo>
                      <a:pt x="12336115" y="387845"/>
                      <a:pt x="12342465" y="369439"/>
                      <a:pt x="12355139" y="355711"/>
                    </a:cubicBezTo>
                    <a:cubicBezTo>
                      <a:pt x="12367813" y="341983"/>
                      <a:pt x="12385654" y="334187"/>
                      <a:pt x="12404337" y="334211"/>
                    </a:cubicBezTo>
                    <a:moveTo>
                      <a:pt x="14661796" y="1671053"/>
                    </a:moveTo>
                    <a:lnTo>
                      <a:pt x="14032544" y="1671053"/>
                    </a:lnTo>
                    <a:lnTo>
                      <a:pt x="13928270" y="401053"/>
                    </a:lnTo>
                    <a:lnTo>
                      <a:pt x="14766070" y="401053"/>
                    </a:lnTo>
                    <a:lnTo>
                      <a:pt x="14661796" y="1670384"/>
                    </a:lnTo>
                    <a:lnTo>
                      <a:pt x="14661796" y="1671053"/>
                    </a:lnTo>
                    <a:moveTo>
                      <a:pt x="13783958" y="0"/>
                    </a:moveTo>
                    <a:cubicBezTo>
                      <a:pt x="13765412" y="9"/>
                      <a:pt x="13747703" y="7723"/>
                      <a:pt x="13735066" y="21298"/>
                    </a:cubicBezTo>
                    <a:cubicBezTo>
                      <a:pt x="13722428" y="34873"/>
                      <a:pt x="13716001" y="53088"/>
                      <a:pt x="13717317" y="71588"/>
                    </a:cubicBezTo>
                    <a:lnTo>
                      <a:pt x="13832485" y="1685357"/>
                    </a:lnTo>
                    <a:cubicBezTo>
                      <a:pt x="13839992" y="1790303"/>
                      <a:pt x="13927331" y="1871601"/>
                      <a:pt x="14032544" y="1871579"/>
                    </a:cubicBezTo>
                    <a:lnTo>
                      <a:pt x="14661796" y="1871579"/>
                    </a:lnTo>
                    <a:cubicBezTo>
                      <a:pt x="14766983" y="1871566"/>
                      <a:pt x="14854285" y="1790277"/>
                      <a:pt x="14861788" y="1685357"/>
                    </a:cubicBezTo>
                    <a:lnTo>
                      <a:pt x="14977023" y="71521"/>
                    </a:lnTo>
                    <a:cubicBezTo>
                      <a:pt x="14978321" y="53044"/>
                      <a:pt x="14971892" y="34857"/>
                      <a:pt x="14959271" y="21300"/>
                    </a:cubicBezTo>
                    <a:cubicBezTo>
                      <a:pt x="14946651" y="7742"/>
                      <a:pt x="14928970" y="29"/>
                      <a:pt x="14910449" y="0"/>
                    </a:cubicBezTo>
                    <a:lnTo>
                      <a:pt x="13783958" y="0"/>
                    </a:lnTo>
                    <a:moveTo>
                      <a:pt x="13928338" y="334211"/>
                    </a:moveTo>
                    <a:lnTo>
                      <a:pt x="14766070" y="334211"/>
                    </a:lnTo>
                    <a:cubicBezTo>
                      <a:pt x="14784743" y="334222"/>
                      <a:pt x="14802559" y="342044"/>
                      <a:pt x="14815205" y="355783"/>
                    </a:cubicBezTo>
                    <a:cubicBezTo>
                      <a:pt x="14827852" y="369521"/>
                      <a:pt x="14834176" y="387924"/>
                      <a:pt x="14832644" y="406534"/>
                    </a:cubicBezTo>
                    <a:lnTo>
                      <a:pt x="14728438" y="1675865"/>
                    </a:lnTo>
                    <a:cubicBezTo>
                      <a:pt x="14725914" y="1710812"/>
                      <a:pt x="14696834" y="1737881"/>
                      <a:pt x="14661796" y="1737895"/>
                    </a:cubicBezTo>
                    <a:lnTo>
                      <a:pt x="14032544" y="1737895"/>
                    </a:lnTo>
                    <a:cubicBezTo>
                      <a:pt x="13997483" y="1737878"/>
                      <a:pt x="13968392" y="1710772"/>
                      <a:pt x="13965903" y="1675798"/>
                    </a:cubicBezTo>
                    <a:lnTo>
                      <a:pt x="13861629" y="406467"/>
                    </a:lnTo>
                    <a:cubicBezTo>
                      <a:pt x="13860116" y="387845"/>
                      <a:pt x="13866466" y="369439"/>
                      <a:pt x="13879140" y="355711"/>
                    </a:cubicBezTo>
                    <a:cubicBezTo>
                      <a:pt x="13891813" y="341983"/>
                      <a:pt x="13909654" y="334187"/>
                      <a:pt x="13928338" y="334211"/>
                    </a:cubicBezTo>
                    <a:moveTo>
                      <a:pt x="945796" y="3796631"/>
                    </a:moveTo>
                    <a:lnTo>
                      <a:pt x="316544" y="3796631"/>
                    </a:lnTo>
                    <a:lnTo>
                      <a:pt x="212271" y="2526632"/>
                    </a:lnTo>
                    <a:lnTo>
                      <a:pt x="1050069" y="2526632"/>
                    </a:lnTo>
                    <a:lnTo>
                      <a:pt x="945796" y="3795963"/>
                    </a:lnTo>
                    <a:lnTo>
                      <a:pt x="945796" y="3796631"/>
                    </a:lnTo>
                    <a:moveTo>
                      <a:pt x="67958" y="2125579"/>
                    </a:moveTo>
                    <a:cubicBezTo>
                      <a:pt x="49412" y="2125588"/>
                      <a:pt x="31703" y="2133302"/>
                      <a:pt x="19066" y="2146877"/>
                    </a:cubicBezTo>
                    <a:cubicBezTo>
                      <a:pt x="6429" y="2160452"/>
                      <a:pt x="0" y="2178667"/>
                      <a:pt x="1317" y="2197167"/>
                    </a:cubicBezTo>
                    <a:lnTo>
                      <a:pt x="116486" y="3810936"/>
                    </a:lnTo>
                    <a:cubicBezTo>
                      <a:pt x="123991" y="3915882"/>
                      <a:pt x="211331" y="3997180"/>
                      <a:pt x="316544" y="3997158"/>
                    </a:cubicBezTo>
                    <a:lnTo>
                      <a:pt x="945796" y="3997158"/>
                    </a:lnTo>
                    <a:cubicBezTo>
                      <a:pt x="1050984" y="3997145"/>
                      <a:pt x="1138284" y="3915856"/>
                      <a:pt x="1145787" y="3810936"/>
                    </a:cubicBezTo>
                    <a:lnTo>
                      <a:pt x="1261023" y="2197100"/>
                    </a:lnTo>
                    <a:cubicBezTo>
                      <a:pt x="1262320" y="2178623"/>
                      <a:pt x="1255891" y="2160436"/>
                      <a:pt x="1243271" y="2146879"/>
                    </a:cubicBezTo>
                    <a:cubicBezTo>
                      <a:pt x="1230651" y="2133321"/>
                      <a:pt x="1212971" y="2125608"/>
                      <a:pt x="1194448" y="2125579"/>
                    </a:cubicBezTo>
                    <a:lnTo>
                      <a:pt x="67958" y="2125579"/>
                    </a:lnTo>
                    <a:moveTo>
                      <a:pt x="212337" y="2459789"/>
                    </a:moveTo>
                    <a:lnTo>
                      <a:pt x="1050069" y="2459789"/>
                    </a:lnTo>
                    <a:cubicBezTo>
                      <a:pt x="1068742" y="2459801"/>
                      <a:pt x="1086559" y="2467623"/>
                      <a:pt x="1099206" y="2481362"/>
                    </a:cubicBezTo>
                    <a:cubicBezTo>
                      <a:pt x="1111852" y="2495100"/>
                      <a:pt x="1118175" y="2513503"/>
                      <a:pt x="1116644" y="2532113"/>
                    </a:cubicBezTo>
                    <a:lnTo>
                      <a:pt x="1012437" y="3801444"/>
                    </a:lnTo>
                    <a:cubicBezTo>
                      <a:pt x="1009915" y="3836391"/>
                      <a:pt x="980834" y="3863460"/>
                      <a:pt x="945796" y="3863474"/>
                    </a:cubicBezTo>
                    <a:lnTo>
                      <a:pt x="316544" y="3863474"/>
                    </a:lnTo>
                    <a:cubicBezTo>
                      <a:pt x="281482" y="3863457"/>
                      <a:pt x="252392" y="3836351"/>
                      <a:pt x="249903" y="3801377"/>
                    </a:cubicBezTo>
                    <a:lnTo>
                      <a:pt x="145629" y="2532046"/>
                    </a:lnTo>
                    <a:cubicBezTo>
                      <a:pt x="144116" y="2513424"/>
                      <a:pt x="150465" y="2495018"/>
                      <a:pt x="163139" y="2481290"/>
                    </a:cubicBezTo>
                    <a:cubicBezTo>
                      <a:pt x="175813" y="2467562"/>
                      <a:pt x="193654" y="2459765"/>
                      <a:pt x="212337" y="2459789"/>
                    </a:cubicBezTo>
                    <a:moveTo>
                      <a:pt x="2469796" y="3796631"/>
                    </a:moveTo>
                    <a:lnTo>
                      <a:pt x="1840544" y="3796631"/>
                    </a:lnTo>
                    <a:lnTo>
                      <a:pt x="1736271" y="2526632"/>
                    </a:lnTo>
                    <a:lnTo>
                      <a:pt x="2574069" y="2526632"/>
                    </a:lnTo>
                    <a:lnTo>
                      <a:pt x="2469796" y="3795963"/>
                    </a:lnTo>
                    <a:lnTo>
                      <a:pt x="2469796" y="3796631"/>
                    </a:lnTo>
                    <a:moveTo>
                      <a:pt x="1591958" y="2125579"/>
                    </a:moveTo>
                    <a:cubicBezTo>
                      <a:pt x="1573412" y="2125588"/>
                      <a:pt x="1555703" y="2133302"/>
                      <a:pt x="1543066" y="2146877"/>
                    </a:cubicBezTo>
                    <a:cubicBezTo>
                      <a:pt x="1530429" y="2160452"/>
                      <a:pt x="1524000" y="2178667"/>
                      <a:pt x="1525317" y="2197167"/>
                    </a:cubicBezTo>
                    <a:lnTo>
                      <a:pt x="1640486" y="3810936"/>
                    </a:lnTo>
                    <a:cubicBezTo>
                      <a:pt x="1647991" y="3915882"/>
                      <a:pt x="1735331" y="3997180"/>
                      <a:pt x="1840544" y="3997158"/>
                    </a:cubicBezTo>
                    <a:lnTo>
                      <a:pt x="2469796" y="3997158"/>
                    </a:lnTo>
                    <a:cubicBezTo>
                      <a:pt x="2574984" y="3997145"/>
                      <a:pt x="2662284" y="3915856"/>
                      <a:pt x="2669787" y="3810936"/>
                    </a:cubicBezTo>
                    <a:lnTo>
                      <a:pt x="2785023" y="2197100"/>
                    </a:lnTo>
                    <a:cubicBezTo>
                      <a:pt x="2786320" y="2178623"/>
                      <a:pt x="2779891" y="2160436"/>
                      <a:pt x="2767271" y="2146879"/>
                    </a:cubicBezTo>
                    <a:cubicBezTo>
                      <a:pt x="2754651" y="2133321"/>
                      <a:pt x="2736971" y="2125608"/>
                      <a:pt x="2718448" y="2125579"/>
                    </a:cubicBezTo>
                    <a:lnTo>
                      <a:pt x="1591958" y="2125579"/>
                    </a:lnTo>
                    <a:moveTo>
                      <a:pt x="1736337" y="2459789"/>
                    </a:moveTo>
                    <a:lnTo>
                      <a:pt x="2574069" y="2459789"/>
                    </a:lnTo>
                    <a:cubicBezTo>
                      <a:pt x="2592743" y="2459801"/>
                      <a:pt x="2610559" y="2467623"/>
                      <a:pt x="2623206" y="2481362"/>
                    </a:cubicBezTo>
                    <a:cubicBezTo>
                      <a:pt x="2635852" y="2495100"/>
                      <a:pt x="2642175" y="2513503"/>
                      <a:pt x="2640644" y="2532113"/>
                    </a:cubicBezTo>
                    <a:lnTo>
                      <a:pt x="2536437" y="3801444"/>
                    </a:lnTo>
                    <a:cubicBezTo>
                      <a:pt x="2533915" y="3836391"/>
                      <a:pt x="2504834" y="3863460"/>
                      <a:pt x="2469796" y="3863474"/>
                    </a:cubicBezTo>
                    <a:lnTo>
                      <a:pt x="1840544" y="3863474"/>
                    </a:lnTo>
                    <a:cubicBezTo>
                      <a:pt x="1805482" y="3863457"/>
                      <a:pt x="1776392" y="3836351"/>
                      <a:pt x="1773903" y="3801377"/>
                    </a:cubicBezTo>
                    <a:lnTo>
                      <a:pt x="1669629" y="2532046"/>
                    </a:lnTo>
                    <a:cubicBezTo>
                      <a:pt x="1668116" y="2513424"/>
                      <a:pt x="1674465" y="2495018"/>
                      <a:pt x="1687139" y="2481290"/>
                    </a:cubicBezTo>
                    <a:cubicBezTo>
                      <a:pt x="1699813" y="2467562"/>
                      <a:pt x="1717654" y="2459765"/>
                      <a:pt x="1736337" y="2459789"/>
                    </a:cubicBezTo>
                    <a:moveTo>
                      <a:pt x="3993796" y="3796631"/>
                    </a:moveTo>
                    <a:lnTo>
                      <a:pt x="3364544" y="3796631"/>
                    </a:lnTo>
                    <a:lnTo>
                      <a:pt x="3260270" y="2526632"/>
                    </a:lnTo>
                    <a:lnTo>
                      <a:pt x="4098070" y="2526632"/>
                    </a:lnTo>
                    <a:lnTo>
                      <a:pt x="3993796" y="3795963"/>
                    </a:lnTo>
                    <a:lnTo>
                      <a:pt x="3993796" y="3796631"/>
                    </a:lnTo>
                    <a:moveTo>
                      <a:pt x="3115958" y="2125579"/>
                    </a:moveTo>
                    <a:cubicBezTo>
                      <a:pt x="3097412" y="2125588"/>
                      <a:pt x="3079703" y="2133302"/>
                      <a:pt x="3067066" y="2146877"/>
                    </a:cubicBezTo>
                    <a:cubicBezTo>
                      <a:pt x="3054429" y="2160452"/>
                      <a:pt x="3048000" y="2178667"/>
                      <a:pt x="3049317" y="2197167"/>
                    </a:cubicBezTo>
                    <a:lnTo>
                      <a:pt x="3164486" y="3810936"/>
                    </a:lnTo>
                    <a:cubicBezTo>
                      <a:pt x="3171991" y="3915882"/>
                      <a:pt x="3259331" y="3997180"/>
                      <a:pt x="3364544" y="3997158"/>
                    </a:cubicBezTo>
                    <a:lnTo>
                      <a:pt x="3993796" y="3997158"/>
                    </a:lnTo>
                    <a:cubicBezTo>
                      <a:pt x="4098984" y="3997145"/>
                      <a:pt x="4186284" y="3915856"/>
                      <a:pt x="4193787" y="3810936"/>
                    </a:cubicBezTo>
                    <a:lnTo>
                      <a:pt x="4309023" y="2197100"/>
                    </a:lnTo>
                    <a:cubicBezTo>
                      <a:pt x="4310320" y="2178623"/>
                      <a:pt x="4303891" y="2160436"/>
                      <a:pt x="4291271" y="2146879"/>
                    </a:cubicBezTo>
                    <a:cubicBezTo>
                      <a:pt x="4278651" y="2133321"/>
                      <a:pt x="4260971" y="2125608"/>
                      <a:pt x="4242448" y="2125579"/>
                    </a:cubicBezTo>
                    <a:lnTo>
                      <a:pt x="3115958" y="2125579"/>
                    </a:lnTo>
                    <a:moveTo>
                      <a:pt x="3260337" y="2459789"/>
                    </a:moveTo>
                    <a:lnTo>
                      <a:pt x="4098070" y="2459789"/>
                    </a:lnTo>
                    <a:cubicBezTo>
                      <a:pt x="4116743" y="2459801"/>
                      <a:pt x="4134559" y="2467623"/>
                      <a:pt x="4147206" y="2481362"/>
                    </a:cubicBezTo>
                    <a:cubicBezTo>
                      <a:pt x="4159852" y="2495100"/>
                      <a:pt x="4166176" y="2513503"/>
                      <a:pt x="4164644" y="2532113"/>
                    </a:cubicBezTo>
                    <a:lnTo>
                      <a:pt x="4060437" y="3801444"/>
                    </a:lnTo>
                    <a:cubicBezTo>
                      <a:pt x="4057915" y="3836391"/>
                      <a:pt x="4028834" y="3863460"/>
                      <a:pt x="3993796" y="3863474"/>
                    </a:cubicBezTo>
                    <a:lnTo>
                      <a:pt x="3364544" y="3863474"/>
                    </a:lnTo>
                    <a:cubicBezTo>
                      <a:pt x="3329482" y="3863457"/>
                      <a:pt x="3300392" y="3836351"/>
                      <a:pt x="3297903" y="3801377"/>
                    </a:cubicBezTo>
                    <a:lnTo>
                      <a:pt x="3193629" y="2532046"/>
                    </a:lnTo>
                    <a:cubicBezTo>
                      <a:pt x="3192116" y="2513424"/>
                      <a:pt x="3198465" y="2495018"/>
                      <a:pt x="3211139" y="2481290"/>
                    </a:cubicBezTo>
                    <a:cubicBezTo>
                      <a:pt x="3223813" y="2467562"/>
                      <a:pt x="3241654" y="2459765"/>
                      <a:pt x="3260337" y="2459789"/>
                    </a:cubicBezTo>
                    <a:moveTo>
                      <a:pt x="5517796" y="3796631"/>
                    </a:moveTo>
                    <a:lnTo>
                      <a:pt x="4888544" y="3796631"/>
                    </a:lnTo>
                    <a:lnTo>
                      <a:pt x="4784270" y="2526632"/>
                    </a:lnTo>
                    <a:lnTo>
                      <a:pt x="5622070" y="2526632"/>
                    </a:lnTo>
                    <a:lnTo>
                      <a:pt x="5517796" y="3795963"/>
                    </a:lnTo>
                    <a:lnTo>
                      <a:pt x="5517796" y="3796631"/>
                    </a:lnTo>
                    <a:moveTo>
                      <a:pt x="4639958" y="2125579"/>
                    </a:moveTo>
                    <a:cubicBezTo>
                      <a:pt x="4621412" y="2125588"/>
                      <a:pt x="4603703" y="2133302"/>
                      <a:pt x="4591066" y="2146877"/>
                    </a:cubicBezTo>
                    <a:cubicBezTo>
                      <a:pt x="4578429" y="2160452"/>
                      <a:pt x="4572000" y="2178667"/>
                      <a:pt x="4573317" y="2197167"/>
                    </a:cubicBezTo>
                    <a:lnTo>
                      <a:pt x="4688486" y="3810936"/>
                    </a:lnTo>
                    <a:cubicBezTo>
                      <a:pt x="4695991" y="3915882"/>
                      <a:pt x="4783331" y="3997180"/>
                      <a:pt x="4888544" y="3997158"/>
                    </a:cubicBezTo>
                    <a:lnTo>
                      <a:pt x="5517796" y="3997158"/>
                    </a:lnTo>
                    <a:cubicBezTo>
                      <a:pt x="5622984" y="3997145"/>
                      <a:pt x="5710284" y="3915856"/>
                      <a:pt x="5717787" y="3810936"/>
                    </a:cubicBezTo>
                    <a:lnTo>
                      <a:pt x="5833023" y="2197100"/>
                    </a:lnTo>
                    <a:cubicBezTo>
                      <a:pt x="5834320" y="2178623"/>
                      <a:pt x="5827891" y="2160436"/>
                      <a:pt x="5815271" y="2146879"/>
                    </a:cubicBezTo>
                    <a:cubicBezTo>
                      <a:pt x="5802651" y="2133321"/>
                      <a:pt x="5784971" y="2125608"/>
                      <a:pt x="5766448" y="2125579"/>
                    </a:cubicBezTo>
                    <a:lnTo>
                      <a:pt x="4639958" y="2125579"/>
                    </a:lnTo>
                    <a:moveTo>
                      <a:pt x="4784337" y="2459789"/>
                    </a:moveTo>
                    <a:lnTo>
                      <a:pt x="5622070" y="2459789"/>
                    </a:lnTo>
                    <a:cubicBezTo>
                      <a:pt x="5640743" y="2459801"/>
                      <a:pt x="5658559" y="2467623"/>
                      <a:pt x="5671206" y="2481362"/>
                    </a:cubicBezTo>
                    <a:cubicBezTo>
                      <a:pt x="5683852" y="2495100"/>
                      <a:pt x="5690176" y="2513503"/>
                      <a:pt x="5688644" y="2532113"/>
                    </a:cubicBezTo>
                    <a:lnTo>
                      <a:pt x="5584437" y="3801444"/>
                    </a:lnTo>
                    <a:cubicBezTo>
                      <a:pt x="5581915" y="3836391"/>
                      <a:pt x="5552834" y="3863460"/>
                      <a:pt x="5517796" y="3863474"/>
                    </a:cubicBezTo>
                    <a:lnTo>
                      <a:pt x="4888544" y="3863474"/>
                    </a:lnTo>
                    <a:cubicBezTo>
                      <a:pt x="4853482" y="3863457"/>
                      <a:pt x="4824392" y="3836351"/>
                      <a:pt x="4821903" y="3801377"/>
                    </a:cubicBezTo>
                    <a:lnTo>
                      <a:pt x="4717629" y="2532046"/>
                    </a:lnTo>
                    <a:cubicBezTo>
                      <a:pt x="4716116" y="2513424"/>
                      <a:pt x="4722465" y="2495018"/>
                      <a:pt x="4735139" y="2481290"/>
                    </a:cubicBezTo>
                    <a:cubicBezTo>
                      <a:pt x="4747813" y="2467562"/>
                      <a:pt x="4765654" y="2459765"/>
                      <a:pt x="4784337" y="2459789"/>
                    </a:cubicBezTo>
                    <a:moveTo>
                      <a:pt x="7041796" y="3796631"/>
                    </a:moveTo>
                    <a:lnTo>
                      <a:pt x="6412544" y="3796631"/>
                    </a:lnTo>
                    <a:lnTo>
                      <a:pt x="6308270" y="2526632"/>
                    </a:lnTo>
                    <a:lnTo>
                      <a:pt x="7146069" y="2526632"/>
                    </a:lnTo>
                    <a:lnTo>
                      <a:pt x="7041796" y="3795963"/>
                    </a:lnTo>
                    <a:lnTo>
                      <a:pt x="7041796" y="3796631"/>
                    </a:lnTo>
                    <a:moveTo>
                      <a:pt x="6163958" y="2125579"/>
                    </a:moveTo>
                    <a:cubicBezTo>
                      <a:pt x="6145412" y="2125588"/>
                      <a:pt x="6127703" y="2133302"/>
                      <a:pt x="6115066" y="2146877"/>
                    </a:cubicBezTo>
                    <a:cubicBezTo>
                      <a:pt x="6102429" y="2160452"/>
                      <a:pt x="6096000" y="2178667"/>
                      <a:pt x="6097317" y="2197167"/>
                    </a:cubicBezTo>
                    <a:lnTo>
                      <a:pt x="6212486" y="3810936"/>
                    </a:lnTo>
                    <a:cubicBezTo>
                      <a:pt x="6219991" y="3915882"/>
                      <a:pt x="6307331" y="3997180"/>
                      <a:pt x="6412544" y="3997158"/>
                    </a:cubicBezTo>
                    <a:lnTo>
                      <a:pt x="7041796" y="3997158"/>
                    </a:lnTo>
                    <a:cubicBezTo>
                      <a:pt x="7146984" y="3997145"/>
                      <a:pt x="7234284" y="3915856"/>
                      <a:pt x="7241787" y="3810936"/>
                    </a:cubicBezTo>
                    <a:lnTo>
                      <a:pt x="7357023" y="2197100"/>
                    </a:lnTo>
                    <a:cubicBezTo>
                      <a:pt x="7358320" y="2178623"/>
                      <a:pt x="7351892" y="2160436"/>
                      <a:pt x="7339271" y="2146879"/>
                    </a:cubicBezTo>
                    <a:cubicBezTo>
                      <a:pt x="7326651" y="2133321"/>
                      <a:pt x="7308971" y="2125608"/>
                      <a:pt x="7290449" y="2125579"/>
                    </a:cubicBezTo>
                    <a:lnTo>
                      <a:pt x="6163958" y="2125579"/>
                    </a:lnTo>
                    <a:moveTo>
                      <a:pt x="6308337" y="2459789"/>
                    </a:moveTo>
                    <a:lnTo>
                      <a:pt x="7146069" y="2459789"/>
                    </a:lnTo>
                    <a:cubicBezTo>
                      <a:pt x="7164743" y="2459801"/>
                      <a:pt x="7182559" y="2467623"/>
                      <a:pt x="7195206" y="2481362"/>
                    </a:cubicBezTo>
                    <a:cubicBezTo>
                      <a:pt x="7207852" y="2495100"/>
                      <a:pt x="7214175" y="2513503"/>
                      <a:pt x="7212644" y="2532113"/>
                    </a:cubicBezTo>
                    <a:lnTo>
                      <a:pt x="7108437" y="3801444"/>
                    </a:lnTo>
                    <a:cubicBezTo>
                      <a:pt x="7105914" y="3836391"/>
                      <a:pt x="7076834" y="3863460"/>
                      <a:pt x="7041796" y="3863474"/>
                    </a:cubicBezTo>
                    <a:lnTo>
                      <a:pt x="6412544" y="3863474"/>
                    </a:lnTo>
                    <a:cubicBezTo>
                      <a:pt x="6377482" y="3863457"/>
                      <a:pt x="6348392" y="3836351"/>
                      <a:pt x="6345903" y="3801377"/>
                    </a:cubicBezTo>
                    <a:lnTo>
                      <a:pt x="6241629" y="2532046"/>
                    </a:lnTo>
                    <a:cubicBezTo>
                      <a:pt x="6240116" y="2513424"/>
                      <a:pt x="6246465" y="2495018"/>
                      <a:pt x="6259139" y="2481290"/>
                    </a:cubicBezTo>
                    <a:cubicBezTo>
                      <a:pt x="6271813" y="2467562"/>
                      <a:pt x="6289654" y="2459765"/>
                      <a:pt x="6308337" y="2459789"/>
                    </a:cubicBezTo>
                    <a:moveTo>
                      <a:pt x="8565796" y="3796631"/>
                    </a:moveTo>
                    <a:lnTo>
                      <a:pt x="7936544" y="3796631"/>
                    </a:lnTo>
                    <a:lnTo>
                      <a:pt x="7832271" y="2526632"/>
                    </a:lnTo>
                    <a:lnTo>
                      <a:pt x="8670069" y="2526632"/>
                    </a:lnTo>
                    <a:lnTo>
                      <a:pt x="8565796" y="3795963"/>
                    </a:lnTo>
                    <a:lnTo>
                      <a:pt x="8565796" y="3796631"/>
                    </a:lnTo>
                    <a:moveTo>
                      <a:pt x="7687959" y="2125579"/>
                    </a:moveTo>
                    <a:cubicBezTo>
                      <a:pt x="7669412" y="2125588"/>
                      <a:pt x="7651703" y="2133302"/>
                      <a:pt x="7639066" y="2146877"/>
                    </a:cubicBezTo>
                    <a:cubicBezTo>
                      <a:pt x="7626429" y="2160452"/>
                      <a:pt x="7620000" y="2178667"/>
                      <a:pt x="7621317" y="2197167"/>
                    </a:cubicBezTo>
                    <a:lnTo>
                      <a:pt x="7736486" y="3810936"/>
                    </a:lnTo>
                    <a:cubicBezTo>
                      <a:pt x="7743991" y="3915882"/>
                      <a:pt x="7831331" y="3997180"/>
                      <a:pt x="7936544" y="3997158"/>
                    </a:cubicBezTo>
                    <a:lnTo>
                      <a:pt x="8565796" y="3997158"/>
                    </a:lnTo>
                    <a:cubicBezTo>
                      <a:pt x="8670984" y="3997145"/>
                      <a:pt x="8758284" y="3915856"/>
                      <a:pt x="8765787" y="3810936"/>
                    </a:cubicBezTo>
                    <a:lnTo>
                      <a:pt x="8881023" y="2197100"/>
                    </a:lnTo>
                    <a:cubicBezTo>
                      <a:pt x="8882320" y="2178623"/>
                      <a:pt x="8875892" y="2160436"/>
                      <a:pt x="8863271" y="2146879"/>
                    </a:cubicBezTo>
                    <a:cubicBezTo>
                      <a:pt x="8850651" y="2133321"/>
                      <a:pt x="8832971" y="2125608"/>
                      <a:pt x="8814449" y="2125579"/>
                    </a:cubicBezTo>
                    <a:lnTo>
                      <a:pt x="7687959" y="2125579"/>
                    </a:lnTo>
                    <a:moveTo>
                      <a:pt x="7832337" y="2459789"/>
                    </a:moveTo>
                    <a:lnTo>
                      <a:pt x="8670069" y="2459789"/>
                    </a:lnTo>
                    <a:cubicBezTo>
                      <a:pt x="8688743" y="2459801"/>
                      <a:pt x="8706559" y="2467623"/>
                      <a:pt x="8719206" y="2481362"/>
                    </a:cubicBezTo>
                    <a:cubicBezTo>
                      <a:pt x="8731852" y="2495100"/>
                      <a:pt x="8738175" y="2513503"/>
                      <a:pt x="8736644" y="2532113"/>
                    </a:cubicBezTo>
                    <a:lnTo>
                      <a:pt x="8632437" y="3801444"/>
                    </a:lnTo>
                    <a:cubicBezTo>
                      <a:pt x="8629914" y="3836391"/>
                      <a:pt x="8600834" y="3863460"/>
                      <a:pt x="8565796" y="3863474"/>
                    </a:cubicBezTo>
                    <a:lnTo>
                      <a:pt x="7936544" y="3863474"/>
                    </a:lnTo>
                    <a:cubicBezTo>
                      <a:pt x="7901482" y="3863457"/>
                      <a:pt x="7872392" y="3836351"/>
                      <a:pt x="7869903" y="3801377"/>
                    </a:cubicBezTo>
                    <a:lnTo>
                      <a:pt x="7765629" y="2532046"/>
                    </a:lnTo>
                    <a:cubicBezTo>
                      <a:pt x="7764115" y="2513424"/>
                      <a:pt x="7770465" y="2495018"/>
                      <a:pt x="7783139" y="2481290"/>
                    </a:cubicBezTo>
                    <a:cubicBezTo>
                      <a:pt x="7795813" y="2467562"/>
                      <a:pt x="7813654" y="2459765"/>
                      <a:pt x="7832337" y="2459789"/>
                    </a:cubicBezTo>
                    <a:moveTo>
                      <a:pt x="10089796" y="3796631"/>
                    </a:moveTo>
                    <a:lnTo>
                      <a:pt x="9460544" y="3796631"/>
                    </a:lnTo>
                    <a:lnTo>
                      <a:pt x="9356271" y="2526632"/>
                    </a:lnTo>
                    <a:lnTo>
                      <a:pt x="10194069" y="2526632"/>
                    </a:lnTo>
                    <a:lnTo>
                      <a:pt x="10089796" y="3795963"/>
                    </a:lnTo>
                    <a:lnTo>
                      <a:pt x="10089796" y="3796631"/>
                    </a:lnTo>
                    <a:moveTo>
                      <a:pt x="9211959" y="2125579"/>
                    </a:moveTo>
                    <a:cubicBezTo>
                      <a:pt x="9193412" y="2125588"/>
                      <a:pt x="9175703" y="2133302"/>
                      <a:pt x="9163066" y="2146877"/>
                    </a:cubicBezTo>
                    <a:cubicBezTo>
                      <a:pt x="9150429" y="2160452"/>
                      <a:pt x="9144000" y="2178667"/>
                      <a:pt x="9145317" y="2197167"/>
                    </a:cubicBezTo>
                    <a:lnTo>
                      <a:pt x="9260486" y="3810936"/>
                    </a:lnTo>
                    <a:cubicBezTo>
                      <a:pt x="9267991" y="3915882"/>
                      <a:pt x="9355331" y="3997180"/>
                      <a:pt x="9460544" y="3997158"/>
                    </a:cubicBezTo>
                    <a:lnTo>
                      <a:pt x="10089796" y="3997158"/>
                    </a:lnTo>
                    <a:cubicBezTo>
                      <a:pt x="10194984" y="3997145"/>
                      <a:pt x="10282284" y="3915856"/>
                      <a:pt x="10289787" y="3810936"/>
                    </a:cubicBezTo>
                    <a:lnTo>
                      <a:pt x="10405023" y="2197100"/>
                    </a:lnTo>
                    <a:cubicBezTo>
                      <a:pt x="10406320" y="2178623"/>
                      <a:pt x="10399892" y="2160436"/>
                      <a:pt x="10387271" y="2146879"/>
                    </a:cubicBezTo>
                    <a:cubicBezTo>
                      <a:pt x="10374651" y="2133321"/>
                      <a:pt x="10356971" y="2125608"/>
                      <a:pt x="10338449" y="2125579"/>
                    </a:cubicBezTo>
                    <a:lnTo>
                      <a:pt x="9211959" y="2125579"/>
                    </a:lnTo>
                    <a:moveTo>
                      <a:pt x="9356337" y="2459789"/>
                    </a:moveTo>
                    <a:lnTo>
                      <a:pt x="10194069" y="2459789"/>
                    </a:lnTo>
                    <a:cubicBezTo>
                      <a:pt x="10212743" y="2459801"/>
                      <a:pt x="10230559" y="2467623"/>
                      <a:pt x="10243206" y="2481362"/>
                    </a:cubicBezTo>
                    <a:cubicBezTo>
                      <a:pt x="10255852" y="2495100"/>
                      <a:pt x="10262175" y="2513503"/>
                      <a:pt x="10260644" y="2532113"/>
                    </a:cubicBezTo>
                    <a:lnTo>
                      <a:pt x="10156437" y="3801444"/>
                    </a:lnTo>
                    <a:cubicBezTo>
                      <a:pt x="10153914" y="3836391"/>
                      <a:pt x="10124834" y="3863460"/>
                      <a:pt x="10089796" y="3863474"/>
                    </a:cubicBezTo>
                    <a:lnTo>
                      <a:pt x="9460544" y="3863474"/>
                    </a:lnTo>
                    <a:cubicBezTo>
                      <a:pt x="9425482" y="3863457"/>
                      <a:pt x="9396392" y="3836351"/>
                      <a:pt x="9393903" y="3801377"/>
                    </a:cubicBezTo>
                    <a:lnTo>
                      <a:pt x="9289629" y="2532046"/>
                    </a:lnTo>
                    <a:cubicBezTo>
                      <a:pt x="9288115" y="2513424"/>
                      <a:pt x="9294465" y="2495018"/>
                      <a:pt x="9307139" y="2481290"/>
                    </a:cubicBezTo>
                    <a:cubicBezTo>
                      <a:pt x="9319813" y="2467562"/>
                      <a:pt x="9337654" y="2459765"/>
                      <a:pt x="9356337" y="2459789"/>
                    </a:cubicBezTo>
                    <a:moveTo>
                      <a:pt x="11613796" y="3796631"/>
                    </a:moveTo>
                    <a:lnTo>
                      <a:pt x="10984544" y="3796631"/>
                    </a:lnTo>
                    <a:lnTo>
                      <a:pt x="10880271" y="2526632"/>
                    </a:lnTo>
                    <a:lnTo>
                      <a:pt x="11718069" y="2526632"/>
                    </a:lnTo>
                    <a:lnTo>
                      <a:pt x="11613796" y="3795963"/>
                    </a:lnTo>
                    <a:lnTo>
                      <a:pt x="11613796" y="3796631"/>
                    </a:lnTo>
                    <a:moveTo>
                      <a:pt x="10735959" y="2125579"/>
                    </a:moveTo>
                    <a:cubicBezTo>
                      <a:pt x="10717412" y="2125588"/>
                      <a:pt x="10699703" y="2133302"/>
                      <a:pt x="10687066" y="2146877"/>
                    </a:cubicBezTo>
                    <a:cubicBezTo>
                      <a:pt x="10674429" y="2160452"/>
                      <a:pt x="10668000" y="2178667"/>
                      <a:pt x="10669317" y="2197167"/>
                    </a:cubicBezTo>
                    <a:lnTo>
                      <a:pt x="10784486" y="3810936"/>
                    </a:lnTo>
                    <a:cubicBezTo>
                      <a:pt x="10791991" y="3915882"/>
                      <a:pt x="10879331" y="3997180"/>
                      <a:pt x="10984544" y="3997158"/>
                    </a:cubicBezTo>
                    <a:lnTo>
                      <a:pt x="11613796" y="3997158"/>
                    </a:lnTo>
                    <a:cubicBezTo>
                      <a:pt x="11718984" y="3997145"/>
                      <a:pt x="11806284" y="3915856"/>
                      <a:pt x="11813787" y="3810936"/>
                    </a:cubicBezTo>
                    <a:lnTo>
                      <a:pt x="11929023" y="2197100"/>
                    </a:lnTo>
                    <a:cubicBezTo>
                      <a:pt x="11930320" y="2178623"/>
                      <a:pt x="11923892" y="2160436"/>
                      <a:pt x="11911271" y="2146879"/>
                    </a:cubicBezTo>
                    <a:cubicBezTo>
                      <a:pt x="11898651" y="2133321"/>
                      <a:pt x="11880971" y="2125608"/>
                      <a:pt x="11862449" y="2125579"/>
                    </a:cubicBezTo>
                    <a:lnTo>
                      <a:pt x="10735959" y="2125579"/>
                    </a:lnTo>
                    <a:moveTo>
                      <a:pt x="10880337" y="2459789"/>
                    </a:moveTo>
                    <a:lnTo>
                      <a:pt x="11718069" y="2459789"/>
                    </a:lnTo>
                    <a:cubicBezTo>
                      <a:pt x="11736743" y="2459801"/>
                      <a:pt x="11754559" y="2467623"/>
                      <a:pt x="11767206" y="2481362"/>
                    </a:cubicBezTo>
                    <a:cubicBezTo>
                      <a:pt x="11779852" y="2495100"/>
                      <a:pt x="11786175" y="2513503"/>
                      <a:pt x="11784644" y="2532113"/>
                    </a:cubicBezTo>
                    <a:lnTo>
                      <a:pt x="11680437" y="3801444"/>
                    </a:lnTo>
                    <a:cubicBezTo>
                      <a:pt x="11677914" y="3836391"/>
                      <a:pt x="11648834" y="3863460"/>
                      <a:pt x="11613796" y="3863474"/>
                    </a:cubicBezTo>
                    <a:lnTo>
                      <a:pt x="10984544" y="3863474"/>
                    </a:lnTo>
                    <a:cubicBezTo>
                      <a:pt x="10949482" y="3863457"/>
                      <a:pt x="10920392" y="3836351"/>
                      <a:pt x="10917903" y="3801377"/>
                    </a:cubicBezTo>
                    <a:lnTo>
                      <a:pt x="10813629" y="2532046"/>
                    </a:lnTo>
                    <a:cubicBezTo>
                      <a:pt x="10812115" y="2513424"/>
                      <a:pt x="10818465" y="2495018"/>
                      <a:pt x="10831139" y="2481290"/>
                    </a:cubicBezTo>
                    <a:cubicBezTo>
                      <a:pt x="10843813" y="2467562"/>
                      <a:pt x="10861654" y="2459765"/>
                      <a:pt x="10880337" y="2459789"/>
                    </a:cubicBezTo>
                    <a:moveTo>
                      <a:pt x="13137796" y="3796631"/>
                    </a:moveTo>
                    <a:lnTo>
                      <a:pt x="12508544" y="3796631"/>
                    </a:lnTo>
                    <a:lnTo>
                      <a:pt x="12404271" y="2526632"/>
                    </a:lnTo>
                    <a:lnTo>
                      <a:pt x="13242070" y="2526632"/>
                    </a:lnTo>
                    <a:lnTo>
                      <a:pt x="13137796" y="3795963"/>
                    </a:lnTo>
                    <a:lnTo>
                      <a:pt x="13137796" y="3796631"/>
                    </a:lnTo>
                    <a:moveTo>
                      <a:pt x="12259959" y="2125579"/>
                    </a:moveTo>
                    <a:cubicBezTo>
                      <a:pt x="12241412" y="2125588"/>
                      <a:pt x="12223703" y="2133302"/>
                      <a:pt x="12211066" y="2146877"/>
                    </a:cubicBezTo>
                    <a:cubicBezTo>
                      <a:pt x="12198429" y="2160452"/>
                      <a:pt x="12192000" y="2178667"/>
                      <a:pt x="12193317" y="2197167"/>
                    </a:cubicBezTo>
                    <a:lnTo>
                      <a:pt x="12308486" y="3810936"/>
                    </a:lnTo>
                    <a:cubicBezTo>
                      <a:pt x="12315991" y="3915882"/>
                      <a:pt x="12403331" y="3997180"/>
                      <a:pt x="12508544" y="3997158"/>
                    </a:cubicBezTo>
                    <a:lnTo>
                      <a:pt x="13137796" y="3997158"/>
                    </a:lnTo>
                    <a:cubicBezTo>
                      <a:pt x="13242983" y="3997145"/>
                      <a:pt x="13330285" y="3915856"/>
                      <a:pt x="13337788" y="3810936"/>
                    </a:cubicBezTo>
                    <a:lnTo>
                      <a:pt x="13453023" y="2197100"/>
                    </a:lnTo>
                    <a:cubicBezTo>
                      <a:pt x="13454321" y="2178623"/>
                      <a:pt x="13447892" y="2160436"/>
                      <a:pt x="13435271" y="2146879"/>
                    </a:cubicBezTo>
                    <a:cubicBezTo>
                      <a:pt x="13422651" y="2133321"/>
                      <a:pt x="13404970" y="2125608"/>
                      <a:pt x="13386449" y="2125579"/>
                    </a:cubicBezTo>
                    <a:lnTo>
                      <a:pt x="12259959" y="2125579"/>
                    </a:lnTo>
                    <a:moveTo>
                      <a:pt x="12404337" y="2459789"/>
                    </a:moveTo>
                    <a:lnTo>
                      <a:pt x="13242070" y="2459789"/>
                    </a:lnTo>
                    <a:cubicBezTo>
                      <a:pt x="13260743" y="2459801"/>
                      <a:pt x="13278559" y="2467623"/>
                      <a:pt x="13291205" y="2481362"/>
                    </a:cubicBezTo>
                    <a:cubicBezTo>
                      <a:pt x="13303852" y="2495100"/>
                      <a:pt x="13310176" y="2513503"/>
                      <a:pt x="13308644" y="2532113"/>
                    </a:cubicBezTo>
                    <a:lnTo>
                      <a:pt x="13204438" y="3801444"/>
                    </a:lnTo>
                    <a:cubicBezTo>
                      <a:pt x="13201914" y="3836391"/>
                      <a:pt x="13172834" y="3863460"/>
                      <a:pt x="13137796" y="3863474"/>
                    </a:cubicBezTo>
                    <a:lnTo>
                      <a:pt x="12508544" y="3863474"/>
                    </a:lnTo>
                    <a:cubicBezTo>
                      <a:pt x="12473482" y="3863457"/>
                      <a:pt x="12444392" y="3836351"/>
                      <a:pt x="12441903" y="3801377"/>
                    </a:cubicBezTo>
                    <a:lnTo>
                      <a:pt x="12337629" y="2532046"/>
                    </a:lnTo>
                    <a:cubicBezTo>
                      <a:pt x="12336115" y="2513424"/>
                      <a:pt x="12342465" y="2495018"/>
                      <a:pt x="12355139" y="2481290"/>
                    </a:cubicBezTo>
                    <a:cubicBezTo>
                      <a:pt x="12367813" y="2467562"/>
                      <a:pt x="12385654" y="2459765"/>
                      <a:pt x="12404337" y="2459789"/>
                    </a:cubicBezTo>
                    <a:moveTo>
                      <a:pt x="14661796" y="3796631"/>
                    </a:moveTo>
                    <a:lnTo>
                      <a:pt x="14032544" y="3796631"/>
                    </a:lnTo>
                    <a:lnTo>
                      <a:pt x="13928270" y="2526632"/>
                    </a:lnTo>
                    <a:lnTo>
                      <a:pt x="14766070" y="2526632"/>
                    </a:lnTo>
                    <a:lnTo>
                      <a:pt x="14661796" y="3795963"/>
                    </a:lnTo>
                    <a:lnTo>
                      <a:pt x="14661796" y="3796631"/>
                    </a:lnTo>
                    <a:moveTo>
                      <a:pt x="13783958" y="2125579"/>
                    </a:moveTo>
                    <a:cubicBezTo>
                      <a:pt x="13765412" y="2125588"/>
                      <a:pt x="13747703" y="2133302"/>
                      <a:pt x="13735066" y="2146877"/>
                    </a:cubicBezTo>
                    <a:cubicBezTo>
                      <a:pt x="13722428" y="2160452"/>
                      <a:pt x="13716001" y="2178667"/>
                      <a:pt x="13717317" y="2197167"/>
                    </a:cubicBezTo>
                    <a:lnTo>
                      <a:pt x="13832485" y="3810936"/>
                    </a:lnTo>
                    <a:cubicBezTo>
                      <a:pt x="13839992" y="3915882"/>
                      <a:pt x="13927331" y="3997180"/>
                      <a:pt x="14032544" y="3997158"/>
                    </a:cubicBezTo>
                    <a:lnTo>
                      <a:pt x="14661796" y="3997158"/>
                    </a:lnTo>
                    <a:cubicBezTo>
                      <a:pt x="14766983" y="3997145"/>
                      <a:pt x="14854285" y="3915856"/>
                      <a:pt x="14861788" y="3810936"/>
                    </a:cubicBezTo>
                    <a:lnTo>
                      <a:pt x="14977023" y="2197100"/>
                    </a:lnTo>
                    <a:cubicBezTo>
                      <a:pt x="14978321" y="2178623"/>
                      <a:pt x="14971892" y="2160436"/>
                      <a:pt x="14959271" y="2146879"/>
                    </a:cubicBezTo>
                    <a:cubicBezTo>
                      <a:pt x="14946651" y="2133321"/>
                      <a:pt x="14928970" y="2125608"/>
                      <a:pt x="14910449" y="2125579"/>
                    </a:cubicBezTo>
                    <a:lnTo>
                      <a:pt x="13783958" y="2125579"/>
                    </a:lnTo>
                    <a:moveTo>
                      <a:pt x="13928338" y="2459789"/>
                    </a:moveTo>
                    <a:lnTo>
                      <a:pt x="14766070" y="2459789"/>
                    </a:lnTo>
                    <a:cubicBezTo>
                      <a:pt x="14784743" y="2459801"/>
                      <a:pt x="14802559" y="2467623"/>
                      <a:pt x="14815205" y="2481362"/>
                    </a:cubicBezTo>
                    <a:cubicBezTo>
                      <a:pt x="14827852" y="2495100"/>
                      <a:pt x="14834176" y="2513503"/>
                      <a:pt x="14832644" y="2532113"/>
                    </a:cubicBezTo>
                    <a:lnTo>
                      <a:pt x="14728438" y="3801444"/>
                    </a:lnTo>
                    <a:cubicBezTo>
                      <a:pt x="14725914" y="3836391"/>
                      <a:pt x="14696834" y="3863460"/>
                      <a:pt x="14661796" y="3863474"/>
                    </a:cubicBezTo>
                    <a:lnTo>
                      <a:pt x="14032544" y="3863474"/>
                    </a:lnTo>
                    <a:cubicBezTo>
                      <a:pt x="13997483" y="3863457"/>
                      <a:pt x="13968392" y="3836351"/>
                      <a:pt x="13965903" y="3801377"/>
                    </a:cubicBezTo>
                    <a:lnTo>
                      <a:pt x="13861629" y="2532046"/>
                    </a:lnTo>
                    <a:cubicBezTo>
                      <a:pt x="13860116" y="2513424"/>
                      <a:pt x="13866466" y="2495018"/>
                      <a:pt x="13879140" y="2481290"/>
                    </a:cubicBezTo>
                    <a:cubicBezTo>
                      <a:pt x="13891813" y="2467562"/>
                      <a:pt x="13909654" y="2459765"/>
                      <a:pt x="13928338" y="2459789"/>
                    </a:cubicBezTo>
                    <a:moveTo>
                      <a:pt x="945796" y="5922211"/>
                    </a:moveTo>
                    <a:lnTo>
                      <a:pt x="316544" y="5922211"/>
                    </a:lnTo>
                    <a:lnTo>
                      <a:pt x="212271" y="4652211"/>
                    </a:lnTo>
                    <a:lnTo>
                      <a:pt x="1050069" y="4652211"/>
                    </a:lnTo>
                    <a:lnTo>
                      <a:pt x="945796" y="5921542"/>
                    </a:lnTo>
                    <a:lnTo>
                      <a:pt x="945796" y="5922211"/>
                    </a:lnTo>
                    <a:moveTo>
                      <a:pt x="67958" y="4251158"/>
                    </a:moveTo>
                    <a:cubicBezTo>
                      <a:pt x="49412" y="4251167"/>
                      <a:pt x="31703" y="4258881"/>
                      <a:pt x="19066" y="4272456"/>
                    </a:cubicBezTo>
                    <a:cubicBezTo>
                      <a:pt x="6429" y="4286031"/>
                      <a:pt x="0" y="4304246"/>
                      <a:pt x="1317" y="4322746"/>
                    </a:cubicBezTo>
                    <a:lnTo>
                      <a:pt x="116486" y="5936515"/>
                    </a:lnTo>
                    <a:cubicBezTo>
                      <a:pt x="123991" y="6041460"/>
                      <a:pt x="211331" y="6122759"/>
                      <a:pt x="316544" y="6122737"/>
                    </a:cubicBezTo>
                    <a:lnTo>
                      <a:pt x="945796" y="6122737"/>
                    </a:lnTo>
                    <a:cubicBezTo>
                      <a:pt x="1050984" y="6122724"/>
                      <a:pt x="1138284" y="6041435"/>
                      <a:pt x="1145787" y="5936515"/>
                    </a:cubicBezTo>
                    <a:lnTo>
                      <a:pt x="1261023" y="4322679"/>
                    </a:lnTo>
                    <a:cubicBezTo>
                      <a:pt x="1262320" y="4304202"/>
                      <a:pt x="1255891" y="4286015"/>
                      <a:pt x="1243271" y="4272457"/>
                    </a:cubicBezTo>
                    <a:cubicBezTo>
                      <a:pt x="1230651" y="4258900"/>
                      <a:pt x="1212971" y="4251187"/>
                      <a:pt x="1194448" y="4251158"/>
                    </a:cubicBezTo>
                    <a:lnTo>
                      <a:pt x="67958" y="4251158"/>
                    </a:lnTo>
                    <a:moveTo>
                      <a:pt x="212337" y="4585369"/>
                    </a:moveTo>
                    <a:lnTo>
                      <a:pt x="1050069" y="4585369"/>
                    </a:lnTo>
                    <a:cubicBezTo>
                      <a:pt x="1068742" y="4585380"/>
                      <a:pt x="1086559" y="4593202"/>
                      <a:pt x="1099206" y="4606941"/>
                    </a:cubicBezTo>
                    <a:cubicBezTo>
                      <a:pt x="1111852" y="4620679"/>
                      <a:pt x="1118175" y="4639082"/>
                      <a:pt x="1116644" y="4657692"/>
                    </a:cubicBezTo>
                    <a:lnTo>
                      <a:pt x="1012437" y="5927023"/>
                    </a:lnTo>
                    <a:cubicBezTo>
                      <a:pt x="1009915" y="5961970"/>
                      <a:pt x="980834" y="5989038"/>
                      <a:pt x="945796" y="5989053"/>
                    </a:cubicBezTo>
                    <a:lnTo>
                      <a:pt x="316544" y="5989053"/>
                    </a:lnTo>
                    <a:cubicBezTo>
                      <a:pt x="281482" y="5989036"/>
                      <a:pt x="252392" y="5961930"/>
                      <a:pt x="249903" y="5926956"/>
                    </a:cubicBezTo>
                    <a:lnTo>
                      <a:pt x="145629" y="4657625"/>
                    </a:lnTo>
                    <a:cubicBezTo>
                      <a:pt x="144116" y="4639002"/>
                      <a:pt x="150465" y="4620597"/>
                      <a:pt x="163139" y="4606869"/>
                    </a:cubicBezTo>
                    <a:cubicBezTo>
                      <a:pt x="175813" y="4593141"/>
                      <a:pt x="193654" y="4585345"/>
                      <a:pt x="212337" y="4585369"/>
                    </a:cubicBezTo>
                    <a:moveTo>
                      <a:pt x="2469796" y="5922211"/>
                    </a:moveTo>
                    <a:lnTo>
                      <a:pt x="1840544" y="5922211"/>
                    </a:lnTo>
                    <a:lnTo>
                      <a:pt x="1736271" y="4652211"/>
                    </a:lnTo>
                    <a:lnTo>
                      <a:pt x="2574069" y="4652211"/>
                    </a:lnTo>
                    <a:lnTo>
                      <a:pt x="2469796" y="5921542"/>
                    </a:lnTo>
                    <a:lnTo>
                      <a:pt x="2469796" y="5922211"/>
                    </a:lnTo>
                    <a:moveTo>
                      <a:pt x="1591958" y="4251158"/>
                    </a:moveTo>
                    <a:cubicBezTo>
                      <a:pt x="1573412" y="4251167"/>
                      <a:pt x="1555703" y="4258881"/>
                      <a:pt x="1543066" y="4272456"/>
                    </a:cubicBezTo>
                    <a:cubicBezTo>
                      <a:pt x="1530429" y="4286031"/>
                      <a:pt x="1524000" y="4304246"/>
                      <a:pt x="1525317" y="4322746"/>
                    </a:cubicBezTo>
                    <a:lnTo>
                      <a:pt x="1640486" y="5936515"/>
                    </a:lnTo>
                    <a:cubicBezTo>
                      <a:pt x="1647991" y="6041460"/>
                      <a:pt x="1735331" y="6122759"/>
                      <a:pt x="1840544" y="6122737"/>
                    </a:cubicBezTo>
                    <a:lnTo>
                      <a:pt x="2469796" y="6122737"/>
                    </a:lnTo>
                    <a:cubicBezTo>
                      <a:pt x="2574984" y="6122724"/>
                      <a:pt x="2662284" y="6041435"/>
                      <a:pt x="2669787" y="5936515"/>
                    </a:cubicBezTo>
                    <a:lnTo>
                      <a:pt x="2785023" y="4322679"/>
                    </a:lnTo>
                    <a:cubicBezTo>
                      <a:pt x="2786320" y="4304202"/>
                      <a:pt x="2779891" y="4286015"/>
                      <a:pt x="2767271" y="4272457"/>
                    </a:cubicBezTo>
                    <a:cubicBezTo>
                      <a:pt x="2754651" y="4258900"/>
                      <a:pt x="2736971" y="4251187"/>
                      <a:pt x="2718448" y="4251158"/>
                    </a:cubicBezTo>
                    <a:lnTo>
                      <a:pt x="1591958" y="4251158"/>
                    </a:lnTo>
                    <a:moveTo>
                      <a:pt x="1736337" y="4585369"/>
                    </a:moveTo>
                    <a:lnTo>
                      <a:pt x="2574069" y="4585369"/>
                    </a:lnTo>
                    <a:cubicBezTo>
                      <a:pt x="2592743" y="4585380"/>
                      <a:pt x="2610559" y="4593202"/>
                      <a:pt x="2623206" y="4606941"/>
                    </a:cubicBezTo>
                    <a:cubicBezTo>
                      <a:pt x="2635852" y="4620679"/>
                      <a:pt x="2642175" y="4639082"/>
                      <a:pt x="2640644" y="4657692"/>
                    </a:cubicBezTo>
                    <a:lnTo>
                      <a:pt x="2536437" y="5927023"/>
                    </a:lnTo>
                    <a:cubicBezTo>
                      <a:pt x="2533915" y="5961970"/>
                      <a:pt x="2504834" y="5989038"/>
                      <a:pt x="2469796" y="5989053"/>
                    </a:cubicBezTo>
                    <a:lnTo>
                      <a:pt x="1840544" y="5989053"/>
                    </a:lnTo>
                    <a:cubicBezTo>
                      <a:pt x="1805482" y="5989036"/>
                      <a:pt x="1776392" y="5961930"/>
                      <a:pt x="1773903" y="5926956"/>
                    </a:cubicBezTo>
                    <a:lnTo>
                      <a:pt x="1669629" y="4657625"/>
                    </a:lnTo>
                    <a:cubicBezTo>
                      <a:pt x="1668116" y="4639002"/>
                      <a:pt x="1674465" y="4620597"/>
                      <a:pt x="1687139" y="4606869"/>
                    </a:cubicBezTo>
                    <a:cubicBezTo>
                      <a:pt x="1699813" y="4593141"/>
                      <a:pt x="1717654" y="4585345"/>
                      <a:pt x="1736337" y="4585369"/>
                    </a:cubicBezTo>
                    <a:moveTo>
                      <a:pt x="3993796" y="5922211"/>
                    </a:moveTo>
                    <a:lnTo>
                      <a:pt x="3364544" y="5922211"/>
                    </a:lnTo>
                    <a:lnTo>
                      <a:pt x="3260270" y="4652211"/>
                    </a:lnTo>
                    <a:lnTo>
                      <a:pt x="4098070" y="4652211"/>
                    </a:lnTo>
                    <a:lnTo>
                      <a:pt x="3993796" y="5921542"/>
                    </a:lnTo>
                    <a:lnTo>
                      <a:pt x="3993796" y="5922211"/>
                    </a:lnTo>
                    <a:moveTo>
                      <a:pt x="3115958" y="4251158"/>
                    </a:moveTo>
                    <a:cubicBezTo>
                      <a:pt x="3097412" y="4251167"/>
                      <a:pt x="3079703" y="4258881"/>
                      <a:pt x="3067066" y="4272456"/>
                    </a:cubicBezTo>
                    <a:cubicBezTo>
                      <a:pt x="3054429" y="4286031"/>
                      <a:pt x="3048000" y="4304246"/>
                      <a:pt x="3049317" y="4322746"/>
                    </a:cubicBezTo>
                    <a:lnTo>
                      <a:pt x="3164486" y="5936515"/>
                    </a:lnTo>
                    <a:cubicBezTo>
                      <a:pt x="3171991" y="6041460"/>
                      <a:pt x="3259331" y="6122759"/>
                      <a:pt x="3364544" y="6122737"/>
                    </a:cubicBezTo>
                    <a:lnTo>
                      <a:pt x="3993796" y="6122737"/>
                    </a:lnTo>
                    <a:cubicBezTo>
                      <a:pt x="4098984" y="6122724"/>
                      <a:pt x="4186284" y="6041435"/>
                      <a:pt x="4193787" y="5936515"/>
                    </a:cubicBezTo>
                    <a:lnTo>
                      <a:pt x="4309023" y="4322679"/>
                    </a:lnTo>
                    <a:cubicBezTo>
                      <a:pt x="4310320" y="4304202"/>
                      <a:pt x="4303891" y="4286015"/>
                      <a:pt x="4291271" y="4272457"/>
                    </a:cubicBezTo>
                    <a:cubicBezTo>
                      <a:pt x="4278651" y="4258900"/>
                      <a:pt x="4260971" y="4251187"/>
                      <a:pt x="4242448" y="4251158"/>
                    </a:cubicBezTo>
                    <a:lnTo>
                      <a:pt x="3115958" y="4251158"/>
                    </a:lnTo>
                    <a:moveTo>
                      <a:pt x="3260337" y="4585369"/>
                    </a:moveTo>
                    <a:lnTo>
                      <a:pt x="4098070" y="4585369"/>
                    </a:lnTo>
                    <a:cubicBezTo>
                      <a:pt x="4116743" y="4585380"/>
                      <a:pt x="4134559" y="4593202"/>
                      <a:pt x="4147206" y="4606941"/>
                    </a:cubicBezTo>
                    <a:cubicBezTo>
                      <a:pt x="4159852" y="4620679"/>
                      <a:pt x="4166176" y="4639082"/>
                      <a:pt x="4164644" y="4657692"/>
                    </a:cubicBezTo>
                    <a:lnTo>
                      <a:pt x="4060437" y="5927023"/>
                    </a:lnTo>
                    <a:cubicBezTo>
                      <a:pt x="4057915" y="5961970"/>
                      <a:pt x="4028834" y="5989038"/>
                      <a:pt x="3993796" y="5989053"/>
                    </a:cubicBezTo>
                    <a:lnTo>
                      <a:pt x="3364544" y="5989053"/>
                    </a:lnTo>
                    <a:cubicBezTo>
                      <a:pt x="3329482" y="5989036"/>
                      <a:pt x="3300392" y="5961930"/>
                      <a:pt x="3297903" y="5926956"/>
                    </a:cubicBezTo>
                    <a:lnTo>
                      <a:pt x="3193629" y="4657625"/>
                    </a:lnTo>
                    <a:cubicBezTo>
                      <a:pt x="3192116" y="4639002"/>
                      <a:pt x="3198465" y="4620597"/>
                      <a:pt x="3211139" y="4606869"/>
                    </a:cubicBezTo>
                    <a:cubicBezTo>
                      <a:pt x="3223813" y="4593141"/>
                      <a:pt x="3241654" y="4585345"/>
                      <a:pt x="3260337" y="4585369"/>
                    </a:cubicBezTo>
                    <a:moveTo>
                      <a:pt x="5517796" y="5922211"/>
                    </a:moveTo>
                    <a:lnTo>
                      <a:pt x="4888544" y="5922211"/>
                    </a:lnTo>
                    <a:lnTo>
                      <a:pt x="4784270" y="4652211"/>
                    </a:lnTo>
                    <a:lnTo>
                      <a:pt x="5622070" y="4652211"/>
                    </a:lnTo>
                    <a:lnTo>
                      <a:pt x="5517796" y="5921542"/>
                    </a:lnTo>
                    <a:lnTo>
                      <a:pt x="5517796" y="5922211"/>
                    </a:lnTo>
                    <a:moveTo>
                      <a:pt x="4639958" y="4251158"/>
                    </a:moveTo>
                    <a:cubicBezTo>
                      <a:pt x="4621412" y="4251167"/>
                      <a:pt x="4603703" y="4258881"/>
                      <a:pt x="4591066" y="4272456"/>
                    </a:cubicBezTo>
                    <a:cubicBezTo>
                      <a:pt x="4578429" y="4286031"/>
                      <a:pt x="4572000" y="4304246"/>
                      <a:pt x="4573317" y="4322746"/>
                    </a:cubicBezTo>
                    <a:lnTo>
                      <a:pt x="4688486" y="5936515"/>
                    </a:lnTo>
                    <a:cubicBezTo>
                      <a:pt x="4695991" y="6041460"/>
                      <a:pt x="4783331" y="6122759"/>
                      <a:pt x="4888544" y="6122737"/>
                    </a:cubicBezTo>
                    <a:lnTo>
                      <a:pt x="5517796" y="6122737"/>
                    </a:lnTo>
                    <a:cubicBezTo>
                      <a:pt x="5622984" y="6122724"/>
                      <a:pt x="5710284" y="6041435"/>
                      <a:pt x="5717787" y="5936515"/>
                    </a:cubicBezTo>
                    <a:lnTo>
                      <a:pt x="5833023" y="4322679"/>
                    </a:lnTo>
                    <a:cubicBezTo>
                      <a:pt x="5834320" y="4304202"/>
                      <a:pt x="5827891" y="4286015"/>
                      <a:pt x="5815271" y="4272457"/>
                    </a:cubicBezTo>
                    <a:cubicBezTo>
                      <a:pt x="5802651" y="4258900"/>
                      <a:pt x="5784971" y="4251187"/>
                      <a:pt x="5766448" y="4251158"/>
                    </a:cubicBezTo>
                    <a:lnTo>
                      <a:pt x="4639958" y="4251158"/>
                    </a:lnTo>
                    <a:moveTo>
                      <a:pt x="4784337" y="4585369"/>
                    </a:moveTo>
                    <a:lnTo>
                      <a:pt x="5622070" y="4585369"/>
                    </a:lnTo>
                    <a:cubicBezTo>
                      <a:pt x="5640743" y="4585380"/>
                      <a:pt x="5658559" y="4593202"/>
                      <a:pt x="5671206" y="4606941"/>
                    </a:cubicBezTo>
                    <a:cubicBezTo>
                      <a:pt x="5683852" y="4620679"/>
                      <a:pt x="5690176" y="4639082"/>
                      <a:pt x="5688644" y="4657692"/>
                    </a:cubicBezTo>
                    <a:lnTo>
                      <a:pt x="5584437" y="5927023"/>
                    </a:lnTo>
                    <a:cubicBezTo>
                      <a:pt x="5581915" y="5961970"/>
                      <a:pt x="5552834" y="5989038"/>
                      <a:pt x="5517796" y="5989053"/>
                    </a:cubicBezTo>
                    <a:lnTo>
                      <a:pt x="4888544" y="5989053"/>
                    </a:lnTo>
                    <a:cubicBezTo>
                      <a:pt x="4853482" y="5989036"/>
                      <a:pt x="4824392" y="5961930"/>
                      <a:pt x="4821903" y="5926956"/>
                    </a:cubicBezTo>
                    <a:lnTo>
                      <a:pt x="4717629" y="4657625"/>
                    </a:lnTo>
                    <a:cubicBezTo>
                      <a:pt x="4716116" y="4639002"/>
                      <a:pt x="4722465" y="4620597"/>
                      <a:pt x="4735139" y="4606869"/>
                    </a:cubicBezTo>
                    <a:cubicBezTo>
                      <a:pt x="4747813" y="4593141"/>
                      <a:pt x="4765654" y="4585345"/>
                      <a:pt x="4784337" y="4585369"/>
                    </a:cubicBezTo>
                    <a:moveTo>
                      <a:pt x="7041796" y="5922211"/>
                    </a:moveTo>
                    <a:lnTo>
                      <a:pt x="6412544" y="5922211"/>
                    </a:lnTo>
                    <a:lnTo>
                      <a:pt x="6308270" y="4652211"/>
                    </a:lnTo>
                    <a:lnTo>
                      <a:pt x="7146069" y="4652211"/>
                    </a:lnTo>
                    <a:lnTo>
                      <a:pt x="7041796" y="5921542"/>
                    </a:lnTo>
                    <a:lnTo>
                      <a:pt x="7041796" y="5922211"/>
                    </a:lnTo>
                    <a:moveTo>
                      <a:pt x="6163958" y="4251158"/>
                    </a:moveTo>
                    <a:cubicBezTo>
                      <a:pt x="6145412" y="4251167"/>
                      <a:pt x="6127703" y="4258881"/>
                      <a:pt x="6115066" y="4272456"/>
                    </a:cubicBezTo>
                    <a:cubicBezTo>
                      <a:pt x="6102429" y="4286031"/>
                      <a:pt x="6096000" y="4304246"/>
                      <a:pt x="6097317" y="4322746"/>
                    </a:cubicBezTo>
                    <a:lnTo>
                      <a:pt x="6212486" y="5936515"/>
                    </a:lnTo>
                    <a:cubicBezTo>
                      <a:pt x="6219991" y="6041460"/>
                      <a:pt x="6307331" y="6122759"/>
                      <a:pt x="6412544" y="6122737"/>
                    </a:cubicBezTo>
                    <a:lnTo>
                      <a:pt x="7041796" y="6122737"/>
                    </a:lnTo>
                    <a:cubicBezTo>
                      <a:pt x="7146984" y="6122724"/>
                      <a:pt x="7234284" y="6041435"/>
                      <a:pt x="7241787" y="5936515"/>
                    </a:cubicBezTo>
                    <a:lnTo>
                      <a:pt x="7357023" y="4322679"/>
                    </a:lnTo>
                    <a:cubicBezTo>
                      <a:pt x="7358320" y="4304202"/>
                      <a:pt x="7351892" y="4286015"/>
                      <a:pt x="7339271" y="4272457"/>
                    </a:cubicBezTo>
                    <a:cubicBezTo>
                      <a:pt x="7326651" y="4258900"/>
                      <a:pt x="7308971" y="4251187"/>
                      <a:pt x="7290449" y="4251158"/>
                    </a:cubicBezTo>
                    <a:lnTo>
                      <a:pt x="6163958" y="4251158"/>
                    </a:lnTo>
                    <a:moveTo>
                      <a:pt x="6308337" y="4585369"/>
                    </a:moveTo>
                    <a:lnTo>
                      <a:pt x="7146069" y="4585369"/>
                    </a:lnTo>
                    <a:cubicBezTo>
                      <a:pt x="7164743" y="4585380"/>
                      <a:pt x="7182559" y="4593202"/>
                      <a:pt x="7195206" y="4606941"/>
                    </a:cubicBezTo>
                    <a:cubicBezTo>
                      <a:pt x="7207852" y="4620679"/>
                      <a:pt x="7214175" y="4639082"/>
                      <a:pt x="7212644" y="4657692"/>
                    </a:cubicBezTo>
                    <a:lnTo>
                      <a:pt x="7108437" y="5927023"/>
                    </a:lnTo>
                    <a:cubicBezTo>
                      <a:pt x="7105914" y="5961970"/>
                      <a:pt x="7076834" y="5989038"/>
                      <a:pt x="7041796" y="5989053"/>
                    </a:cubicBezTo>
                    <a:lnTo>
                      <a:pt x="6412544" y="5989053"/>
                    </a:lnTo>
                    <a:cubicBezTo>
                      <a:pt x="6377482" y="5989036"/>
                      <a:pt x="6348392" y="5961930"/>
                      <a:pt x="6345903" y="5926956"/>
                    </a:cubicBezTo>
                    <a:lnTo>
                      <a:pt x="6241629" y="4657625"/>
                    </a:lnTo>
                    <a:cubicBezTo>
                      <a:pt x="6240116" y="4639002"/>
                      <a:pt x="6246465" y="4620597"/>
                      <a:pt x="6259139" y="4606869"/>
                    </a:cubicBezTo>
                    <a:cubicBezTo>
                      <a:pt x="6271813" y="4593141"/>
                      <a:pt x="6289654" y="4585345"/>
                      <a:pt x="6308337" y="4585369"/>
                    </a:cubicBezTo>
                    <a:moveTo>
                      <a:pt x="8565796" y="5922211"/>
                    </a:moveTo>
                    <a:lnTo>
                      <a:pt x="7936544" y="5922211"/>
                    </a:lnTo>
                    <a:lnTo>
                      <a:pt x="7832271" y="4652211"/>
                    </a:lnTo>
                    <a:lnTo>
                      <a:pt x="8670069" y="4652211"/>
                    </a:lnTo>
                    <a:lnTo>
                      <a:pt x="8565796" y="5921542"/>
                    </a:lnTo>
                    <a:lnTo>
                      <a:pt x="8565796" y="5922211"/>
                    </a:lnTo>
                    <a:moveTo>
                      <a:pt x="7687959" y="4251158"/>
                    </a:moveTo>
                    <a:cubicBezTo>
                      <a:pt x="7669412" y="4251167"/>
                      <a:pt x="7651703" y="4258881"/>
                      <a:pt x="7639066" y="4272456"/>
                    </a:cubicBezTo>
                    <a:cubicBezTo>
                      <a:pt x="7626429" y="4286031"/>
                      <a:pt x="7620000" y="4304246"/>
                      <a:pt x="7621317" y="4322746"/>
                    </a:cubicBezTo>
                    <a:lnTo>
                      <a:pt x="7736486" y="5936515"/>
                    </a:lnTo>
                    <a:cubicBezTo>
                      <a:pt x="7743991" y="6041460"/>
                      <a:pt x="7831331" y="6122759"/>
                      <a:pt x="7936544" y="6122737"/>
                    </a:cubicBezTo>
                    <a:lnTo>
                      <a:pt x="8565796" y="6122737"/>
                    </a:lnTo>
                    <a:cubicBezTo>
                      <a:pt x="8670984" y="6122724"/>
                      <a:pt x="8758284" y="6041435"/>
                      <a:pt x="8765787" y="5936515"/>
                    </a:cubicBezTo>
                    <a:lnTo>
                      <a:pt x="8881023" y="4322679"/>
                    </a:lnTo>
                    <a:cubicBezTo>
                      <a:pt x="8882320" y="4304202"/>
                      <a:pt x="8875892" y="4286015"/>
                      <a:pt x="8863271" y="4272457"/>
                    </a:cubicBezTo>
                    <a:cubicBezTo>
                      <a:pt x="8850651" y="4258900"/>
                      <a:pt x="8832971" y="4251187"/>
                      <a:pt x="8814449" y="4251158"/>
                    </a:cubicBezTo>
                    <a:lnTo>
                      <a:pt x="7687959" y="4251158"/>
                    </a:lnTo>
                    <a:moveTo>
                      <a:pt x="7832337" y="4585369"/>
                    </a:moveTo>
                    <a:lnTo>
                      <a:pt x="8670069" y="4585369"/>
                    </a:lnTo>
                    <a:cubicBezTo>
                      <a:pt x="8688743" y="4585380"/>
                      <a:pt x="8706559" y="4593202"/>
                      <a:pt x="8719206" y="4606941"/>
                    </a:cubicBezTo>
                    <a:cubicBezTo>
                      <a:pt x="8731852" y="4620679"/>
                      <a:pt x="8738175" y="4639082"/>
                      <a:pt x="8736644" y="4657692"/>
                    </a:cubicBezTo>
                    <a:lnTo>
                      <a:pt x="8632437" y="5927023"/>
                    </a:lnTo>
                    <a:cubicBezTo>
                      <a:pt x="8629914" y="5961970"/>
                      <a:pt x="8600834" y="5989038"/>
                      <a:pt x="8565796" y="5989053"/>
                    </a:cubicBezTo>
                    <a:lnTo>
                      <a:pt x="7936544" y="5989053"/>
                    </a:lnTo>
                    <a:cubicBezTo>
                      <a:pt x="7901482" y="5989036"/>
                      <a:pt x="7872392" y="5961930"/>
                      <a:pt x="7869903" y="5926956"/>
                    </a:cubicBezTo>
                    <a:lnTo>
                      <a:pt x="7765629" y="4657625"/>
                    </a:lnTo>
                    <a:cubicBezTo>
                      <a:pt x="7764115" y="4639002"/>
                      <a:pt x="7770465" y="4620597"/>
                      <a:pt x="7783139" y="4606869"/>
                    </a:cubicBezTo>
                    <a:cubicBezTo>
                      <a:pt x="7795813" y="4593141"/>
                      <a:pt x="7813654" y="4585345"/>
                      <a:pt x="7832337" y="4585369"/>
                    </a:cubicBezTo>
                    <a:moveTo>
                      <a:pt x="10089796" y="5922211"/>
                    </a:moveTo>
                    <a:lnTo>
                      <a:pt x="9460544" y="5922211"/>
                    </a:lnTo>
                    <a:lnTo>
                      <a:pt x="9356271" y="4652211"/>
                    </a:lnTo>
                    <a:lnTo>
                      <a:pt x="10194069" y="4652211"/>
                    </a:lnTo>
                    <a:lnTo>
                      <a:pt x="10089796" y="5921542"/>
                    </a:lnTo>
                    <a:lnTo>
                      <a:pt x="10089796" y="5922211"/>
                    </a:lnTo>
                    <a:moveTo>
                      <a:pt x="9211959" y="4251158"/>
                    </a:moveTo>
                    <a:cubicBezTo>
                      <a:pt x="9193412" y="4251167"/>
                      <a:pt x="9175703" y="4258881"/>
                      <a:pt x="9163066" y="4272456"/>
                    </a:cubicBezTo>
                    <a:cubicBezTo>
                      <a:pt x="9150429" y="4286031"/>
                      <a:pt x="9144000" y="4304246"/>
                      <a:pt x="9145317" y="4322746"/>
                    </a:cubicBezTo>
                    <a:lnTo>
                      <a:pt x="9260486" y="5936515"/>
                    </a:lnTo>
                    <a:cubicBezTo>
                      <a:pt x="9267991" y="6041460"/>
                      <a:pt x="9355331" y="6122759"/>
                      <a:pt x="9460544" y="6122737"/>
                    </a:cubicBezTo>
                    <a:lnTo>
                      <a:pt x="10089796" y="6122737"/>
                    </a:lnTo>
                    <a:cubicBezTo>
                      <a:pt x="10194984" y="6122724"/>
                      <a:pt x="10282284" y="6041435"/>
                      <a:pt x="10289787" y="5936515"/>
                    </a:cubicBezTo>
                    <a:lnTo>
                      <a:pt x="10405023" y="4322679"/>
                    </a:lnTo>
                    <a:cubicBezTo>
                      <a:pt x="10406320" y="4304202"/>
                      <a:pt x="10399892" y="4286015"/>
                      <a:pt x="10387271" y="4272457"/>
                    </a:cubicBezTo>
                    <a:cubicBezTo>
                      <a:pt x="10374651" y="4258900"/>
                      <a:pt x="10356971" y="4251187"/>
                      <a:pt x="10338449" y="4251158"/>
                    </a:cubicBezTo>
                    <a:lnTo>
                      <a:pt x="9211959" y="4251158"/>
                    </a:lnTo>
                    <a:moveTo>
                      <a:pt x="9356337" y="4585369"/>
                    </a:moveTo>
                    <a:lnTo>
                      <a:pt x="10194069" y="4585369"/>
                    </a:lnTo>
                    <a:cubicBezTo>
                      <a:pt x="10212743" y="4585380"/>
                      <a:pt x="10230559" y="4593202"/>
                      <a:pt x="10243206" y="4606941"/>
                    </a:cubicBezTo>
                    <a:cubicBezTo>
                      <a:pt x="10255852" y="4620679"/>
                      <a:pt x="10262175" y="4639082"/>
                      <a:pt x="10260644" y="4657692"/>
                    </a:cubicBezTo>
                    <a:lnTo>
                      <a:pt x="10156437" y="5927023"/>
                    </a:lnTo>
                    <a:cubicBezTo>
                      <a:pt x="10153914" y="5961970"/>
                      <a:pt x="10124834" y="5989038"/>
                      <a:pt x="10089796" y="5989053"/>
                    </a:cubicBezTo>
                    <a:lnTo>
                      <a:pt x="9460544" y="5989053"/>
                    </a:lnTo>
                    <a:cubicBezTo>
                      <a:pt x="9425482" y="5989036"/>
                      <a:pt x="9396392" y="5961930"/>
                      <a:pt x="9393903" y="5926956"/>
                    </a:cubicBezTo>
                    <a:lnTo>
                      <a:pt x="9289629" y="4657625"/>
                    </a:lnTo>
                    <a:cubicBezTo>
                      <a:pt x="9288115" y="4639002"/>
                      <a:pt x="9294465" y="4620597"/>
                      <a:pt x="9307139" y="4606869"/>
                    </a:cubicBezTo>
                    <a:cubicBezTo>
                      <a:pt x="9319813" y="4593141"/>
                      <a:pt x="9337654" y="4585345"/>
                      <a:pt x="9356337" y="4585369"/>
                    </a:cubicBezTo>
                    <a:moveTo>
                      <a:pt x="11613796" y="5922211"/>
                    </a:moveTo>
                    <a:lnTo>
                      <a:pt x="10984544" y="5922211"/>
                    </a:lnTo>
                    <a:lnTo>
                      <a:pt x="10880271" y="4652211"/>
                    </a:lnTo>
                    <a:lnTo>
                      <a:pt x="11718069" y="4652211"/>
                    </a:lnTo>
                    <a:lnTo>
                      <a:pt x="11613796" y="5921542"/>
                    </a:lnTo>
                    <a:lnTo>
                      <a:pt x="11613796" y="5922211"/>
                    </a:lnTo>
                    <a:moveTo>
                      <a:pt x="10735959" y="4251158"/>
                    </a:moveTo>
                    <a:cubicBezTo>
                      <a:pt x="10717412" y="4251167"/>
                      <a:pt x="10699703" y="4258881"/>
                      <a:pt x="10687066" y="4272456"/>
                    </a:cubicBezTo>
                    <a:cubicBezTo>
                      <a:pt x="10674429" y="4286031"/>
                      <a:pt x="10668000" y="4304246"/>
                      <a:pt x="10669317" y="4322746"/>
                    </a:cubicBezTo>
                    <a:lnTo>
                      <a:pt x="10784486" y="5936515"/>
                    </a:lnTo>
                    <a:cubicBezTo>
                      <a:pt x="10791991" y="6041460"/>
                      <a:pt x="10879331" y="6122759"/>
                      <a:pt x="10984544" y="6122737"/>
                    </a:cubicBezTo>
                    <a:lnTo>
                      <a:pt x="11613796" y="6122737"/>
                    </a:lnTo>
                    <a:cubicBezTo>
                      <a:pt x="11718984" y="6122724"/>
                      <a:pt x="11806284" y="6041435"/>
                      <a:pt x="11813787" y="5936515"/>
                    </a:cubicBezTo>
                    <a:lnTo>
                      <a:pt x="11929023" y="4322679"/>
                    </a:lnTo>
                    <a:cubicBezTo>
                      <a:pt x="11930320" y="4304202"/>
                      <a:pt x="11923892" y="4286015"/>
                      <a:pt x="11911271" y="4272457"/>
                    </a:cubicBezTo>
                    <a:cubicBezTo>
                      <a:pt x="11898651" y="4258900"/>
                      <a:pt x="11880971" y="4251187"/>
                      <a:pt x="11862449" y="4251158"/>
                    </a:cubicBezTo>
                    <a:lnTo>
                      <a:pt x="10735959" y="4251158"/>
                    </a:lnTo>
                    <a:moveTo>
                      <a:pt x="10880337" y="4585369"/>
                    </a:moveTo>
                    <a:lnTo>
                      <a:pt x="11718069" y="4585369"/>
                    </a:lnTo>
                    <a:cubicBezTo>
                      <a:pt x="11736743" y="4585380"/>
                      <a:pt x="11754559" y="4593202"/>
                      <a:pt x="11767206" y="4606941"/>
                    </a:cubicBezTo>
                    <a:cubicBezTo>
                      <a:pt x="11779852" y="4620679"/>
                      <a:pt x="11786175" y="4639082"/>
                      <a:pt x="11784644" y="4657692"/>
                    </a:cubicBezTo>
                    <a:lnTo>
                      <a:pt x="11680437" y="5927023"/>
                    </a:lnTo>
                    <a:cubicBezTo>
                      <a:pt x="11677914" y="5961970"/>
                      <a:pt x="11648834" y="5989038"/>
                      <a:pt x="11613796" y="5989053"/>
                    </a:cubicBezTo>
                    <a:lnTo>
                      <a:pt x="10984544" y="5989053"/>
                    </a:lnTo>
                    <a:cubicBezTo>
                      <a:pt x="10949482" y="5989036"/>
                      <a:pt x="10920392" y="5961930"/>
                      <a:pt x="10917903" y="5926956"/>
                    </a:cubicBezTo>
                    <a:lnTo>
                      <a:pt x="10813629" y="4657625"/>
                    </a:lnTo>
                    <a:cubicBezTo>
                      <a:pt x="10812115" y="4639002"/>
                      <a:pt x="10818465" y="4620597"/>
                      <a:pt x="10831139" y="4606869"/>
                    </a:cubicBezTo>
                    <a:cubicBezTo>
                      <a:pt x="10843813" y="4593141"/>
                      <a:pt x="10861654" y="4585345"/>
                      <a:pt x="10880337" y="4585369"/>
                    </a:cubicBezTo>
                    <a:moveTo>
                      <a:pt x="13137796" y="5922211"/>
                    </a:moveTo>
                    <a:lnTo>
                      <a:pt x="12508544" y="5922211"/>
                    </a:lnTo>
                    <a:lnTo>
                      <a:pt x="12404271" y="4652211"/>
                    </a:lnTo>
                    <a:lnTo>
                      <a:pt x="13242070" y="4652211"/>
                    </a:lnTo>
                    <a:lnTo>
                      <a:pt x="13137796" y="5921542"/>
                    </a:lnTo>
                    <a:lnTo>
                      <a:pt x="13137796" y="5922211"/>
                    </a:lnTo>
                    <a:moveTo>
                      <a:pt x="12259959" y="4251158"/>
                    </a:moveTo>
                    <a:cubicBezTo>
                      <a:pt x="12241412" y="4251167"/>
                      <a:pt x="12223703" y="4258881"/>
                      <a:pt x="12211066" y="4272456"/>
                    </a:cubicBezTo>
                    <a:cubicBezTo>
                      <a:pt x="12198429" y="4286031"/>
                      <a:pt x="12192000" y="4304246"/>
                      <a:pt x="12193317" y="4322746"/>
                    </a:cubicBezTo>
                    <a:lnTo>
                      <a:pt x="12308486" y="5936515"/>
                    </a:lnTo>
                    <a:cubicBezTo>
                      <a:pt x="12315991" y="6041460"/>
                      <a:pt x="12403331" y="6122759"/>
                      <a:pt x="12508544" y="6122737"/>
                    </a:cubicBezTo>
                    <a:lnTo>
                      <a:pt x="13137796" y="6122737"/>
                    </a:lnTo>
                    <a:cubicBezTo>
                      <a:pt x="13242983" y="6122724"/>
                      <a:pt x="13330285" y="6041435"/>
                      <a:pt x="13337788" y="5936515"/>
                    </a:cubicBezTo>
                    <a:lnTo>
                      <a:pt x="13453023" y="4322679"/>
                    </a:lnTo>
                    <a:cubicBezTo>
                      <a:pt x="13454321" y="4304202"/>
                      <a:pt x="13447892" y="4286015"/>
                      <a:pt x="13435271" y="4272457"/>
                    </a:cubicBezTo>
                    <a:cubicBezTo>
                      <a:pt x="13422651" y="4258900"/>
                      <a:pt x="13404970" y="4251187"/>
                      <a:pt x="13386449" y="4251158"/>
                    </a:cubicBezTo>
                    <a:lnTo>
                      <a:pt x="12259959" y="4251158"/>
                    </a:lnTo>
                    <a:moveTo>
                      <a:pt x="12404337" y="4585369"/>
                    </a:moveTo>
                    <a:lnTo>
                      <a:pt x="13242070" y="4585369"/>
                    </a:lnTo>
                    <a:cubicBezTo>
                      <a:pt x="13260743" y="4585380"/>
                      <a:pt x="13278559" y="4593202"/>
                      <a:pt x="13291205" y="4606941"/>
                    </a:cubicBezTo>
                    <a:cubicBezTo>
                      <a:pt x="13303852" y="4620679"/>
                      <a:pt x="13310176" y="4639082"/>
                      <a:pt x="13308644" y="4657692"/>
                    </a:cubicBezTo>
                    <a:lnTo>
                      <a:pt x="13204438" y="5927023"/>
                    </a:lnTo>
                    <a:cubicBezTo>
                      <a:pt x="13201914" y="5961970"/>
                      <a:pt x="13172834" y="5989038"/>
                      <a:pt x="13137796" y="5989053"/>
                    </a:cubicBezTo>
                    <a:lnTo>
                      <a:pt x="12508544" y="5989053"/>
                    </a:lnTo>
                    <a:cubicBezTo>
                      <a:pt x="12473482" y="5989036"/>
                      <a:pt x="12444392" y="5961930"/>
                      <a:pt x="12441903" y="5926956"/>
                    </a:cubicBezTo>
                    <a:lnTo>
                      <a:pt x="12337629" y="4657625"/>
                    </a:lnTo>
                    <a:cubicBezTo>
                      <a:pt x="12336115" y="4639002"/>
                      <a:pt x="12342465" y="4620597"/>
                      <a:pt x="12355139" y="4606869"/>
                    </a:cubicBezTo>
                    <a:cubicBezTo>
                      <a:pt x="12367813" y="4593141"/>
                      <a:pt x="12385654" y="4585345"/>
                      <a:pt x="12404337" y="4585369"/>
                    </a:cubicBezTo>
                    <a:moveTo>
                      <a:pt x="14661796" y="5922211"/>
                    </a:moveTo>
                    <a:lnTo>
                      <a:pt x="14032544" y="5922211"/>
                    </a:lnTo>
                    <a:lnTo>
                      <a:pt x="13928270" y="4652211"/>
                    </a:lnTo>
                    <a:lnTo>
                      <a:pt x="14766070" y="4652211"/>
                    </a:lnTo>
                    <a:lnTo>
                      <a:pt x="14661796" y="5921542"/>
                    </a:lnTo>
                    <a:lnTo>
                      <a:pt x="14661796" y="5922211"/>
                    </a:lnTo>
                    <a:moveTo>
                      <a:pt x="13783958" y="4251158"/>
                    </a:moveTo>
                    <a:cubicBezTo>
                      <a:pt x="13765412" y="4251167"/>
                      <a:pt x="13747703" y="4258881"/>
                      <a:pt x="13735066" y="4272456"/>
                    </a:cubicBezTo>
                    <a:cubicBezTo>
                      <a:pt x="13722428" y="4286031"/>
                      <a:pt x="13716001" y="4304246"/>
                      <a:pt x="13717317" y="4322746"/>
                    </a:cubicBezTo>
                    <a:lnTo>
                      <a:pt x="13832485" y="5936515"/>
                    </a:lnTo>
                    <a:cubicBezTo>
                      <a:pt x="13839992" y="6041460"/>
                      <a:pt x="13927331" y="6122759"/>
                      <a:pt x="14032544" y="6122737"/>
                    </a:cubicBezTo>
                    <a:lnTo>
                      <a:pt x="14661796" y="6122737"/>
                    </a:lnTo>
                    <a:cubicBezTo>
                      <a:pt x="14766983" y="6122724"/>
                      <a:pt x="14854285" y="6041435"/>
                      <a:pt x="14861788" y="5936515"/>
                    </a:cubicBezTo>
                    <a:lnTo>
                      <a:pt x="14977023" y="4322679"/>
                    </a:lnTo>
                    <a:cubicBezTo>
                      <a:pt x="14978321" y="4304202"/>
                      <a:pt x="14971892" y="4286015"/>
                      <a:pt x="14959271" y="4272457"/>
                    </a:cubicBezTo>
                    <a:cubicBezTo>
                      <a:pt x="14946651" y="4258900"/>
                      <a:pt x="14928970" y="4251187"/>
                      <a:pt x="14910449" y="4251158"/>
                    </a:cubicBezTo>
                    <a:lnTo>
                      <a:pt x="13783958" y="4251158"/>
                    </a:lnTo>
                    <a:moveTo>
                      <a:pt x="13928338" y="4585369"/>
                    </a:moveTo>
                    <a:lnTo>
                      <a:pt x="14766070" y="4585369"/>
                    </a:lnTo>
                    <a:cubicBezTo>
                      <a:pt x="14784743" y="4585380"/>
                      <a:pt x="14802559" y="4593202"/>
                      <a:pt x="14815205" y="4606941"/>
                    </a:cubicBezTo>
                    <a:cubicBezTo>
                      <a:pt x="14827852" y="4620679"/>
                      <a:pt x="14834176" y="4639082"/>
                      <a:pt x="14832644" y="4657692"/>
                    </a:cubicBezTo>
                    <a:lnTo>
                      <a:pt x="14728438" y="5927023"/>
                    </a:lnTo>
                    <a:cubicBezTo>
                      <a:pt x="14725914" y="5961970"/>
                      <a:pt x="14696834" y="5989038"/>
                      <a:pt x="14661796" y="5989053"/>
                    </a:cubicBezTo>
                    <a:lnTo>
                      <a:pt x="14032544" y="5989053"/>
                    </a:lnTo>
                    <a:cubicBezTo>
                      <a:pt x="13997483" y="5989036"/>
                      <a:pt x="13968392" y="5961930"/>
                      <a:pt x="13965903" y="5926956"/>
                    </a:cubicBezTo>
                    <a:lnTo>
                      <a:pt x="13861629" y="4657625"/>
                    </a:lnTo>
                    <a:cubicBezTo>
                      <a:pt x="13860116" y="4639002"/>
                      <a:pt x="13866466" y="4620597"/>
                      <a:pt x="13879140" y="4606869"/>
                    </a:cubicBezTo>
                    <a:cubicBezTo>
                      <a:pt x="13891813" y="4593141"/>
                      <a:pt x="13909654" y="4585345"/>
                      <a:pt x="13928338" y="4585369"/>
                    </a:cubicBezTo>
                    <a:moveTo>
                      <a:pt x="945796" y="8047789"/>
                    </a:moveTo>
                    <a:lnTo>
                      <a:pt x="316544" y="8047789"/>
                    </a:lnTo>
                    <a:lnTo>
                      <a:pt x="212271" y="6777789"/>
                    </a:lnTo>
                    <a:lnTo>
                      <a:pt x="1050069" y="6777789"/>
                    </a:lnTo>
                    <a:lnTo>
                      <a:pt x="945796" y="8047121"/>
                    </a:lnTo>
                    <a:lnTo>
                      <a:pt x="945796" y="8047789"/>
                    </a:lnTo>
                    <a:moveTo>
                      <a:pt x="67958" y="6376737"/>
                    </a:moveTo>
                    <a:cubicBezTo>
                      <a:pt x="49412" y="6376746"/>
                      <a:pt x="31703" y="6384460"/>
                      <a:pt x="19066" y="6398035"/>
                    </a:cubicBezTo>
                    <a:cubicBezTo>
                      <a:pt x="6429" y="6411610"/>
                      <a:pt x="0" y="6429825"/>
                      <a:pt x="1317" y="6448325"/>
                    </a:cubicBezTo>
                    <a:lnTo>
                      <a:pt x="116486" y="8062094"/>
                    </a:lnTo>
                    <a:cubicBezTo>
                      <a:pt x="123991" y="8167039"/>
                      <a:pt x="211331" y="8248338"/>
                      <a:pt x="316544" y="8248316"/>
                    </a:cubicBezTo>
                    <a:lnTo>
                      <a:pt x="945796" y="8248316"/>
                    </a:lnTo>
                    <a:cubicBezTo>
                      <a:pt x="1050984" y="8248304"/>
                      <a:pt x="1138284" y="8167014"/>
                      <a:pt x="1145787" y="8062094"/>
                    </a:cubicBezTo>
                    <a:lnTo>
                      <a:pt x="1261023" y="6448258"/>
                    </a:lnTo>
                    <a:cubicBezTo>
                      <a:pt x="1262320" y="6429781"/>
                      <a:pt x="1255891" y="6411594"/>
                      <a:pt x="1243271" y="6398037"/>
                    </a:cubicBezTo>
                    <a:cubicBezTo>
                      <a:pt x="1230651" y="6384479"/>
                      <a:pt x="1212971" y="6376765"/>
                      <a:pt x="1194448" y="6376737"/>
                    </a:cubicBezTo>
                    <a:lnTo>
                      <a:pt x="67958" y="6376737"/>
                    </a:lnTo>
                    <a:moveTo>
                      <a:pt x="212337" y="6710948"/>
                    </a:moveTo>
                    <a:lnTo>
                      <a:pt x="1050069" y="6710948"/>
                    </a:lnTo>
                    <a:cubicBezTo>
                      <a:pt x="1068742" y="6710959"/>
                      <a:pt x="1086559" y="6718781"/>
                      <a:pt x="1099206" y="6732520"/>
                    </a:cubicBezTo>
                    <a:cubicBezTo>
                      <a:pt x="1111852" y="6746258"/>
                      <a:pt x="1118175" y="6764661"/>
                      <a:pt x="1116644" y="6783270"/>
                    </a:cubicBezTo>
                    <a:lnTo>
                      <a:pt x="1012437" y="8052602"/>
                    </a:lnTo>
                    <a:cubicBezTo>
                      <a:pt x="1009915" y="8087549"/>
                      <a:pt x="980834" y="8114617"/>
                      <a:pt x="945796" y="8114632"/>
                    </a:cubicBezTo>
                    <a:lnTo>
                      <a:pt x="316544" y="8114632"/>
                    </a:lnTo>
                    <a:cubicBezTo>
                      <a:pt x="281482" y="8114615"/>
                      <a:pt x="252392" y="8087509"/>
                      <a:pt x="249903" y="8052536"/>
                    </a:cubicBezTo>
                    <a:lnTo>
                      <a:pt x="145629" y="6783204"/>
                    </a:lnTo>
                    <a:cubicBezTo>
                      <a:pt x="144116" y="6764582"/>
                      <a:pt x="150465" y="6746176"/>
                      <a:pt x="163139" y="6732448"/>
                    </a:cubicBezTo>
                    <a:cubicBezTo>
                      <a:pt x="175813" y="6718720"/>
                      <a:pt x="193654" y="6710924"/>
                      <a:pt x="212337" y="6710948"/>
                    </a:cubicBezTo>
                    <a:moveTo>
                      <a:pt x="2469796" y="8047789"/>
                    </a:moveTo>
                    <a:lnTo>
                      <a:pt x="1840544" y="8047789"/>
                    </a:lnTo>
                    <a:lnTo>
                      <a:pt x="1736271" y="6777789"/>
                    </a:lnTo>
                    <a:lnTo>
                      <a:pt x="2574069" y="6777789"/>
                    </a:lnTo>
                    <a:lnTo>
                      <a:pt x="2469796" y="8047121"/>
                    </a:lnTo>
                    <a:lnTo>
                      <a:pt x="2469796" y="8047789"/>
                    </a:lnTo>
                    <a:moveTo>
                      <a:pt x="1591958" y="6376737"/>
                    </a:moveTo>
                    <a:cubicBezTo>
                      <a:pt x="1573412" y="6376746"/>
                      <a:pt x="1555703" y="6384460"/>
                      <a:pt x="1543066" y="6398035"/>
                    </a:cubicBezTo>
                    <a:cubicBezTo>
                      <a:pt x="1530429" y="6411610"/>
                      <a:pt x="1524000" y="6429825"/>
                      <a:pt x="1525317" y="6448325"/>
                    </a:cubicBezTo>
                    <a:lnTo>
                      <a:pt x="1640486" y="8062094"/>
                    </a:lnTo>
                    <a:cubicBezTo>
                      <a:pt x="1647991" y="8167039"/>
                      <a:pt x="1735331" y="8248338"/>
                      <a:pt x="1840544" y="8248316"/>
                    </a:cubicBezTo>
                    <a:lnTo>
                      <a:pt x="2469796" y="8248316"/>
                    </a:lnTo>
                    <a:cubicBezTo>
                      <a:pt x="2574984" y="8248304"/>
                      <a:pt x="2662284" y="8167014"/>
                      <a:pt x="2669787" y="8062094"/>
                    </a:cubicBezTo>
                    <a:lnTo>
                      <a:pt x="2785023" y="6448258"/>
                    </a:lnTo>
                    <a:cubicBezTo>
                      <a:pt x="2786320" y="6429781"/>
                      <a:pt x="2779891" y="6411594"/>
                      <a:pt x="2767271" y="6398037"/>
                    </a:cubicBezTo>
                    <a:cubicBezTo>
                      <a:pt x="2754651" y="6384479"/>
                      <a:pt x="2736971" y="6376765"/>
                      <a:pt x="2718448" y="6376737"/>
                    </a:cubicBezTo>
                    <a:lnTo>
                      <a:pt x="1591958" y="6376737"/>
                    </a:lnTo>
                    <a:moveTo>
                      <a:pt x="1736337" y="6710948"/>
                    </a:moveTo>
                    <a:lnTo>
                      <a:pt x="2574069" y="6710948"/>
                    </a:lnTo>
                    <a:cubicBezTo>
                      <a:pt x="2592743" y="6710959"/>
                      <a:pt x="2610559" y="6718781"/>
                      <a:pt x="2623206" y="6732520"/>
                    </a:cubicBezTo>
                    <a:cubicBezTo>
                      <a:pt x="2635852" y="6746258"/>
                      <a:pt x="2642175" y="6764661"/>
                      <a:pt x="2640644" y="6783270"/>
                    </a:cubicBezTo>
                    <a:lnTo>
                      <a:pt x="2536437" y="8052602"/>
                    </a:lnTo>
                    <a:cubicBezTo>
                      <a:pt x="2533915" y="8087549"/>
                      <a:pt x="2504834" y="8114617"/>
                      <a:pt x="2469796" y="8114632"/>
                    </a:cubicBezTo>
                    <a:lnTo>
                      <a:pt x="1840544" y="8114632"/>
                    </a:lnTo>
                    <a:cubicBezTo>
                      <a:pt x="1805482" y="8114615"/>
                      <a:pt x="1776392" y="8087509"/>
                      <a:pt x="1773903" y="8052536"/>
                    </a:cubicBezTo>
                    <a:lnTo>
                      <a:pt x="1669629" y="6783204"/>
                    </a:lnTo>
                    <a:cubicBezTo>
                      <a:pt x="1668116" y="6764582"/>
                      <a:pt x="1674465" y="6746176"/>
                      <a:pt x="1687139" y="6732448"/>
                    </a:cubicBezTo>
                    <a:cubicBezTo>
                      <a:pt x="1699813" y="6718720"/>
                      <a:pt x="1717654" y="6710924"/>
                      <a:pt x="1736337" y="6710948"/>
                    </a:cubicBezTo>
                    <a:moveTo>
                      <a:pt x="3993796" y="8047789"/>
                    </a:moveTo>
                    <a:lnTo>
                      <a:pt x="3364544" y="8047789"/>
                    </a:lnTo>
                    <a:lnTo>
                      <a:pt x="3260270" y="6777789"/>
                    </a:lnTo>
                    <a:lnTo>
                      <a:pt x="4098070" y="6777789"/>
                    </a:lnTo>
                    <a:lnTo>
                      <a:pt x="3993796" y="8047121"/>
                    </a:lnTo>
                    <a:lnTo>
                      <a:pt x="3993796" y="8047789"/>
                    </a:lnTo>
                    <a:moveTo>
                      <a:pt x="3115958" y="6376737"/>
                    </a:moveTo>
                    <a:cubicBezTo>
                      <a:pt x="3097412" y="6376746"/>
                      <a:pt x="3079703" y="6384460"/>
                      <a:pt x="3067066" y="6398035"/>
                    </a:cubicBezTo>
                    <a:cubicBezTo>
                      <a:pt x="3054429" y="6411610"/>
                      <a:pt x="3048000" y="6429825"/>
                      <a:pt x="3049317" y="6448325"/>
                    </a:cubicBezTo>
                    <a:lnTo>
                      <a:pt x="3164486" y="8062094"/>
                    </a:lnTo>
                    <a:cubicBezTo>
                      <a:pt x="3171991" y="8167039"/>
                      <a:pt x="3259331" y="8248338"/>
                      <a:pt x="3364544" y="8248316"/>
                    </a:cubicBezTo>
                    <a:lnTo>
                      <a:pt x="3993796" y="8248316"/>
                    </a:lnTo>
                    <a:cubicBezTo>
                      <a:pt x="4098984" y="8248304"/>
                      <a:pt x="4186284" y="8167014"/>
                      <a:pt x="4193787" y="8062094"/>
                    </a:cubicBezTo>
                    <a:lnTo>
                      <a:pt x="4309023" y="6448258"/>
                    </a:lnTo>
                    <a:cubicBezTo>
                      <a:pt x="4310320" y="6429781"/>
                      <a:pt x="4303891" y="6411594"/>
                      <a:pt x="4291271" y="6398037"/>
                    </a:cubicBezTo>
                    <a:cubicBezTo>
                      <a:pt x="4278651" y="6384479"/>
                      <a:pt x="4260971" y="6376765"/>
                      <a:pt x="4242448" y="6376737"/>
                    </a:cubicBezTo>
                    <a:lnTo>
                      <a:pt x="3115958" y="6376737"/>
                    </a:lnTo>
                    <a:moveTo>
                      <a:pt x="3260337" y="6710948"/>
                    </a:moveTo>
                    <a:lnTo>
                      <a:pt x="4098070" y="6710948"/>
                    </a:lnTo>
                    <a:cubicBezTo>
                      <a:pt x="4116743" y="6710959"/>
                      <a:pt x="4134559" y="6718781"/>
                      <a:pt x="4147206" y="6732520"/>
                    </a:cubicBezTo>
                    <a:cubicBezTo>
                      <a:pt x="4159852" y="6746258"/>
                      <a:pt x="4166176" y="6764661"/>
                      <a:pt x="4164644" y="6783270"/>
                    </a:cubicBezTo>
                    <a:lnTo>
                      <a:pt x="4060437" y="8052602"/>
                    </a:lnTo>
                    <a:cubicBezTo>
                      <a:pt x="4057915" y="8087549"/>
                      <a:pt x="4028834" y="8114617"/>
                      <a:pt x="3993796" y="8114632"/>
                    </a:cubicBezTo>
                    <a:lnTo>
                      <a:pt x="3364544" y="8114632"/>
                    </a:lnTo>
                    <a:cubicBezTo>
                      <a:pt x="3329482" y="8114615"/>
                      <a:pt x="3300392" y="8087509"/>
                      <a:pt x="3297903" y="8052536"/>
                    </a:cubicBezTo>
                    <a:lnTo>
                      <a:pt x="3193629" y="6783204"/>
                    </a:lnTo>
                    <a:cubicBezTo>
                      <a:pt x="3192116" y="6764582"/>
                      <a:pt x="3198465" y="6746176"/>
                      <a:pt x="3211139" y="6732448"/>
                    </a:cubicBezTo>
                    <a:cubicBezTo>
                      <a:pt x="3223813" y="6718720"/>
                      <a:pt x="3241654" y="6710924"/>
                      <a:pt x="3260337" y="6710948"/>
                    </a:cubicBezTo>
                    <a:moveTo>
                      <a:pt x="5517796" y="8047789"/>
                    </a:moveTo>
                    <a:lnTo>
                      <a:pt x="4888544" y="8047789"/>
                    </a:lnTo>
                    <a:lnTo>
                      <a:pt x="4784270" y="6777789"/>
                    </a:lnTo>
                    <a:lnTo>
                      <a:pt x="5622070" y="6777789"/>
                    </a:lnTo>
                    <a:lnTo>
                      <a:pt x="5517796" y="8047121"/>
                    </a:lnTo>
                    <a:lnTo>
                      <a:pt x="5517796" y="8047789"/>
                    </a:lnTo>
                    <a:moveTo>
                      <a:pt x="4639958" y="6376737"/>
                    </a:moveTo>
                    <a:cubicBezTo>
                      <a:pt x="4621412" y="6376746"/>
                      <a:pt x="4603703" y="6384460"/>
                      <a:pt x="4591066" y="6398035"/>
                    </a:cubicBezTo>
                    <a:cubicBezTo>
                      <a:pt x="4578429" y="6411610"/>
                      <a:pt x="4572000" y="6429825"/>
                      <a:pt x="4573317" y="6448325"/>
                    </a:cubicBezTo>
                    <a:lnTo>
                      <a:pt x="4688486" y="8062094"/>
                    </a:lnTo>
                    <a:cubicBezTo>
                      <a:pt x="4695991" y="8167039"/>
                      <a:pt x="4783331" y="8248338"/>
                      <a:pt x="4888544" y="8248316"/>
                    </a:cubicBezTo>
                    <a:lnTo>
                      <a:pt x="5517796" y="8248316"/>
                    </a:lnTo>
                    <a:cubicBezTo>
                      <a:pt x="5622984" y="8248304"/>
                      <a:pt x="5710284" y="8167014"/>
                      <a:pt x="5717787" y="8062094"/>
                    </a:cubicBezTo>
                    <a:lnTo>
                      <a:pt x="5833023" y="6448258"/>
                    </a:lnTo>
                    <a:cubicBezTo>
                      <a:pt x="5834320" y="6429781"/>
                      <a:pt x="5827891" y="6411594"/>
                      <a:pt x="5815271" y="6398037"/>
                    </a:cubicBezTo>
                    <a:cubicBezTo>
                      <a:pt x="5802651" y="6384479"/>
                      <a:pt x="5784971" y="6376765"/>
                      <a:pt x="5766448" y="6376737"/>
                    </a:cubicBezTo>
                    <a:lnTo>
                      <a:pt x="4639958" y="6376737"/>
                    </a:lnTo>
                    <a:moveTo>
                      <a:pt x="4784337" y="6710948"/>
                    </a:moveTo>
                    <a:lnTo>
                      <a:pt x="5622070" y="6710948"/>
                    </a:lnTo>
                    <a:cubicBezTo>
                      <a:pt x="5640743" y="6710959"/>
                      <a:pt x="5658559" y="6718781"/>
                      <a:pt x="5671206" y="6732520"/>
                    </a:cubicBezTo>
                    <a:cubicBezTo>
                      <a:pt x="5683852" y="6746258"/>
                      <a:pt x="5690176" y="6764661"/>
                      <a:pt x="5688644" y="6783270"/>
                    </a:cubicBezTo>
                    <a:lnTo>
                      <a:pt x="5584437" y="8052602"/>
                    </a:lnTo>
                    <a:cubicBezTo>
                      <a:pt x="5581915" y="8087549"/>
                      <a:pt x="5552834" y="8114617"/>
                      <a:pt x="5517796" y="8114632"/>
                    </a:cubicBezTo>
                    <a:lnTo>
                      <a:pt x="4888544" y="8114632"/>
                    </a:lnTo>
                    <a:cubicBezTo>
                      <a:pt x="4853482" y="8114615"/>
                      <a:pt x="4824392" y="8087509"/>
                      <a:pt x="4821903" y="8052536"/>
                    </a:cubicBezTo>
                    <a:lnTo>
                      <a:pt x="4717629" y="6783204"/>
                    </a:lnTo>
                    <a:cubicBezTo>
                      <a:pt x="4716116" y="6764582"/>
                      <a:pt x="4722465" y="6746176"/>
                      <a:pt x="4735139" y="6732448"/>
                    </a:cubicBezTo>
                    <a:cubicBezTo>
                      <a:pt x="4747813" y="6718720"/>
                      <a:pt x="4765654" y="6710924"/>
                      <a:pt x="4784337" y="6710948"/>
                    </a:cubicBezTo>
                    <a:moveTo>
                      <a:pt x="7041796" y="8047789"/>
                    </a:moveTo>
                    <a:lnTo>
                      <a:pt x="6412544" y="8047789"/>
                    </a:lnTo>
                    <a:lnTo>
                      <a:pt x="6308270" y="6777789"/>
                    </a:lnTo>
                    <a:lnTo>
                      <a:pt x="7146069" y="6777789"/>
                    </a:lnTo>
                    <a:lnTo>
                      <a:pt x="7041796" y="8047121"/>
                    </a:lnTo>
                    <a:lnTo>
                      <a:pt x="7041796" y="8047789"/>
                    </a:lnTo>
                    <a:moveTo>
                      <a:pt x="6163958" y="6376737"/>
                    </a:moveTo>
                    <a:cubicBezTo>
                      <a:pt x="6145412" y="6376746"/>
                      <a:pt x="6127703" y="6384460"/>
                      <a:pt x="6115066" y="6398035"/>
                    </a:cubicBezTo>
                    <a:cubicBezTo>
                      <a:pt x="6102429" y="6411610"/>
                      <a:pt x="6096000" y="6429825"/>
                      <a:pt x="6097317" y="6448325"/>
                    </a:cubicBezTo>
                    <a:lnTo>
                      <a:pt x="6212486" y="8062094"/>
                    </a:lnTo>
                    <a:cubicBezTo>
                      <a:pt x="6219991" y="8167039"/>
                      <a:pt x="6307331" y="8248338"/>
                      <a:pt x="6412544" y="8248316"/>
                    </a:cubicBezTo>
                    <a:lnTo>
                      <a:pt x="7041796" y="8248316"/>
                    </a:lnTo>
                    <a:cubicBezTo>
                      <a:pt x="7146984" y="8248304"/>
                      <a:pt x="7234284" y="8167014"/>
                      <a:pt x="7241787" y="8062094"/>
                    </a:cubicBezTo>
                    <a:lnTo>
                      <a:pt x="7357023" y="6448258"/>
                    </a:lnTo>
                    <a:cubicBezTo>
                      <a:pt x="7358320" y="6429781"/>
                      <a:pt x="7351892" y="6411594"/>
                      <a:pt x="7339271" y="6398037"/>
                    </a:cubicBezTo>
                    <a:cubicBezTo>
                      <a:pt x="7326651" y="6384479"/>
                      <a:pt x="7308971" y="6376765"/>
                      <a:pt x="7290449" y="6376737"/>
                    </a:cubicBezTo>
                    <a:lnTo>
                      <a:pt x="6163958" y="6376737"/>
                    </a:lnTo>
                    <a:moveTo>
                      <a:pt x="6308337" y="6710948"/>
                    </a:moveTo>
                    <a:lnTo>
                      <a:pt x="7146069" y="6710948"/>
                    </a:lnTo>
                    <a:cubicBezTo>
                      <a:pt x="7164743" y="6710959"/>
                      <a:pt x="7182559" y="6718781"/>
                      <a:pt x="7195206" y="6732520"/>
                    </a:cubicBezTo>
                    <a:cubicBezTo>
                      <a:pt x="7207852" y="6746258"/>
                      <a:pt x="7214175" y="6764661"/>
                      <a:pt x="7212644" y="6783270"/>
                    </a:cubicBezTo>
                    <a:lnTo>
                      <a:pt x="7108437" y="8052602"/>
                    </a:lnTo>
                    <a:cubicBezTo>
                      <a:pt x="7105914" y="8087549"/>
                      <a:pt x="7076834" y="8114617"/>
                      <a:pt x="7041796" y="8114632"/>
                    </a:cubicBezTo>
                    <a:lnTo>
                      <a:pt x="6412544" y="8114632"/>
                    </a:lnTo>
                    <a:cubicBezTo>
                      <a:pt x="6377482" y="8114615"/>
                      <a:pt x="6348392" y="8087509"/>
                      <a:pt x="6345903" y="8052536"/>
                    </a:cubicBezTo>
                    <a:lnTo>
                      <a:pt x="6241629" y="6783204"/>
                    </a:lnTo>
                    <a:cubicBezTo>
                      <a:pt x="6240116" y="6764582"/>
                      <a:pt x="6246465" y="6746176"/>
                      <a:pt x="6259139" y="6732448"/>
                    </a:cubicBezTo>
                    <a:cubicBezTo>
                      <a:pt x="6271813" y="6718720"/>
                      <a:pt x="6289654" y="6710924"/>
                      <a:pt x="6308337" y="6710948"/>
                    </a:cubicBezTo>
                    <a:moveTo>
                      <a:pt x="8565796" y="8047789"/>
                    </a:moveTo>
                    <a:lnTo>
                      <a:pt x="7936544" y="8047789"/>
                    </a:lnTo>
                    <a:lnTo>
                      <a:pt x="7832271" y="6777789"/>
                    </a:lnTo>
                    <a:lnTo>
                      <a:pt x="8670069" y="6777789"/>
                    </a:lnTo>
                    <a:lnTo>
                      <a:pt x="8565796" y="8047121"/>
                    </a:lnTo>
                    <a:lnTo>
                      <a:pt x="8565796" y="8047789"/>
                    </a:lnTo>
                    <a:moveTo>
                      <a:pt x="7687959" y="6376737"/>
                    </a:moveTo>
                    <a:cubicBezTo>
                      <a:pt x="7669412" y="6376746"/>
                      <a:pt x="7651703" y="6384460"/>
                      <a:pt x="7639066" y="6398035"/>
                    </a:cubicBezTo>
                    <a:cubicBezTo>
                      <a:pt x="7626429" y="6411610"/>
                      <a:pt x="7620000" y="6429825"/>
                      <a:pt x="7621317" y="6448325"/>
                    </a:cubicBezTo>
                    <a:lnTo>
                      <a:pt x="7736486" y="8062094"/>
                    </a:lnTo>
                    <a:cubicBezTo>
                      <a:pt x="7743991" y="8167039"/>
                      <a:pt x="7831331" y="8248338"/>
                      <a:pt x="7936544" y="8248316"/>
                    </a:cubicBezTo>
                    <a:lnTo>
                      <a:pt x="8565796" y="8248316"/>
                    </a:lnTo>
                    <a:cubicBezTo>
                      <a:pt x="8670984" y="8248304"/>
                      <a:pt x="8758284" y="8167014"/>
                      <a:pt x="8765787" y="8062094"/>
                    </a:cubicBezTo>
                    <a:lnTo>
                      <a:pt x="8881023" y="6448258"/>
                    </a:lnTo>
                    <a:cubicBezTo>
                      <a:pt x="8882320" y="6429781"/>
                      <a:pt x="8875892" y="6411594"/>
                      <a:pt x="8863271" y="6398037"/>
                    </a:cubicBezTo>
                    <a:cubicBezTo>
                      <a:pt x="8850651" y="6384479"/>
                      <a:pt x="8832971" y="6376765"/>
                      <a:pt x="8814449" y="6376737"/>
                    </a:cubicBezTo>
                    <a:lnTo>
                      <a:pt x="7687959" y="6376737"/>
                    </a:lnTo>
                    <a:moveTo>
                      <a:pt x="7832337" y="6710948"/>
                    </a:moveTo>
                    <a:lnTo>
                      <a:pt x="8670069" y="6710948"/>
                    </a:lnTo>
                    <a:cubicBezTo>
                      <a:pt x="8688743" y="6710959"/>
                      <a:pt x="8706559" y="6718781"/>
                      <a:pt x="8719206" y="6732520"/>
                    </a:cubicBezTo>
                    <a:cubicBezTo>
                      <a:pt x="8731852" y="6746258"/>
                      <a:pt x="8738175" y="6764661"/>
                      <a:pt x="8736644" y="6783270"/>
                    </a:cubicBezTo>
                    <a:lnTo>
                      <a:pt x="8632437" y="8052602"/>
                    </a:lnTo>
                    <a:cubicBezTo>
                      <a:pt x="8629914" y="8087549"/>
                      <a:pt x="8600834" y="8114617"/>
                      <a:pt x="8565796" y="8114632"/>
                    </a:cubicBezTo>
                    <a:lnTo>
                      <a:pt x="7936544" y="8114632"/>
                    </a:lnTo>
                    <a:cubicBezTo>
                      <a:pt x="7901482" y="8114615"/>
                      <a:pt x="7872392" y="8087509"/>
                      <a:pt x="7869903" y="8052536"/>
                    </a:cubicBezTo>
                    <a:lnTo>
                      <a:pt x="7765629" y="6783204"/>
                    </a:lnTo>
                    <a:cubicBezTo>
                      <a:pt x="7764115" y="6764582"/>
                      <a:pt x="7770465" y="6746176"/>
                      <a:pt x="7783139" y="6732448"/>
                    </a:cubicBezTo>
                    <a:cubicBezTo>
                      <a:pt x="7795813" y="6718720"/>
                      <a:pt x="7813654" y="6710924"/>
                      <a:pt x="7832337" y="6710948"/>
                    </a:cubicBezTo>
                  </a:path>
                </a:pathLst>
              </a:custGeom>
              <a:solidFill>
                <a:srgbClr val="533E36"/>
              </a:solidFill>
            </p:spPr>
          </p:sp>
          <p:sp>
            <p:nvSpPr>
              <p:cNvPr id="33" name="Freeform 12"/>
              <p:cNvSpPr/>
              <p:nvPr/>
            </p:nvSpPr>
            <p:spPr>
              <a:xfrm>
                <a:off x="9147830" y="6376737"/>
                <a:ext cx="4310321" cy="1871602"/>
              </a:xfrm>
              <a:custGeom>
                <a:avLst/>
                <a:gdLst/>
                <a:ahLst/>
                <a:cxnLst/>
                <a:rect l="l" t="t" r="r" b="b"/>
                <a:pathLst>
                  <a:path w="4310321" h="1871602">
                    <a:moveTo>
                      <a:pt x="945796" y="1671052"/>
                    </a:moveTo>
                    <a:lnTo>
                      <a:pt x="316544" y="1671052"/>
                    </a:lnTo>
                    <a:lnTo>
                      <a:pt x="212271" y="401052"/>
                    </a:lnTo>
                    <a:lnTo>
                      <a:pt x="1050069" y="401052"/>
                    </a:lnTo>
                    <a:lnTo>
                      <a:pt x="945796" y="1670384"/>
                    </a:lnTo>
                    <a:lnTo>
                      <a:pt x="945796" y="1671052"/>
                    </a:lnTo>
                    <a:moveTo>
                      <a:pt x="67959" y="0"/>
                    </a:moveTo>
                    <a:cubicBezTo>
                      <a:pt x="49412" y="9"/>
                      <a:pt x="31703" y="7723"/>
                      <a:pt x="19066" y="21298"/>
                    </a:cubicBezTo>
                    <a:cubicBezTo>
                      <a:pt x="6429" y="34873"/>
                      <a:pt x="0" y="53088"/>
                      <a:pt x="1317" y="71588"/>
                    </a:cubicBezTo>
                    <a:lnTo>
                      <a:pt x="116486" y="1685357"/>
                    </a:lnTo>
                    <a:cubicBezTo>
                      <a:pt x="123991" y="1790302"/>
                      <a:pt x="211331" y="1871601"/>
                      <a:pt x="316544" y="1871579"/>
                    </a:cubicBezTo>
                    <a:lnTo>
                      <a:pt x="945796" y="1871579"/>
                    </a:lnTo>
                    <a:cubicBezTo>
                      <a:pt x="1050984" y="1871567"/>
                      <a:pt x="1138284" y="1790277"/>
                      <a:pt x="1145787" y="1685357"/>
                    </a:cubicBezTo>
                    <a:lnTo>
                      <a:pt x="1261023" y="71521"/>
                    </a:lnTo>
                    <a:cubicBezTo>
                      <a:pt x="1262320" y="53044"/>
                      <a:pt x="1255892" y="34857"/>
                      <a:pt x="1243271" y="21300"/>
                    </a:cubicBezTo>
                    <a:cubicBezTo>
                      <a:pt x="1230651" y="7742"/>
                      <a:pt x="1212971" y="28"/>
                      <a:pt x="1194449" y="0"/>
                    </a:cubicBezTo>
                    <a:lnTo>
                      <a:pt x="67959" y="0"/>
                    </a:lnTo>
                    <a:moveTo>
                      <a:pt x="212337" y="334211"/>
                    </a:moveTo>
                    <a:lnTo>
                      <a:pt x="1050069" y="334211"/>
                    </a:lnTo>
                    <a:cubicBezTo>
                      <a:pt x="1068743" y="334222"/>
                      <a:pt x="1086559" y="342044"/>
                      <a:pt x="1099206" y="355783"/>
                    </a:cubicBezTo>
                    <a:cubicBezTo>
                      <a:pt x="1111852" y="369521"/>
                      <a:pt x="1118175" y="387924"/>
                      <a:pt x="1116644" y="406533"/>
                    </a:cubicBezTo>
                    <a:lnTo>
                      <a:pt x="1012437" y="1675865"/>
                    </a:lnTo>
                    <a:cubicBezTo>
                      <a:pt x="1009914" y="1710812"/>
                      <a:pt x="980834" y="1737880"/>
                      <a:pt x="945796" y="1737895"/>
                    </a:cubicBezTo>
                    <a:lnTo>
                      <a:pt x="316544" y="1737895"/>
                    </a:lnTo>
                    <a:cubicBezTo>
                      <a:pt x="281482" y="1737878"/>
                      <a:pt x="252392" y="1710772"/>
                      <a:pt x="249903" y="1675799"/>
                    </a:cubicBezTo>
                    <a:lnTo>
                      <a:pt x="145629" y="406467"/>
                    </a:lnTo>
                    <a:cubicBezTo>
                      <a:pt x="144115" y="387845"/>
                      <a:pt x="150465" y="369439"/>
                      <a:pt x="163139" y="355711"/>
                    </a:cubicBezTo>
                    <a:cubicBezTo>
                      <a:pt x="175813" y="341983"/>
                      <a:pt x="193654" y="334187"/>
                      <a:pt x="212337" y="334211"/>
                    </a:cubicBezTo>
                    <a:moveTo>
                      <a:pt x="2469796" y="1671052"/>
                    </a:moveTo>
                    <a:lnTo>
                      <a:pt x="1840544" y="1671052"/>
                    </a:lnTo>
                    <a:lnTo>
                      <a:pt x="1736271" y="401052"/>
                    </a:lnTo>
                    <a:lnTo>
                      <a:pt x="2574069" y="401052"/>
                    </a:lnTo>
                    <a:lnTo>
                      <a:pt x="2469796" y="1670384"/>
                    </a:lnTo>
                    <a:lnTo>
                      <a:pt x="2469796" y="1671052"/>
                    </a:lnTo>
                    <a:moveTo>
                      <a:pt x="1591959" y="0"/>
                    </a:moveTo>
                    <a:cubicBezTo>
                      <a:pt x="1573412" y="9"/>
                      <a:pt x="1555703" y="7723"/>
                      <a:pt x="1543066" y="21298"/>
                    </a:cubicBezTo>
                    <a:cubicBezTo>
                      <a:pt x="1530429" y="34873"/>
                      <a:pt x="1524000" y="53088"/>
                      <a:pt x="1525317" y="71588"/>
                    </a:cubicBezTo>
                    <a:lnTo>
                      <a:pt x="1640486" y="1685357"/>
                    </a:lnTo>
                    <a:cubicBezTo>
                      <a:pt x="1647991" y="1790302"/>
                      <a:pt x="1735331" y="1871601"/>
                      <a:pt x="1840544" y="1871579"/>
                    </a:cubicBezTo>
                    <a:lnTo>
                      <a:pt x="2469796" y="1871579"/>
                    </a:lnTo>
                    <a:cubicBezTo>
                      <a:pt x="2574984" y="1871567"/>
                      <a:pt x="2662284" y="1790277"/>
                      <a:pt x="2669787" y="1685357"/>
                    </a:cubicBezTo>
                    <a:lnTo>
                      <a:pt x="2785023" y="71521"/>
                    </a:lnTo>
                    <a:cubicBezTo>
                      <a:pt x="2786320" y="53044"/>
                      <a:pt x="2779892" y="34857"/>
                      <a:pt x="2767271" y="21300"/>
                    </a:cubicBezTo>
                    <a:cubicBezTo>
                      <a:pt x="2754651" y="7742"/>
                      <a:pt x="2736971" y="28"/>
                      <a:pt x="2718449" y="0"/>
                    </a:cubicBezTo>
                    <a:lnTo>
                      <a:pt x="1591959" y="0"/>
                    </a:lnTo>
                    <a:moveTo>
                      <a:pt x="1736337" y="334211"/>
                    </a:moveTo>
                    <a:lnTo>
                      <a:pt x="2574069" y="334211"/>
                    </a:lnTo>
                    <a:cubicBezTo>
                      <a:pt x="2592743" y="334222"/>
                      <a:pt x="2610559" y="342044"/>
                      <a:pt x="2623206" y="355783"/>
                    </a:cubicBezTo>
                    <a:cubicBezTo>
                      <a:pt x="2635852" y="369521"/>
                      <a:pt x="2642175" y="387924"/>
                      <a:pt x="2640644" y="406533"/>
                    </a:cubicBezTo>
                    <a:lnTo>
                      <a:pt x="2536437" y="1675865"/>
                    </a:lnTo>
                    <a:cubicBezTo>
                      <a:pt x="2533914" y="1710812"/>
                      <a:pt x="2504834" y="1737880"/>
                      <a:pt x="2469796" y="1737895"/>
                    </a:cubicBezTo>
                    <a:lnTo>
                      <a:pt x="1840544" y="1737895"/>
                    </a:lnTo>
                    <a:cubicBezTo>
                      <a:pt x="1805482" y="1737878"/>
                      <a:pt x="1776392" y="1710772"/>
                      <a:pt x="1773903" y="1675799"/>
                    </a:cubicBezTo>
                    <a:lnTo>
                      <a:pt x="1669629" y="406467"/>
                    </a:lnTo>
                    <a:cubicBezTo>
                      <a:pt x="1668115" y="387845"/>
                      <a:pt x="1674465" y="369439"/>
                      <a:pt x="1687139" y="355711"/>
                    </a:cubicBezTo>
                    <a:cubicBezTo>
                      <a:pt x="1699813" y="341983"/>
                      <a:pt x="1717654" y="334187"/>
                      <a:pt x="1736337" y="334211"/>
                    </a:cubicBezTo>
                    <a:moveTo>
                      <a:pt x="3993796" y="1671052"/>
                    </a:moveTo>
                    <a:lnTo>
                      <a:pt x="3364544" y="1671052"/>
                    </a:lnTo>
                    <a:lnTo>
                      <a:pt x="3260271" y="401052"/>
                    </a:lnTo>
                    <a:lnTo>
                      <a:pt x="4098070" y="401052"/>
                    </a:lnTo>
                    <a:lnTo>
                      <a:pt x="3993796" y="1670384"/>
                    </a:lnTo>
                    <a:lnTo>
                      <a:pt x="3993796" y="1671052"/>
                    </a:lnTo>
                    <a:moveTo>
                      <a:pt x="3115959" y="0"/>
                    </a:moveTo>
                    <a:cubicBezTo>
                      <a:pt x="3097412" y="9"/>
                      <a:pt x="3079703" y="7723"/>
                      <a:pt x="3067066" y="21298"/>
                    </a:cubicBezTo>
                    <a:cubicBezTo>
                      <a:pt x="3054429" y="34873"/>
                      <a:pt x="3048000" y="53088"/>
                      <a:pt x="3049317" y="71588"/>
                    </a:cubicBezTo>
                    <a:lnTo>
                      <a:pt x="3164486" y="1685357"/>
                    </a:lnTo>
                    <a:cubicBezTo>
                      <a:pt x="3171991" y="1790302"/>
                      <a:pt x="3259331" y="1871601"/>
                      <a:pt x="3364544" y="1871579"/>
                    </a:cubicBezTo>
                    <a:lnTo>
                      <a:pt x="3993796" y="1871579"/>
                    </a:lnTo>
                    <a:cubicBezTo>
                      <a:pt x="4098983" y="1871567"/>
                      <a:pt x="4186285" y="1790277"/>
                      <a:pt x="4193788" y="1685357"/>
                    </a:cubicBezTo>
                    <a:lnTo>
                      <a:pt x="4309023" y="71521"/>
                    </a:lnTo>
                    <a:cubicBezTo>
                      <a:pt x="4310321" y="53044"/>
                      <a:pt x="4303892" y="34857"/>
                      <a:pt x="4291271" y="21300"/>
                    </a:cubicBezTo>
                    <a:cubicBezTo>
                      <a:pt x="4278651" y="7742"/>
                      <a:pt x="4260970" y="28"/>
                      <a:pt x="4242449" y="0"/>
                    </a:cubicBezTo>
                    <a:lnTo>
                      <a:pt x="3115959" y="0"/>
                    </a:lnTo>
                    <a:moveTo>
                      <a:pt x="3260337" y="334211"/>
                    </a:moveTo>
                    <a:lnTo>
                      <a:pt x="4098070" y="334211"/>
                    </a:lnTo>
                    <a:cubicBezTo>
                      <a:pt x="4116743" y="334222"/>
                      <a:pt x="4134559" y="342044"/>
                      <a:pt x="4147205" y="355783"/>
                    </a:cubicBezTo>
                    <a:cubicBezTo>
                      <a:pt x="4159852" y="369521"/>
                      <a:pt x="4166176" y="387924"/>
                      <a:pt x="4164644" y="406533"/>
                    </a:cubicBezTo>
                    <a:lnTo>
                      <a:pt x="4060438" y="1675865"/>
                    </a:lnTo>
                    <a:cubicBezTo>
                      <a:pt x="4057914" y="1710812"/>
                      <a:pt x="4028834" y="1737880"/>
                      <a:pt x="3993796" y="1737895"/>
                    </a:cubicBezTo>
                    <a:lnTo>
                      <a:pt x="3364544" y="1737895"/>
                    </a:lnTo>
                    <a:cubicBezTo>
                      <a:pt x="3329482" y="1737878"/>
                      <a:pt x="3300392" y="1710772"/>
                      <a:pt x="3297903" y="1675799"/>
                    </a:cubicBezTo>
                    <a:lnTo>
                      <a:pt x="3193629" y="406467"/>
                    </a:lnTo>
                    <a:cubicBezTo>
                      <a:pt x="3192115" y="387845"/>
                      <a:pt x="3198465" y="369439"/>
                      <a:pt x="3211139" y="355711"/>
                    </a:cubicBezTo>
                    <a:cubicBezTo>
                      <a:pt x="3223813" y="341983"/>
                      <a:pt x="3241654" y="334187"/>
                      <a:pt x="3260337" y="334211"/>
                    </a:cubicBezTo>
                  </a:path>
                </a:pathLst>
              </a:custGeom>
              <a:solidFill>
                <a:srgbClr val="EDECEA"/>
              </a:solidFill>
            </p:spPr>
          </p:sp>
        </p:grpSp>
      </p:grpSp>
      <p:grpSp>
        <p:nvGrpSpPr>
          <p:cNvPr id="34" name="Group 5"/>
          <p:cNvGrpSpPr/>
          <p:nvPr/>
        </p:nvGrpSpPr>
        <p:grpSpPr>
          <a:xfrm>
            <a:off x="6443748" y="6415753"/>
            <a:ext cx="5292492" cy="3030263"/>
            <a:chOff x="0" y="0"/>
            <a:chExt cx="8008955" cy="4535191"/>
          </a:xfrm>
          <a:effectLst>
            <a:outerShdw blurRad="50800" dist="50800" dir="5400000" algn="ctr" rotWithShape="0">
              <a:schemeClr val="accent6">
                <a:lumMod val="40000"/>
                <a:lumOff val="60000"/>
              </a:schemeClr>
            </a:outerShdw>
          </a:effectLst>
        </p:grpSpPr>
        <p:grpSp>
          <p:nvGrpSpPr>
            <p:cNvPr id="35" name="Group 6"/>
            <p:cNvGrpSpPr>
              <a:grpSpLocks noChangeAspect="1"/>
            </p:cNvGrpSpPr>
            <p:nvPr/>
          </p:nvGrpSpPr>
          <p:grpSpPr>
            <a:xfrm>
              <a:off x="0" y="0"/>
              <a:ext cx="8008955" cy="4535191"/>
              <a:chOff x="0" y="0"/>
              <a:chExt cx="21082000" cy="11938000"/>
            </a:xfrm>
          </p:grpSpPr>
          <p:sp>
            <p:nvSpPr>
              <p:cNvPr id="36" name="Freeform 7"/>
              <p:cNvSpPr/>
              <p:nvPr/>
            </p:nvSpPr>
            <p:spPr>
              <a:xfrm>
                <a:off x="-134493" y="13666"/>
                <a:ext cx="21238718" cy="3774935"/>
              </a:xfrm>
              <a:custGeom>
                <a:avLst/>
                <a:gdLst/>
                <a:ahLst/>
                <a:cxnLst/>
                <a:rect l="l" t="t" r="r" b="b"/>
                <a:pathLst>
                  <a:path w="21238718" h="3774935">
                    <a:moveTo>
                      <a:pt x="763270" y="1578787"/>
                    </a:moveTo>
                    <a:cubicBezTo>
                      <a:pt x="504952" y="1576120"/>
                      <a:pt x="372555" y="1315833"/>
                      <a:pt x="463931" y="1121143"/>
                    </a:cubicBezTo>
                    <a:cubicBezTo>
                      <a:pt x="513207" y="1015923"/>
                      <a:pt x="543052" y="938008"/>
                      <a:pt x="560768" y="885494"/>
                    </a:cubicBezTo>
                    <a:lnTo>
                      <a:pt x="562991" y="887463"/>
                    </a:lnTo>
                    <a:cubicBezTo>
                      <a:pt x="609155" y="928864"/>
                      <a:pt x="696341" y="942327"/>
                      <a:pt x="746697" y="875207"/>
                    </a:cubicBezTo>
                    <a:cubicBezTo>
                      <a:pt x="788289" y="819835"/>
                      <a:pt x="815911" y="759764"/>
                      <a:pt x="834326" y="705980"/>
                    </a:cubicBezTo>
                    <a:cubicBezTo>
                      <a:pt x="897128" y="849363"/>
                      <a:pt x="909701" y="992682"/>
                      <a:pt x="909955" y="1081264"/>
                    </a:cubicBezTo>
                    <a:cubicBezTo>
                      <a:pt x="910082" y="1121905"/>
                      <a:pt x="929196" y="1161846"/>
                      <a:pt x="962914" y="1184198"/>
                    </a:cubicBezTo>
                    <a:cubicBezTo>
                      <a:pt x="980313" y="1195819"/>
                      <a:pt x="1003109" y="1203375"/>
                      <a:pt x="1028383" y="1200454"/>
                    </a:cubicBezTo>
                    <a:cubicBezTo>
                      <a:pt x="1040194" y="1199121"/>
                      <a:pt x="1051179" y="1195564"/>
                      <a:pt x="1061085" y="1190485"/>
                    </a:cubicBezTo>
                    <a:cubicBezTo>
                      <a:pt x="1094803" y="1423149"/>
                      <a:pt x="927290" y="1580565"/>
                      <a:pt x="763270" y="1578787"/>
                    </a:cubicBezTo>
                    <a:close/>
                    <a:moveTo>
                      <a:pt x="1327150" y="836916"/>
                    </a:moveTo>
                    <a:cubicBezTo>
                      <a:pt x="1426718" y="1151241"/>
                      <a:pt x="1302194" y="1741538"/>
                      <a:pt x="762635" y="1742236"/>
                    </a:cubicBezTo>
                    <a:cubicBezTo>
                      <a:pt x="296926" y="1742935"/>
                      <a:pt x="0" y="1319008"/>
                      <a:pt x="195580" y="841171"/>
                    </a:cubicBezTo>
                    <a:cubicBezTo>
                      <a:pt x="206820" y="813675"/>
                      <a:pt x="217487" y="788784"/>
                      <a:pt x="227584" y="765352"/>
                    </a:cubicBezTo>
                    <a:cubicBezTo>
                      <a:pt x="271907" y="662101"/>
                      <a:pt x="304546" y="586155"/>
                      <a:pt x="320802" y="434327"/>
                    </a:cubicBezTo>
                    <a:cubicBezTo>
                      <a:pt x="322075" y="422709"/>
                      <a:pt x="329209" y="412553"/>
                      <a:pt x="339705" y="407414"/>
                    </a:cubicBezTo>
                    <a:cubicBezTo>
                      <a:pt x="350201" y="402276"/>
                      <a:pt x="362598" y="402870"/>
                      <a:pt x="372555" y="408990"/>
                    </a:cubicBezTo>
                    <a:cubicBezTo>
                      <a:pt x="410274" y="431596"/>
                      <a:pt x="446976" y="463981"/>
                      <a:pt x="475742" y="492556"/>
                    </a:cubicBezTo>
                    <a:cubicBezTo>
                      <a:pt x="505841" y="522465"/>
                      <a:pt x="557467" y="520115"/>
                      <a:pt x="578803" y="483476"/>
                    </a:cubicBezTo>
                    <a:cubicBezTo>
                      <a:pt x="688022" y="295960"/>
                      <a:pt x="713613" y="124002"/>
                      <a:pt x="718693" y="34594"/>
                    </a:cubicBezTo>
                    <a:cubicBezTo>
                      <a:pt x="719251" y="21944"/>
                      <a:pt x="726811" y="10658"/>
                      <a:pt x="738298" y="5329"/>
                    </a:cubicBezTo>
                    <a:cubicBezTo>
                      <a:pt x="749785" y="0"/>
                      <a:pt x="763283" y="1515"/>
                      <a:pt x="773303" y="9257"/>
                    </a:cubicBezTo>
                    <a:cubicBezTo>
                      <a:pt x="1116647" y="274497"/>
                      <a:pt x="1149033" y="649782"/>
                      <a:pt x="1139634" y="841996"/>
                    </a:cubicBezTo>
                    <a:cubicBezTo>
                      <a:pt x="1137094" y="893876"/>
                      <a:pt x="1188656" y="928102"/>
                      <a:pt x="1222248" y="888479"/>
                    </a:cubicBezTo>
                    <a:cubicBezTo>
                      <a:pt x="1239393" y="868285"/>
                      <a:pt x="1253998" y="847330"/>
                      <a:pt x="1265745" y="828598"/>
                    </a:cubicBezTo>
                    <a:cubicBezTo>
                      <a:pt x="1272873" y="817350"/>
                      <a:pt x="1285895" y="811280"/>
                      <a:pt x="1299092" y="813055"/>
                    </a:cubicBezTo>
                    <a:cubicBezTo>
                      <a:pt x="1312289" y="814829"/>
                      <a:pt x="1323246" y="824122"/>
                      <a:pt x="1327150" y="836853"/>
                    </a:cubicBezTo>
                    <a:close/>
                    <a:moveTo>
                      <a:pt x="605409" y="840219"/>
                    </a:moveTo>
                    <a:cubicBezTo>
                      <a:pt x="584264" y="821169"/>
                      <a:pt x="559435" y="801864"/>
                      <a:pt x="538861" y="794054"/>
                    </a:cubicBezTo>
                    <a:cubicBezTo>
                      <a:pt x="534791" y="792513"/>
                      <a:pt x="530252" y="792809"/>
                      <a:pt x="526417" y="794867"/>
                    </a:cubicBezTo>
                    <a:cubicBezTo>
                      <a:pt x="522582" y="796925"/>
                      <a:pt x="519825" y="800542"/>
                      <a:pt x="518858" y="804785"/>
                    </a:cubicBezTo>
                    <a:cubicBezTo>
                      <a:pt x="510286" y="838313"/>
                      <a:pt x="482092" y="932484"/>
                      <a:pt x="406464" y="1094155"/>
                    </a:cubicBezTo>
                    <a:cubicBezTo>
                      <a:pt x="296926" y="1327581"/>
                      <a:pt x="454660" y="1639112"/>
                      <a:pt x="762572" y="1642287"/>
                    </a:cubicBezTo>
                    <a:cubicBezTo>
                      <a:pt x="980631" y="1644700"/>
                      <a:pt x="1183894" y="1427403"/>
                      <a:pt x="1115314" y="1136129"/>
                    </a:cubicBezTo>
                    <a:lnTo>
                      <a:pt x="1114044" y="1130985"/>
                    </a:lnTo>
                    <a:cubicBezTo>
                      <a:pt x="1111747" y="1121607"/>
                      <a:pt x="1109206" y="1112291"/>
                      <a:pt x="1106424" y="1103045"/>
                    </a:cubicBezTo>
                    <a:lnTo>
                      <a:pt x="1106361" y="1102727"/>
                    </a:lnTo>
                    <a:cubicBezTo>
                      <a:pt x="1104745" y="1097348"/>
                      <a:pt x="1103052" y="1091992"/>
                      <a:pt x="1101281" y="1086662"/>
                    </a:cubicBezTo>
                    <a:cubicBezTo>
                      <a:pt x="1099424" y="1080788"/>
                      <a:pt x="1094252" y="1076582"/>
                      <a:pt x="1088123" y="1075960"/>
                    </a:cubicBezTo>
                    <a:cubicBezTo>
                      <a:pt x="1081995" y="1075339"/>
                      <a:pt x="1076084" y="1078423"/>
                      <a:pt x="1073086" y="1083805"/>
                    </a:cubicBezTo>
                    <a:cubicBezTo>
                      <a:pt x="1065408" y="1097577"/>
                      <a:pt x="1056321" y="1110516"/>
                      <a:pt x="1045972" y="1122413"/>
                    </a:cubicBezTo>
                    <a:lnTo>
                      <a:pt x="1044448" y="1124127"/>
                    </a:lnTo>
                    <a:cubicBezTo>
                      <a:pt x="1015238" y="1156893"/>
                      <a:pt x="973582" y="1125016"/>
                      <a:pt x="973455" y="1081074"/>
                    </a:cubicBezTo>
                    <a:cubicBezTo>
                      <a:pt x="973138" y="974585"/>
                      <a:pt x="956119" y="789355"/>
                      <a:pt x="859409" y="613396"/>
                    </a:cubicBezTo>
                    <a:cubicBezTo>
                      <a:pt x="852667" y="601101"/>
                      <a:pt x="845595" y="588989"/>
                      <a:pt x="838200" y="577074"/>
                    </a:cubicBezTo>
                    <a:lnTo>
                      <a:pt x="838073" y="576820"/>
                    </a:lnTo>
                    <a:lnTo>
                      <a:pt x="830771" y="565327"/>
                    </a:lnTo>
                    <a:cubicBezTo>
                      <a:pt x="823278" y="553516"/>
                      <a:pt x="804736" y="557453"/>
                      <a:pt x="802576" y="571359"/>
                    </a:cubicBezTo>
                    <a:cubicBezTo>
                      <a:pt x="801942" y="575551"/>
                      <a:pt x="801116" y="579995"/>
                      <a:pt x="800290" y="584695"/>
                    </a:cubicBezTo>
                    <a:lnTo>
                      <a:pt x="800290" y="584948"/>
                    </a:lnTo>
                    <a:cubicBezTo>
                      <a:pt x="797925" y="597893"/>
                      <a:pt x="795193" y="610767"/>
                      <a:pt x="792099" y="623556"/>
                    </a:cubicBezTo>
                    <a:cubicBezTo>
                      <a:pt x="777494" y="684390"/>
                      <a:pt x="749427" y="765796"/>
                      <a:pt x="695897" y="837107"/>
                    </a:cubicBezTo>
                    <a:cubicBezTo>
                      <a:pt x="674307" y="865999"/>
                      <a:pt x="632269" y="864349"/>
                      <a:pt x="605409" y="840219"/>
                    </a:cubicBezTo>
                    <a:close/>
                    <a:moveTo>
                      <a:pt x="2287270" y="1578787"/>
                    </a:moveTo>
                    <a:cubicBezTo>
                      <a:pt x="2028952" y="1576120"/>
                      <a:pt x="1896554" y="1315833"/>
                      <a:pt x="1987931" y="1121143"/>
                    </a:cubicBezTo>
                    <a:cubicBezTo>
                      <a:pt x="2037207" y="1015923"/>
                      <a:pt x="2067052" y="938008"/>
                      <a:pt x="2084769" y="885494"/>
                    </a:cubicBezTo>
                    <a:lnTo>
                      <a:pt x="2086991" y="887463"/>
                    </a:lnTo>
                    <a:cubicBezTo>
                      <a:pt x="2133155" y="928864"/>
                      <a:pt x="2220341" y="942327"/>
                      <a:pt x="2270697" y="875207"/>
                    </a:cubicBezTo>
                    <a:cubicBezTo>
                      <a:pt x="2312289" y="819835"/>
                      <a:pt x="2339911" y="759764"/>
                      <a:pt x="2358326" y="705980"/>
                    </a:cubicBezTo>
                    <a:cubicBezTo>
                      <a:pt x="2421128" y="849363"/>
                      <a:pt x="2433701" y="992682"/>
                      <a:pt x="2433955" y="1081264"/>
                    </a:cubicBezTo>
                    <a:cubicBezTo>
                      <a:pt x="2434082" y="1121905"/>
                      <a:pt x="2453195" y="1161846"/>
                      <a:pt x="2486914" y="1184198"/>
                    </a:cubicBezTo>
                    <a:cubicBezTo>
                      <a:pt x="2504313" y="1195819"/>
                      <a:pt x="2527110" y="1203375"/>
                      <a:pt x="2552382" y="1200454"/>
                    </a:cubicBezTo>
                    <a:cubicBezTo>
                      <a:pt x="2564194" y="1199121"/>
                      <a:pt x="2575179" y="1195564"/>
                      <a:pt x="2585085" y="1190485"/>
                    </a:cubicBezTo>
                    <a:cubicBezTo>
                      <a:pt x="2618804" y="1423149"/>
                      <a:pt x="2451291" y="1580565"/>
                      <a:pt x="2287270" y="1578787"/>
                    </a:cubicBezTo>
                    <a:moveTo>
                      <a:pt x="2851150" y="836916"/>
                    </a:moveTo>
                    <a:cubicBezTo>
                      <a:pt x="2950718" y="1151241"/>
                      <a:pt x="2826195" y="1741538"/>
                      <a:pt x="2286635" y="1742236"/>
                    </a:cubicBezTo>
                    <a:cubicBezTo>
                      <a:pt x="1820926" y="1742935"/>
                      <a:pt x="1524000" y="1319008"/>
                      <a:pt x="1719580" y="841171"/>
                    </a:cubicBezTo>
                    <a:cubicBezTo>
                      <a:pt x="1730819" y="813675"/>
                      <a:pt x="1741488" y="788784"/>
                      <a:pt x="1751584" y="765352"/>
                    </a:cubicBezTo>
                    <a:cubicBezTo>
                      <a:pt x="1795907" y="662101"/>
                      <a:pt x="1828546" y="586155"/>
                      <a:pt x="1844802" y="434327"/>
                    </a:cubicBezTo>
                    <a:cubicBezTo>
                      <a:pt x="1846075" y="422709"/>
                      <a:pt x="1853209" y="412553"/>
                      <a:pt x="1863705" y="407414"/>
                    </a:cubicBezTo>
                    <a:cubicBezTo>
                      <a:pt x="1874201" y="402276"/>
                      <a:pt x="1886598" y="402870"/>
                      <a:pt x="1896554" y="408990"/>
                    </a:cubicBezTo>
                    <a:cubicBezTo>
                      <a:pt x="1934273" y="431596"/>
                      <a:pt x="1970976" y="463981"/>
                      <a:pt x="1999742" y="492556"/>
                    </a:cubicBezTo>
                    <a:cubicBezTo>
                      <a:pt x="2029841" y="522465"/>
                      <a:pt x="2081466" y="520115"/>
                      <a:pt x="2102803" y="483476"/>
                    </a:cubicBezTo>
                    <a:cubicBezTo>
                      <a:pt x="2212023" y="295960"/>
                      <a:pt x="2237613" y="124002"/>
                      <a:pt x="2242693" y="34594"/>
                    </a:cubicBezTo>
                    <a:cubicBezTo>
                      <a:pt x="2243251" y="21944"/>
                      <a:pt x="2250811" y="10658"/>
                      <a:pt x="2262298" y="5329"/>
                    </a:cubicBezTo>
                    <a:cubicBezTo>
                      <a:pt x="2273785" y="0"/>
                      <a:pt x="2287283" y="1515"/>
                      <a:pt x="2297303" y="9257"/>
                    </a:cubicBezTo>
                    <a:cubicBezTo>
                      <a:pt x="2640648" y="274497"/>
                      <a:pt x="2673032" y="649782"/>
                      <a:pt x="2663635" y="841996"/>
                    </a:cubicBezTo>
                    <a:cubicBezTo>
                      <a:pt x="2661095" y="893876"/>
                      <a:pt x="2712657" y="928102"/>
                      <a:pt x="2746248" y="888479"/>
                    </a:cubicBezTo>
                    <a:cubicBezTo>
                      <a:pt x="2763393" y="868285"/>
                      <a:pt x="2777998" y="847330"/>
                      <a:pt x="2789745" y="828598"/>
                    </a:cubicBezTo>
                    <a:cubicBezTo>
                      <a:pt x="2796873" y="817350"/>
                      <a:pt x="2809895" y="811281"/>
                      <a:pt x="2823092" y="813055"/>
                    </a:cubicBezTo>
                    <a:cubicBezTo>
                      <a:pt x="2836289" y="814829"/>
                      <a:pt x="2847246" y="824122"/>
                      <a:pt x="2851150" y="836853"/>
                    </a:cubicBezTo>
                    <a:lnTo>
                      <a:pt x="2851150" y="836916"/>
                    </a:lnTo>
                    <a:moveTo>
                      <a:pt x="2129409" y="840219"/>
                    </a:moveTo>
                    <a:cubicBezTo>
                      <a:pt x="2108263" y="821169"/>
                      <a:pt x="2083435" y="801864"/>
                      <a:pt x="2062861" y="794054"/>
                    </a:cubicBezTo>
                    <a:cubicBezTo>
                      <a:pt x="2058791" y="792513"/>
                      <a:pt x="2054252" y="792809"/>
                      <a:pt x="2050417" y="794867"/>
                    </a:cubicBezTo>
                    <a:cubicBezTo>
                      <a:pt x="2046582" y="796925"/>
                      <a:pt x="2043825" y="800542"/>
                      <a:pt x="2042858" y="804785"/>
                    </a:cubicBezTo>
                    <a:cubicBezTo>
                      <a:pt x="2034286" y="838313"/>
                      <a:pt x="2006092" y="932484"/>
                      <a:pt x="1930463" y="1094155"/>
                    </a:cubicBezTo>
                    <a:cubicBezTo>
                      <a:pt x="1820926" y="1327581"/>
                      <a:pt x="1978660" y="1639112"/>
                      <a:pt x="2286572" y="1642287"/>
                    </a:cubicBezTo>
                    <a:cubicBezTo>
                      <a:pt x="2504631" y="1644700"/>
                      <a:pt x="2707894" y="1427403"/>
                      <a:pt x="2639314" y="1136129"/>
                    </a:cubicBezTo>
                    <a:lnTo>
                      <a:pt x="2638044" y="1130985"/>
                    </a:lnTo>
                    <a:cubicBezTo>
                      <a:pt x="2635747" y="1121607"/>
                      <a:pt x="2633206" y="1112291"/>
                      <a:pt x="2630424" y="1103045"/>
                    </a:cubicBezTo>
                    <a:lnTo>
                      <a:pt x="2630360" y="1102727"/>
                    </a:lnTo>
                    <a:cubicBezTo>
                      <a:pt x="2628745" y="1097348"/>
                      <a:pt x="2627052" y="1091992"/>
                      <a:pt x="2625281" y="1086662"/>
                    </a:cubicBezTo>
                    <a:cubicBezTo>
                      <a:pt x="2623424" y="1080788"/>
                      <a:pt x="2618252" y="1076582"/>
                      <a:pt x="2612123" y="1075960"/>
                    </a:cubicBezTo>
                    <a:cubicBezTo>
                      <a:pt x="2605995" y="1075339"/>
                      <a:pt x="2600084" y="1078423"/>
                      <a:pt x="2597086" y="1083805"/>
                    </a:cubicBezTo>
                    <a:cubicBezTo>
                      <a:pt x="2589408" y="1097577"/>
                      <a:pt x="2580321" y="1110516"/>
                      <a:pt x="2569972" y="1122413"/>
                    </a:cubicBezTo>
                    <a:lnTo>
                      <a:pt x="2568448" y="1124127"/>
                    </a:lnTo>
                    <a:cubicBezTo>
                      <a:pt x="2539238" y="1156893"/>
                      <a:pt x="2497582" y="1125016"/>
                      <a:pt x="2497455" y="1081074"/>
                    </a:cubicBezTo>
                    <a:cubicBezTo>
                      <a:pt x="2497138" y="974585"/>
                      <a:pt x="2480120" y="789355"/>
                      <a:pt x="2383409" y="613396"/>
                    </a:cubicBezTo>
                    <a:cubicBezTo>
                      <a:pt x="2376667" y="601101"/>
                      <a:pt x="2369595" y="588989"/>
                      <a:pt x="2362200" y="577074"/>
                    </a:cubicBezTo>
                    <a:lnTo>
                      <a:pt x="2362073" y="576820"/>
                    </a:lnTo>
                    <a:lnTo>
                      <a:pt x="2354770" y="565327"/>
                    </a:lnTo>
                    <a:cubicBezTo>
                      <a:pt x="2347278" y="553516"/>
                      <a:pt x="2328735" y="557453"/>
                      <a:pt x="2326576" y="571359"/>
                    </a:cubicBezTo>
                    <a:cubicBezTo>
                      <a:pt x="2325941" y="575551"/>
                      <a:pt x="2325116" y="579995"/>
                      <a:pt x="2324291" y="584695"/>
                    </a:cubicBezTo>
                    <a:lnTo>
                      <a:pt x="2324291" y="584948"/>
                    </a:lnTo>
                    <a:cubicBezTo>
                      <a:pt x="2321925" y="597893"/>
                      <a:pt x="2319193" y="610767"/>
                      <a:pt x="2316099" y="623556"/>
                    </a:cubicBezTo>
                    <a:cubicBezTo>
                      <a:pt x="2301494" y="684390"/>
                      <a:pt x="2273427" y="765796"/>
                      <a:pt x="2219897" y="837107"/>
                    </a:cubicBezTo>
                    <a:cubicBezTo>
                      <a:pt x="2198307" y="865999"/>
                      <a:pt x="2156270" y="864349"/>
                      <a:pt x="2129409" y="840219"/>
                    </a:cubicBezTo>
                    <a:moveTo>
                      <a:pt x="3811270" y="1578787"/>
                    </a:moveTo>
                    <a:cubicBezTo>
                      <a:pt x="3552952" y="1576120"/>
                      <a:pt x="3420554" y="1315833"/>
                      <a:pt x="3511931" y="1121143"/>
                    </a:cubicBezTo>
                    <a:cubicBezTo>
                      <a:pt x="3561207" y="1015923"/>
                      <a:pt x="3591052" y="938008"/>
                      <a:pt x="3608769" y="885494"/>
                    </a:cubicBezTo>
                    <a:lnTo>
                      <a:pt x="3610991" y="887463"/>
                    </a:lnTo>
                    <a:cubicBezTo>
                      <a:pt x="3657155" y="928864"/>
                      <a:pt x="3744341" y="942327"/>
                      <a:pt x="3794696" y="875207"/>
                    </a:cubicBezTo>
                    <a:cubicBezTo>
                      <a:pt x="3836289" y="819835"/>
                      <a:pt x="3863911" y="759764"/>
                      <a:pt x="3882327" y="705980"/>
                    </a:cubicBezTo>
                    <a:cubicBezTo>
                      <a:pt x="3945128" y="849363"/>
                      <a:pt x="3957701" y="992682"/>
                      <a:pt x="3957955" y="1081264"/>
                    </a:cubicBezTo>
                    <a:cubicBezTo>
                      <a:pt x="3958082" y="1121905"/>
                      <a:pt x="3977196" y="1161846"/>
                      <a:pt x="4010914" y="1184198"/>
                    </a:cubicBezTo>
                    <a:cubicBezTo>
                      <a:pt x="4028313" y="1195819"/>
                      <a:pt x="4051109" y="1203375"/>
                      <a:pt x="4076383" y="1200454"/>
                    </a:cubicBezTo>
                    <a:cubicBezTo>
                      <a:pt x="4088194" y="1199121"/>
                      <a:pt x="4099179" y="1195564"/>
                      <a:pt x="4109085" y="1190485"/>
                    </a:cubicBezTo>
                    <a:cubicBezTo>
                      <a:pt x="4142803" y="1423149"/>
                      <a:pt x="3975290" y="1580565"/>
                      <a:pt x="3811270" y="1578787"/>
                    </a:cubicBezTo>
                    <a:moveTo>
                      <a:pt x="4375150" y="836916"/>
                    </a:moveTo>
                    <a:cubicBezTo>
                      <a:pt x="4474718" y="1151241"/>
                      <a:pt x="4350195" y="1741538"/>
                      <a:pt x="3810635" y="1742236"/>
                    </a:cubicBezTo>
                    <a:cubicBezTo>
                      <a:pt x="3344926" y="1742935"/>
                      <a:pt x="3048000" y="1319008"/>
                      <a:pt x="3243580" y="841171"/>
                    </a:cubicBezTo>
                    <a:cubicBezTo>
                      <a:pt x="3254820" y="813675"/>
                      <a:pt x="3265488" y="788784"/>
                      <a:pt x="3275584" y="765352"/>
                    </a:cubicBezTo>
                    <a:cubicBezTo>
                      <a:pt x="3319907" y="662101"/>
                      <a:pt x="3352546" y="586155"/>
                      <a:pt x="3368802" y="434327"/>
                    </a:cubicBezTo>
                    <a:cubicBezTo>
                      <a:pt x="3370075" y="422709"/>
                      <a:pt x="3377209" y="412553"/>
                      <a:pt x="3387705" y="407414"/>
                    </a:cubicBezTo>
                    <a:cubicBezTo>
                      <a:pt x="3398201" y="402276"/>
                      <a:pt x="3410598" y="402870"/>
                      <a:pt x="3420554" y="408990"/>
                    </a:cubicBezTo>
                    <a:cubicBezTo>
                      <a:pt x="3458273" y="431596"/>
                      <a:pt x="3494977" y="463981"/>
                      <a:pt x="3523742" y="492556"/>
                    </a:cubicBezTo>
                    <a:cubicBezTo>
                      <a:pt x="3553841" y="522465"/>
                      <a:pt x="3605466" y="520115"/>
                      <a:pt x="3626802" y="483476"/>
                    </a:cubicBezTo>
                    <a:cubicBezTo>
                      <a:pt x="3736022" y="295960"/>
                      <a:pt x="3761613" y="124002"/>
                      <a:pt x="3766693" y="34594"/>
                    </a:cubicBezTo>
                    <a:cubicBezTo>
                      <a:pt x="3767251" y="21944"/>
                      <a:pt x="3774811" y="10658"/>
                      <a:pt x="3786298" y="5329"/>
                    </a:cubicBezTo>
                    <a:cubicBezTo>
                      <a:pt x="3797785" y="0"/>
                      <a:pt x="3811283" y="1515"/>
                      <a:pt x="3821303" y="9257"/>
                    </a:cubicBezTo>
                    <a:cubicBezTo>
                      <a:pt x="4164647" y="274497"/>
                      <a:pt x="4197033" y="649782"/>
                      <a:pt x="4187634" y="841996"/>
                    </a:cubicBezTo>
                    <a:cubicBezTo>
                      <a:pt x="4185095" y="893876"/>
                      <a:pt x="4236657" y="928102"/>
                      <a:pt x="4270248" y="888479"/>
                    </a:cubicBezTo>
                    <a:cubicBezTo>
                      <a:pt x="4287393" y="868285"/>
                      <a:pt x="4301998" y="847330"/>
                      <a:pt x="4313746" y="828598"/>
                    </a:cubicBezTo>
                    <a:cubicBezTo>
                      <a:pt x="4320873" y="817350"/>
                      <a:pt x="4333895" y="811281"/>
                      <a:pt x="4347092" y="813055"/>
                    </a:cubicBezTo>
                    <a:cubicBezTo>
                      <a:pt x="4360289" y="814829"/>
                      <a:pt x="4371246" y="824122"/>
                      <a:pt x="4375150" y="836853"/>
                    </a:cubicBezTo>
                    <a:lnTo>
                      <a:pt x="4375150" y="836916"/>
                    </a:lnTo>
                    <a:moveTo>
                      <a:pt x="3653409" y="840219"/>
                    </a:moveTo>
                    <a:cubicBezTo>
                      <a:pt x="3632264" y="821169"/>
                      <a:pt x="3607435" y="801864"/>
                      <a:pt x="3586861" y="794054"/>
                    </a:cubicBezTo>
                    <a:cubicBezTo>
                      <a:pt x="3582791" y="792513"/>
                      <a:pt x="3578253" y="792809"/>
                      <a:pt x="3574417" y="794867"/>
                    </a:cubicBezTo>
                    <a:cubicBezTo>
                      <a:pt x="3570582" y="796925"/>
                      <a:pt x="3567825" y="800542"/>
                      <a:pt x="3566859" y="804785"/>
                    </a:cubicBezTo>
                    <a:cubicBezTo>
                      <a:pt x="3558286" y="838313"/>
                      <a:pt x="3530092" y="932484"/>
                      <a:pt x="3454464" y="1094155"/>
                    </a:cubicBezTo>
                    <a:cubicBezTo>
                      <a:pt x="3344926" y="1327581"/>
                      <a:pt x="3502660" y="1639112"/>
                      <a:pt x="3810571" y="1642287"/>
                    </a:cubicBezTo>
                    <a:cubicBezTo>
                      <a:pt x="4028631" y="1644700"/>
                      <a:pt x="4231894" y="1427403"/>
                      <a:pt x="4163314" y="1136129"/>
                    </a:cubicBezTo>
                    <a:lnTo>
                      <a:pt x="4162044" y="1130985"/>
                    </a:lnTo>
                    <a:cubicBezTo>
                      <a:pt x="4159747" y="1121607"/>
                      <a:pt x="4157206" y="1112291"/>
                      <a:pt x="4154424" y="1103045"/>
                    </a:cubicBezTo>
                    <a:lnTo>
                      <a:pt x="4154360" y="1102727"/>
                    </a:lnTo>
                    <a:cubicBezTo>
                      <a:pt x="4152745" y="1097348"/>
                      <a:pt x="4151052" y="1091992"/>
                      <a:pt x="4149281" y="1086662"/>
                    </a:cubicBezTo>
                    <a:cubicBezTo>
                      <a:pt x="4147424" y="1080788"/>
                      <a:pt x="4142252" y="1076582"/>
                      <a:pt x="4136123" y="1075960"/>
                    </a:cubicBezTo>
                    <a:cubicBezTo>
                      <a:pt x="4129994" y="1075339"/>
                      <a:pt x="4124084" y="1078423"/>
                      <a:pt x="4121086" y="1083805"/>
                    </a:cubicBezTo>
                    <a:cubicBezTo>
                      <a:pt x="4113408" y="1097577"/>
                      <a:pt x="4104321" y="1110516"/>
                      <a:pt x="4093972" y="1122413"/>
                    </a:cubicBezTo>
                    <a:lnTo>
                      <a:pt x="4092448" y="1124127"/>
                    </a:lnTo>
                    <a:cubicBezTo>
                      <a:pt x="4063238" y="1156893"/>
                      <a:pt x="4021582" y="1125016"/>
                      <a:pt x="4021455" y="1081074"/>
                    </a:cubicBezTo>
                    <a:cubicBezTo>
                      <a:pt x="4021138" y="974585"/>
                      <a:pt x="4004120" y="789355"/>
                      <a:pt x="3907409" y="613396"/>
                    </a:cubicBezTo>
                    <a:cubicBezTo>
                      <a:pt x="3900667" y="601101"/>
                      <a:pt x="3893595" y="588989"/>
                      <a:pt x="3886200" y="577074"/>
                    </a:cubicBezTo>
                    <a:lnTo>
                      <a:pt x="3886073" y="576820"/>
                    </a:lnTo>
                    <a:lnTo>
                      <a:pt x="3878771" y="565327"/>
                    </a:lnTo>
                    <a:cubicBezTo>
                      <a:pt x="3871277" y="553516"/>
                      <a:pt x="3852735" y="557453"/>
                      <a:pt x="3850577" y="571359"/>
                    </a:cubicBezTo>
                    <a:cubicBezTo>
                      <a:pt x="3849941" y="575551"/>
                      <a:pt x="3849116" y="579995"/>
                      <a:pt x="3848290" y="584695"/>
                    </a:cubicBezTo>
                    <a:lnTo>
                      <a:pt x="3848290" y="584948"/>
                    </a:lnTo>
                    <a:cubicBezTo>
                      <a:pt x="3845925" y="597893"/>
                      <a:pt x="3843193" y="610767"/>
                      <a:pt x="3840099" y="623556"/>
                    </a:cubicBezTo>
                    <a:cubicBezTo>
                      <a:pt x="3825494" y="684390"/>
                      <a:pt x="3797427" y="765796"/>
                      <a:pt x="3743896" y="837107"/>
                    </a:cubicBezTo>
                    <a:cubicBezTo>
                      <a:pt x="3722307" y="865999"/>
                      <a:pt x="3680270" y="864349"/>
                      <a:pt x="3653409" y="840219"/>
                    </a:cubicBezTo>
                    <a:moveTo>
                      <a:pt x="5335270" y="1578787"/>
                    </a:moveTo>
                    <a:cubicBezTo>
                      <a:pt x="5076952" y="1576120"/>
                      <a:pt x="4944554" y="1315833"/>
                      <a:pt x="5035931" y="1121143"/>
                    </a:cubicBezTo>
                    <a:cubicBezTo>
                      <a:pt x="5085207" y="1015923"/>
                      <a:pt x="5115052" y="938008"/>
                      <a:pt x="5132769" y="885494"/>
                    </a:cubicBezTo>
                    <a:lnTo>
                      <a:pt x="5134991" y="887463"/>
                    </a:lnTo>
                    <a:cubicBezTo>
                      <a:pt x="5181155" y="928864"/>
                      <a:pt x="5268341" y="942327"/>
                      <a:pt x="5318696" y="875207"/>
                    </a:cubicBezTo>
                    <a:cubicBezTo>
                      <a:pt x="5360289" y="819835"/>
                      <a:pt x="5387911" y="759764"/>
                      <a:pt x="5406327" y="705980"/>
                    </a:cubicBezTo>
                    <a:cubicBezTo>
                      <a:pt x="5469128" y="849363"/>
                      <a:pt x="5481701" y="992682"/>
                      <a:pt x="5481955" y="1081264"/>
                    </a:cubicBezTo>
                    <a:cubicBezTo>
                      <a:pt x="5482082" y="1121905"/>
                      <a:pt x="5501196" y="1161846"/>
                      <a:pt x="5534914" y="1184198"/>
                    </a:cubicBezTo>
                    <a:cubicBezTo>
                      <a:pt x="5552313" y="1195819"/>
                      <a:pt x="5575109" y="1203375"/>
                      <a:pt x="5600383" y="1200454"/>
                    </a:cubicBezTo>
                    <a:cubicBezTo>
                      <a:pt x="5612194" y="1199121"/>
                      <a:pt x="5623179" y="1195564"/>
                      <a:pt x="5633085" y="1190485"/>
                    </a:cubicBezTo>
                    <a:cubicBezTo>
                      <a:pt x="5666803" y="1423149"/>
                      <a:pt x="5499290" y="1580565"/>
                      <a:pt x="5335270" y="1578787"/>
                    </a:cubicBezTo>
                    <a:moveTo>
                      <a:pt x="5899150" y="836916"/>
                    </a:moveTo>
                    <a:cubicBezTo>
                      <a:pt x="5998718" y="1151241"/>
                      <a:pt x="5874195" y="1741538"/>
                      <a:pt x="5334635" y="1742236"/>
                    </a:cubicBezTo>
                    <a:cubicBezTo>
                      <a:pt x="4868926" y="1742935"/>
                      <a:pt x="4572000" y="1319008"/>
                      <a:pt x="4767580" y="841171"/>
                    </a:cubicBezTo>
                    <a:cubicBezTo>
                      <a:pt x="4778820" y="813675"/>
                      <a:pt x="4789488" y="788784"/>
                      <a:pt x="4799584" y="765352"/>
                    </a:cubicBezTo>
                    <a:cubicBezTo>
                      <a:pt x="4843907" y="662101"/>
                      <a:pt x="4876546" y="586155"/>
                      <a:pt x="4892802" y="434327"/>
                    </a:cubicBezTo>
                    <a:cubicBezTo>
                      <a:pt x="4894075" y="422709"/>
                      <a:pt x="4901209" y="412553"/>
                      <a:pt x="4911705" y="407414"/>
                    </a:cubicBezTo>
                    <a:cubicBezTo>
                      <a:pt x="4922201" y="402276"/>
                      <a:pt x="4934598" y="402870"/>
                      <a:pt x="4944554" y="408990"/>
                    </a:cubicBezTo>
                    <a:cubicBezTo>
                      <a:pt x="4982273" y="431596"/>
                      <a:pt x="5018977" y="463981"/>
                      <a:pt x="5047742" y="492556"/>
                    </a:cubicBezTo>
                    <a:cubicBezTo>
                      <a:pt x="5077841" y="522465"/>
                      <a:pt x="5129466" y="520115"/>
                      <a:pt x="5150802" y="483476"/>
                    </a:cubicBezTo>
                    <a:cubicBezTo>
                      <a:pt x="5260022" y="295960"/>
                      <a:pt x="5285613" y="124002"/>
                      <a:pt x="5290693" y="34594"/>
                    </a:cubicBezTo>
                    <a:cubicBezTo>
                      <a:pt x="5291251" y="21944"/>
                      <a:pt x="5298811" y="10658"/>
                      <a:pt x="5310298" y="5329"/>
                    </a:cubicBezTo>
                    <a:cubicBezTo>
                      <a:pt x="5321785" y="0"/>
                      <a:pt x="5335283" y="1515"/>
                      <a:pt x="5345303" y="9257"/>
                    </a:cubicBezTo>
                    <a:cubicBezTo>
                      <a:pt x="5688647" y="274497"/>
                      <a:pt x="5721033" y="649782"/>
                      <a:pt x="5711634" y="841996"/>
                    </a:cubicBezTo>
                    <a:cubicBezTo>
                      <a:pt x="5709095" y="893876"/>
                      <a:pt x="5760657" y="928102"/>
                      <a:pt x="5794248" y="888479"/>
                    </a:cubicBezTo>
                    <a:cubicBezTo>
                      <a:pt x="5811393" y="868285"/>
                      <a:pt x="5825998" y="847330"/>
                      <a:pt x="5837746" y="828598"/>
                    </a:cubicBezTo>
                    <a:cubicBezTo>
                      <a:pt x="5844873" y="817350"/>
                      <a:pt x="5857895" y="811281"/>
                      <a:pt x="5871092" y="813055"/>
                    </a:cubicBezTo>
                    <a:cubicBezTo>
                      <a:pt x="5884289" y="814829"/>
                      <a:pt x="5895246" y="824122"/>
                      <a:pt x="5899150" y="836853"/>
                    </a:cubicBezTo>
                    <a:lnTo>
                      <a:pt x="5899150" y="836916"/>
                    </a:lnTo>
                    <a:moveTo>
                      <a:pt x="5177409" y="840219"/>
                    </a:moveTo>
                    <a:cubicBezTo>
                      <a:pt x="5156264" y="821169"/>
                      <a:pt x="5131435" y="801864"/>
                      <a:pt x="5110861" y="794054"/>
                    </a:cubicBezTo>
                    <a:cubicBezTo>
                      <a:pt x="5106791" y="792513"/>
                      <a:pt x="5102253" y="792809"/>
                      <a:pt x="5098417" y="794867"/>
                    </a:cubicBezTo>
                    <a:cubicBezTo>
                      <a:pt x="5094582" y="796925"/>
                      <a:pt x="5091825" y="800542"/>
                      <a:pt x="5090859" y="804785"/>
                    </a:cubicBezTo>
                    <a:cubicBezTo>
                      <a:pt x="5082286" y="838313"/>
                      <a:pt x="5054092" y="932484"/>
                      <a:pt x="4978464" y="1094155"/>
                    </a:cubicBezTo>
                    <a:cubicBezTo>
                      <a:pt x="4868926" y="1327581"/>
                      <a:pt x="5026660" y="1639112"/>
                      <a:pt x="5334571" y="1642287"/>
                    </a:cubicBezTo>
                    <a:cubicBezTo>
                      <a:pt x="5552631" y="1644700"/>
                      <a:pt x="5755894" y="1427403"/>
                      <a:pt x="5687314" y="1136129"/>
                    </a:cubicBezTo>
                    <a:lnTo>
                      <a:pt x="5686044" y="1130985"/>
                    </a:lnTo>
                    <a:cubicBezTo>
                      <a:pt x="5683747" y="1121607"/>
                      <a:pt x="5681206" y="1112291"/>
                      <a:pt x="5678424" y="1103045"/>
                    </a:cubicBezTo>
                    <a:lnTo>
                      <a:pt x="5678360" y="1102727"/>
                    </a:lnTo>
                    <a:cubicBezTo>
                      <a:pt x="5676745" y="1097348"/>
                      <a:pt x="5675052" y="1091992"/>
                      <a:pt x="5673281" y="1086662"/>
                    </a:cubicBezTo>
                    <a:cubicBezTo>
                      <a:pt x="5671424" y="1080788"/>
                      <a:pt x="5666252" y="1076582"/>
                      <a:pt x="5660123" y="1075960"/>
                    </a:cubicBezTo>
                    <a:cubicBezTo>
                      <a:pt x="5653994" y="1075339"/>
                      <a:pt x="5648084" y="1078423"/>
                      <a:pt x="5645086" y="1083805"/>
                    </a:cubicBezTo>
                    <a:cubicBezTo>
                      <a:pt x="5637408" y="1097577"/>
                      <a:pt x="5628321" y="1110516"/>
                      <a:pt x="5617972" y="1122413"/>
                    </a:cubicBezTo>
                    <a:lnTo>
                      <a:pt x="5616448" y="1124127"/>
                    </a:lnTo>
                    <a:cubicBezTo>
                      <a:pt x="5587238" y="1156893"/>
                      <a:pt x="5545582" y="1125016"/>
                      <a:pt x="5545455" y="1081074"/>
                    </a:cubicBezTo>
                    <a:cubicBezTo>
                      <a:pt x="5545138" y="974585"/>
                      <a:pt x="5528120" y="789355"/>
                      <a:pt x="5431409" y="613396"/>
                    </a:cubicBezTo>
                    <a:cubicBezTo>
                      <a:pt x="5424667" y="601101"/>
                      <a:pt x="5417595" y="588989"/>
                      <a:pt x="5410200" y="577074"/>
                    </a:cubicBezTo>
                    <a:lnTo>
                      <a:pt x="5410073" y="576820"/>
                    </a:lnTo>
                    <a:lnTo>
                      <a:pt x="5402771" y="565327"/>
                    </a:lnTo>
                    <a:cubicBezTo>
                      <a:pt x="5395277" y="553516"/>
                      <a:pt x="5376735" y="557453"/>
                      <a:pt x="5374577" y="571359"/>
                    </a:cubicBezTo>
                    <a:cubicBezTo>
                      <a:pt x="5373941" y="575551"/>
                      <a:pt x="5373116" y="579995"/>
                      <a:pt x="5372290" y="584695"/>
                    </a:cubicBezTo>
                    <a:lnTo>
                      <a:pt x="5372290" y="584948"/>
                    </a:lnTo>
                    <a:cubicBezTo>
                      <a:pt x="5369925" y="597893"/>
                      <a:pt x="5367193" y="610767"/>
                      <a:pt x="5364099" y="623556"/>
                    </a:cubicBezTo>
                    <a:cubicBezTo>
                      <a:pt x="5349494" y="684390"/>
                      <a:pt x="5321427" y="765796"/>
                      <a:pt x="5267896" y="837107"/>
                    </a:cubicBezTo>
                    <a:cubicBezTo>
                      <a:pt x="5246307" y="865999"/>
                      <a:pt x="5204270" y="864349"/>
                      <a:pt x="5177409" y="840219"/>
                    </a:cubicBezTo>
                    <a:moveTo>
                      <a:pt x="6859270" y="1578787"/>
                    </a:moveTo>
                    <a:cubicBezTo>
                      <a:pt x="6600952" y="1576120"/>
                      <a:pt x="6468554" y="1315833"/>
                      <a:pt x="6559931" y="1121143"/>
                    </a:cubicBezTo>
                    <a:cubicBezTo>
                      <a:pt x="6609207" y="1015923"/>
                      <a:pt x="6639052" y="938008"/>
                      <a:pt x="6656769" y="885494"/>
                    </a:cubicBezTo>
                    <a:lnTo>
                      <a:pt x="6658991" y="887463"/>
                    </a:lnTo>
                    <a:cubicBezTo>
                      <a:pt x="6705155" y="928864"/>
                      <a:pt x="6792341" y="942327"/>
                      <a:pt x="6842697" y="875207"/>
                    </a:cubicBezTo>
                    <a:cubicBezTo>
                      <a:pt x="6884289" y="819835"/>
                      <a:pt x="6911912" y="759764"/>
                      <a:pt x="6930326" y="705980"/>
                    </a:cubicBezTo>
                    <a:cubicBezTo>
                      <a:pt x="6993128" y="849363"/>
                      <a:pt x="7005701" y="992682"/>
                      <a:pt x="7005955" y="1081264"/>
                    </a:cubicBezTo>
                    <a:cubicBezTo>
                      <a:pt x="7006082" y="1121905"/>
                      <a:pt x="7025196" y="1161846"/>
                      <a:pt x="7058914" y="1184198"/>
                    </a:cubicBezTo>
                    <a:cubicBezTo>
                      <a:pt x="7076313" y="1195819"/>
                      <a:pt x="7099110" y="1203375"/>
                      <a:pt x="7124383" y="1200454"/>
                    </a:cubicBezTo>
                    <a:cubicBezTo>
                      <a:pt x="7136194" y="1199121"/>
                      <a:pt x="7147179" y="1195564"/>
                      <a:pt x="7157085" y="1190485"/>
                    </a:cubicBezTo>
                    <a:cubicBezTo>
                      <a:pt x="7190803" y="1423149"/>
                      <a:pt x="7023290" y="1580565"/>
                      <a:pt x="6859270" y="1578787"/>
                    </a:cubicBezTo>
                    <a:moveTo>
                      <a:pt x="7423150" y="836916"/>
                    </a:moveTo>
                    <a:cubicBezTo>
                      <a:pt x="7522718" y="1151241"/>
                      <a:pt x="7398195" y="1741538"/>
                      <a:pt x="6858635" y="1742236"/>
                    </a:cubicBezTo>
                    <a:cubicBezTo>
                      <a:pt x="6392926" y="1742935"/>
                      <a:pt x="6096000" y="1319008"/>
                      <a:pt x="6291580" y="841171"/>
                    </a:cubicBezTo>
                    <a:cubicBezTo>
                      <a:pt x="6302820" y="813675"/>
                      <a:pt x="6313488" y="788784"/>
                      <a:pt x="6323584" y="765352"/>
                    </a:cubicBezTo>
                    <a:cubicBezTo>
                      <a:pt x="6367907" y="662101"/>
                      <a:pt x="6400546" y="586155"/>
                      <a:pt x="6416802" y="434327"/>
                    </a:cubicBezTo>
                    <a:cubicBezTo>
                      <a:pt x="6418075" y="422709"/>
                      <a:pt x="6425209" y="412553"/>
                      <a:pt x="6435705" y="407414"/>
                    </a:cubicBezTo>
                    <a:cubicBezTo>
                      <a:pt x="6446201" y="402276"/>
                      <a:pt x="6458598" y="402870"/>
                      <a:pt x="6468554" y="408990"/>
                    </a:cubicBezTo>
                    <a:cubicBezTo>
                      <a:pt x="6506273" y="431596"/>
                      <a:pt x="6542977" y="463981"/>
                      <a:pt x="6571742" y="492556"/>
                    </a:cubicBezTo>
                    <a:cubicBezTo>
                      <a:pt x="6601841" y="522465"/>
                      <a:pt x="6653466" y="520115"/>
                      <a:pt x="6674802" y="483476"/>
                    </a:cubicBezTo>
                    <a:cubicBezTo>
                      <a:pt x="6784023" y="295960"/>
                      <a:pt x="6809613" y="124002"/>
                      <a:pt x="6814693" y="34594"/>
                    </a:cubicBezTo>
                    <a:cubicBezTo>
                      <a:pt x="6815251" y="21944"/>
                      <a:pt x="6822811" y="10658"/>
                      <a:pt x="6834298" y="5329"/>
                    </a:cubicBezTo>
                    <a:cubicBezTo>
                      <a:pt x="6845785" y="0"/>
                      <a:pt x="6859283" y="1515"/>
                      <a:pt x="6869303" y="9257"/>
                    </a:cubicBezTo>
                    <a:cubicBezTo>
                      <a:pt x="7212648" y="274497"/>
                      <a:pt x="7245033" y="649782"/>
                      <a:pt x="7235635" y="841996"/>
                    </a:cubicBezTo>
                    <a:cubicBezTo>
                      <a:pt x="7233095" y="893876"/>
                      <a:pt x="7284657" y="928102"/>
                      <a:pt x="7318248" y="888479"/>
                    </a:cubicBezTo>
                    <a:cubicBezTo>
                      <a:pt x="7335393" y="868285"/>
                      <a:pt x="7349998" y="847330"/>
                      <a:pt x="7361746" y="828598"/>
                    </a:cubicBezTo>
                    <a:cubicBezTo>
                      <a:pt x="7368873" y="817350"/>
                      <a:pt x="7381896" y="811281"/>
                      <a:pt x="7395092" y="813055"/>
                    </a:cubicBezTo>
                    <a:cubicBezTo>
                      <a:pt x="7408289" y="814829"/>
                      <a:pt x="7419246" y="824122"/>
                      <a:pt x="7423150" y="836853"/>
                    </a:cubicBezTo>
                    <a:lnTo>
                      <a:pt x="7423150" y="836916"/>
                    </a:lnTo>
                    <a:moveTo>
                      <a:pt x="6701409" y="840219"/>
                    </a:moveTo>
                    <a:cubicBezTo>
                      <a:pt x="6680263" y="821169"/>
                      <a:pt x="6655435" y="801864"/>
                      <a:pt x="6634861" y="794054"/>
                    </a:cubicBezTo>
                    <a:cubicBezTo>
                      <a:pt x="6630791" y="792513"/>
                      <a:pt x="6626253" y="792809"/>
                      <a:pt x="6622417" y="794867"/>
                    </a:cubicBezTo>
                    <a:cubicBezTo>
                      <a:pt x="6618582" y="796925"/>
                      <a:pt x="6615825" y="800542"/>
                      <a:pt x="6614859" y="804785"/>
                    </a:cubicBezTo>
                    <a:cubicBezTo>
                      <a:pt x="6606286" y="838313"/>
                      <a:pt x="6578092" y="932484"/>
                      <a:pt x="6502464" y="1094155"/>
                    </a:cubicBezTo>
                    <a:cubicBezTo>
                      <a:pt x="6392926" y="1327581"/>
                      <a:pt x="6550660" y="1639112"/>
                      <a:pt x="6858572" y="1642287"/>
                    </a:cubicBezTo>
                    <a:cubicBezTo>
                      <a:pt x="7076631" y="1644700"/>
                      <a:pt x="7279894" y="1427403"/>
                      <a:pt x="7211314" y="1136129"/>
                    </a:cubicBezTo>
                    <a:lnTo>
                      <a:pt x="7210044" y="1130985"/>
                    </a:lnTo>
                    <a:cubicBezTo>
                      <a:pt x="7207747" y="1121607"/>
                      <a:pt x="7205206" y="1112291"/>
                      <a:pt x="7202424" y="1103045"/>
                    </a:cubicBezTo>
                    <a:lnTo>
                      <a:pt x="7202361" y="1102727"/>
                    </a:lnTo>
                    <a:cubicBezTo>
                      <a:pt x="7200745" y="1097348"/>
                      <a:pt x="7199052" y="1091992"/>
                      <a:pt x="7197281" y="1086662"/>
                    </a:cubicBezTo>
                    <a:cubicBezTo>
                      <a:pt x="7195424" y="1080788"/>
                      <a:pt x="7190252" y="1076582"/>
                      <a:pt x="7184123" y="1075960"/>
                    </a:cubicBezTo>
                    <a:cubicBezTo>
                      <a:pt x="7177995" y="1075339"/>
                      <a:pt x="7172084" y="1078423"/>
                      <a:pt x="7169087" y="1083805"/>
                    </a:cubicBezTo>
                    <a:cubicBezTo>
                      <a:pt x="7161408" y="1097577"/>
                      <a:pt x="7152321" y="1110516"/>
                      <a:pt x="7141972" y="1122413"/>
                    </a:cubicBezTo>
                    <a:lnTo>
                      <a:pt x="7140448" y="1124127"/>
                    </a:lnTo>
                    <a:cubicBezTo>
                      <a:pt x="7111238" y="1156893"/>
                      <a:pt x="7069582" y="1125016"/>
                      <a:pt x="7069455" y="1081074"/>
                    </a:cubicBezTo>
                    <a:cubicBezTo>
                      <a:pt x="7069137" y="974585"/>
                      <a:pt x="7052120" y="789355"/>
                      <a:pt x="6955409" y="613396"/>
                    </a:cubicBezTo>
                    <a:cubicBezTo>
                      <a:pt x="6948667" y="601101"/>
                      <a:pt x="6941595" y="588989"/>
                      <a:pt x="6934200" y="577074"/>
                    </a:cubicBezTo>
                    <a:lnTo>
                      <a:pt x="6934073" y="576820"/>
                    </a:lnTo>
                    <a:lnTo>
                      <a:pt x="6926771" y="565327"/>
                    </a:lnTo>
                    <a:cubicBezTo>
                      <a:pt x="6919277" y="553516"/>
                      <a:pt x="6900736" y="557453"/>
                      <a:pt x="6898576" y="571359"/>
                    </a:cubicBezTo>
                    <a:cubicBezTo>
                      <a:pt x="6897941" y="575551"/>
                      <a:pt x="6897116" y="579995"/>
                      <a:pt x="6896290" y="584695"/>
                    </a:cubicBezTo>
                    <a:lnTo>
                      <a:pt x="6896290" y="584948"/>
                    </a:lnTo>
                    <a:cubicBezTo>
                      <a:pt x="6893925" y="597893"/>
                      <a:pt x="6891193" y="610767"/>
                      <a:pt x="6888099" y="623556"/>
                    </a:cubicBezTo>
                    <a:cubicBezTo>
                      <a:pt x="6873494" y="684390"/>
                      <a:pt x="6845427" y="765796"/>
                      <a:pt x="6791897" y="837107"/>
                    </a:cubicBezTo>
                    <a:cubicBezTo>
                      <a:pt x="6770307" y="865999"/>
                      <a:pt x="6728270" y="864349"/>
                      <a:pt x="6701409" y="840219"/>
                    </a:cubicBezTo>
                    <a:moveTo>
                      <a:pt x="8383270" y="1578787"/>
                    </a:moveTo>
                    <a:cubicBezTo>
                      <a:pt x="8124952" y="1576120"/>
                      <a:pt x="7992554" y="1315833"/>
                      <a:pt x="8083931" y="1121143"/>
                    </a:cubicBezTo>
                    <a:cubicBezTo>
                      <a:pt x="8133207" y="1015923"/>
                      <a:pt x="8163052" y="938008"/>
                      <a:pt x="8180769" y="885494"/>
                    </a:cubicBezTo>
                    <a:lnTo>
                      <a:pt x="8182991" y="887463"/>
                    </a:lnTo>
                    <a:cubicBezTo>
                      <a:pt x="8229155" y="928864"/>
                      <a:pt x="8316341" y="942327"/>
                      <a:pt x="8366697" y="875207"/>
                    </a:cubicBezTo>
                    <a:cubicBezTo>
                      <a:pt x="8408289" y="819835"/>
                      <a:pt x="8435912" y="759764"/>
                      <a:pt x="8454326" y="705980"/>
                    </a:cubicBezTo>
                    <a:cubicBezTo>
                      <a:pt x="8517128" y="849363"/>
                      <a:pt x="8529701" y="992682"/>
                      <a:pt x="8529955" y="1081264"/>
                    </a:cubicBezTo>
                    <a:cubicBezTo>
                      <a:pt x="8530082" y="1121905"/>
                      <a:pt x="8549196" y="1161846"/>
                      <a:pt x="8582914" y="1184198"/>
                    </a:cubicBezTo>
                    <a:cubicBezTo>
                      <a:pt x="8600313" y="1195819"/>
                      <a:pt x="8623110" y="1203375"/>
                      <a:pt x="8648383" y="1200454"/>
                    </a:cubicBezTo>
                    <a:cubicBezTo>
                      <a:pt x="8660194" y="1199121"/>
                      <a:pt x="8671179" y="1195564"/>
                      <a:pt x="8681085" y="1190485"/>
                    </a:cubicBezTo>
                    <a:cubicBezTo>
                      <a:pt x="8714803" y="1423149"/>
                      <a:pt x="8547290" y="1580565"/>
                      <a:pt x="8383270" y="1578787"/>
                    </a:cubicBezTo>
                    <a:moveTo>
                      <a:pt x="8947150" y="836916"/>
                    </a:moveTo>
                    <a:cubicBezTo>
                      <a:pt x="9046718" y="1151241"/>
                      <a:pt x="8922195" y="1741538"/>
                      <a:pt x="8382635" y="1742236"/>
                    </a:cubicBezTo>
                    <a:cubicBezTo>
                      <a:pt x="7916926" y="1742935"/>
                      <a:pt x="7620000" y="1319008"/>
                      <a:pt x="7815580" y="841171"/>
                    </a:cubicBezTo>
                    <a:cubicBezTo>
                      <a:pt x="7826820" y="813675"/>
                      <a:pt x="7837487" y="788784"/>
                      <a:pt x="7847584" y="765352"/>
                    </a:cubicBezTo>
                    <a:cubicBezTo>
                      <a:pt x="7891907" y="662101"/>
                      <a:pt x="7924546" y="586155"/>
                      <a:pt x="7940802" y="434327"/>
                    </a:cubicBezTo>
                    <a:cubicBezTo>
                      <a:pt x="7942075" y="422709"/>
                      <a:pt x="7949208" y="412553"/>
                      <a:pt x="7959705" y="407414"/>
                    </a:cubicBezTo>
                    <a:cubicBezTo>
                      <a:pt x="7970202" y="402276"/>
                      <a:pt x="7982598" y="402870"/>
                      <a:pt x="7992554" y="408990"/>
                    </a:cubicBezTo>
                    <a:cubicBezTo>
                      <a:pt x="8030274" y="431596"/>
                      <a:pt x="8066976" y="463981"/>
                      <a:pt x="8095742" y="492556"/>
                    </a:cubicBezTo>
                    <a:cubicBezTo>
                      <a:pt x="8125841" y="522465"/>
                      <a:pt x="8177466" y="520115"/>
                      <a:pt x="8198802" y="483476"/>
                    </a:cubicBezTo>
                    <a:cubicBezTo>
                      <a:pt x="8308023" y="295960"/>
                      <a:pt x="8333613" y="124002"/>
                      <a:pt x="8338693" y="34594"/>
                    </a:cubicBezTo>
                    <a:cubicBezTo>
                      <a:pt x="8339251" y="21944"/>
                      <a:pt x="8346811" y="10658"/>
                      <a:pt x="8358298" y="5329"/>
                    </a:cubicBezTo>
                    <a:cubicBezTo>
                      <a:pt x="8369785" y="0"/>
                      <a:pt x="8383283" y="1515"/>
                      <a:pt x="8393303" y="9257"/>
                    </a:cubicBezTo>
                    <a:cubicBezTo>
                      <a:pt x="8736648" y="274497"/>
                      <a:pt x="8769033" y="649782"/>
                      <a:pt x="8759635" y="841996"/>
                    </a:cubicBezTo>
                    <a:cubicBezTo>
                      <a:pt x="8757095" y="893876"/>
                      <a:pt x="8808657" y="928102"/>
                      <a:pt x="8842248" y="888479"/>
                    </a:cubicBezTo>
                    <a:cubicBezTo>
                      <a:pt x="8859393" y="868285"/>
                      <a:pt x="8873998" y="847330"/>
                      <a:pt x="8885746" y="828598"/>
                    </a:cubicBezTo>
                    <a:cubicBezTo>
                      <a:pt x="8892873" y="817350"/>
                      <a:pt x="8905896" y="811281"/>
                      <a:pt x="8919092" y="813055"/>
                    </a:cubicBezTo>
                    <a:cubicBezTo>
                      <a:pt x="8932289" y="814829"/>
                      <a:pt x="8943246" y="824122"/>
                      <a:pt x="8947150" y="836853"/>
                    </a:cubicBezTo>
                    <a:lnTo>
                      <a:pt x="8947150" y="836916"/>
                    </a:lnTo>
                    <a:moveTo>
                      <a:pt x="8225409" y="840219"/>
                    </a:moveTo>
                    <a:cubicBezTo>
                      <a:pt x="8204263" y="821169"/>
                      <a:pt x="8179435" y="801864"/>
                      <a:pt x="8158861" y="794054"/>
                    </a:cubicBezTo>
                    <a:cubicBezTo>
                      <a:pt x="8154790" y="792513"/>
                      <a:pt x="8150253" y="792809"/>
                      <a:pt x="8146417" y="794867"/>
                    </a:cubicBezTo>
                    <a:cubicBezTo>
                      <a:pt x="8142582" y="796925"/>
                      <a:pt x="8139825" y="800542"/>
                      <a:pt x="8138859" y="804785"/>
                    </a:cubicBezTo>
                    <a:cubicBezTo>
                      <a:pt x="8130286" y="838313"/>
                      <a:pt x="8102092" y="932484"/>
                      <a:pt x="8026463" y="1094155"/>
                    </a:cubicBezTo>
                    <a:cubicBezTo>
                      <a:pt x="7916926" y="1327581"/>
                      <a:pt x="8074660" y="1639112"/>
                      <a:pt x="8382572" y="1642287"/>
                    </a:cubicBezTo>
                    <a:cubicBezTo>
                      <a:pt x="8600631" y="1644700"/>
                      <a:pt x="8803894" y="1427403"/>
                      <a:pt x="8735314" y="1136129"/>
                    </a:cubicBezTo>
                    <a:lnTo>
                      <a:pt x="8734044" y="1130985"/>
                    </a:lnTo>
                    <a:cubicBezTo>
                      <a:pt x="8731747" y="1121607"/>
                      <a:pt x="8729206" y="1112291"/>
                      <a:pt x="8726424" y="1103045"/>
                    </a:cubicBezTo>
                    <a:lnTo>
                      <a:pt x="8726361" y="1102727"/>
                    </a:lnTo>
                    <a:cubicBezTo>
                      <a:pt x="8724745" y="1097348"/>
                      <a:pt x="8723052" y="1091992"/>
                      <a:pt x="8721281" y="1086662"/>
                    </a:cubicBezTo>
                    <a:cubicBezTo>
                      <a:pt x="8719424" y="1080788"/>
                      <a:pt x="8714252" y="1076582"/>
                      <a:pt x="8708123" y="1075960"/>
                    </a:cubicBezTo>
                    <a:cubicBezTo>
                      <a:pt x="8701995" y="1075339"/>
                      <a:pt x="8696084" y="1078423"/>
                      <a:pt x="8693087" y="1083805"/>
                    </a:cubicBezTo>
                    <a:cubicBezTo>
                      <a:pt x="8685408" y="1097577"/>
                      <a:pt x="8676321" y="1110516"/>
                      <a:pt x="8665972" y="1122413"/>
                    </a:cubicBezTo>
                    <a:lnTo>
                      <a:pt x="8664448" y="1124127"/>
                    </a:lnTo>
                    <a:cubicBezTo>
                      <a:pt x="8635238" y="1156893"/>
                      <a:pt x="8593582" y="1125016"/>
                      <a:pt x="8593455" y="1081074"/>
                    </a:cubicBezTo>
                    <a:cubicBezTo>
                      <a:pt x="8593137" y="974585"/>
                      <a:pt x="8576120" y="789355"/>
                      <a:pt x="8479409" y="613396"/>
                    </a:cubicBezTo>
                    <a:cubicBezTo>
                      <a:pt x="8472667" y="601101"/>
                      <a:pt x="8465595" y="588989"/>
                      <a:pt x="8458200" y="577074"/>
                    </a:cubicBezTo>
                    <a:lnTo>
                      <a:pt x="8458073" y="576820"/>
                    </a:lnTo>
                    <a:lnTo>
                      <a:pt x="8450771" y="565327"/>
                    </a:lnTo>
                    <a:cubicBezTo>
                      <a:pt x="8443277" y="553516"/>
                      <a:pt x="8424736" y="557453"/>
                      <a:pt x="8422576" y="571359"/>
                    </a:cubicBezTo>
                    <a:cubicBezTo>
                      <a:pt x="8421941" y="575551"/>
                      <a:pt x="8421116" y="579995"/>
                      <a:pt x="8420290" y="584695"/>
                    </a:cubicBezTo>
                    <a:lnTo>
                      <a:pt x="8420290" y="584948"/>
                    </a:lnTo>
                    <a:cubicBezTo>
                      <a:pt x="8417925" y="597893"/>
                      <a:pt x="8415193" y="610767"/>
                      <a:pt x="8412099" y="623556"/>
                    </a:cubicBezTo>
                    <a:cubicBezTo>
                      <a:pt x="8397494" y="684390"/>
                      <a:pt x="8369427" y="765796"/>
                      <a:pt x="8315897" y="837107"/>
                    </a:cubicBezTo>
                    <a:cubicBezTo>
                      <a:pt x="8294307" y="865999"/>
                      <a:pt x="8252270" y="864349"/>
                      <a:pt x="8225409" y="840219"/>
                    </a:cubicBezTo>
                    <a:moveTo>
                      <a:pt x="9907270" y="1578787"/>
                    </a:moveTo>
                    <a:cubicBezTo>
                      <a:pt x="9648952" y="1576120"/>
                      <a:pt x="9516554" y="1315833"/>
                      <a:pt x="9607931" y="1121143"/>
                    </a:cubicBezTo>
                    <a:cubicBezTo>
                      <a:pt x="9657207" y="1015923"/>
                      <a:pt x="9687052" y="938008"/>
                      <a:pt x="9704769" y="885494"/>
                    </a:cubicBezTo>
                    <a:lnTo>
                      <a:pt x="9706991" y="887463"/>
                    </a:lnTo>
                    <a:cubicBezTo>
                      <a:pt x="9753155" y="928864"/>
                      <a:pt x="9840341" y="942327"/>
                      <a:pt x="9890697" y="875207"/>
                    </a:cubicBezTo>
                    <a:cubicBezTo>
                      <a:pt x="9932289" y="819835"/>
                      <a:pt x="9959912" y="759764"/>
                      <a:pt x="9978326" y="705980"/>
                    </a:cubicBezTo>
                    <a:cubicBezTo>
                      <a:pt x="10041128" y="849363"/>
                      <a:pt x="10053701" y="992682"/>
                      <a:pt x="10053955" y="1081264"/>
                    </a:cubicBezTo>
                    <a:cubicBezTo>
                      <a:pt x="10054082" y="1121905"/>
                      <a:pt x="10073196" y="1161846"/>
                      <a:pt x="10106914" y="1184198"/>
                    </a:cubicBezTo>
                    <a:cubicBezTo>
                      <a:pt x="10124313" y="1195819"/>
                      <a:pt x="10147110" y="1203375"/>
                      <a:pt x="10172383" y="1200454"/>
                    </a:cubicBezTo>
                    <a:cubicBezTo>
                      <a:pt x="10184194" y="1199121"/>
                      <a:pt x="10195179" y="1195564"/>
                      <a:pt x="10205085" y="1190485"/>
                    </a:cubicBezTo>
                    <a:cubicBezTo>
                      <a:pt x="10238803" y="1423149"/>
                      <a:pt x="10071290" y="1580565"/>
                      <a:pt x="9907270" y="1578787"/>
                    </a:cubicBezTo>
                    <a:moveTo>
                      <a:pt x="10471150" y="836916"/>
                    </a:moveTo>
                    <a:cubicBezTo>
                      <a:pt x="10570718" y="1151241"/>
                      <a:pt x="10446195" y="1741538"/>
                      <a:pt x="9906635" y="1742236"/>
                    </a:cubicBezTo>
                    <a:cubicBezTo>
                      <a:pt x="9440926" y="1742935"/>
                      <a:pt x="9144000" y="1319008"/>
                      <a:pt x="9339580" y="841171"/>
                    </a:cubicBezTo>
                    <a:cubicBezTo>
                      <a:pt x="9350820" y="813675"/>
                      <a:pt x="9361487" y="788784"/>
                      <a:pt x="9371584" y="765352"/>
                    </a:cubicBezTo>
                    <a:cubicBezTo>
                      <a:pt x="9415907" y="662101"/>
                      <a:pt x="9448546" y="586155"/>
                      <a:pt x="9464802" y="434327"/>
                    </a:cubicBezTo>
                    <a:cubicBezTo>
                      <a:pt x="9466075" y="422709"/>
                      <a:pt x="9473208" y="412553"/>
                      <a:pt x="9483705" y="407414"/>
                    </a:cubicBezTo>
                    <a:cubicBezTo>
                      <a:pt x="9494202" y="402276"/>
                      <a:pt x="9506598" y="402870"/>
                      <a:pt x="9516554" y="408990"/>
                    </a:cubicBezTo>
                    <a:cubicBezTo>
                      <a:pt x="9554274" y="431596"/>
                      <a:pt x="9590976" y="463981"/>
                      <a:pt x="9619742" y="492556"/>
                    </a:cubicBezTo>
                    <a:cubicBezTo>
                      <a:pt x="9649841" y="522465"/>
                      <a:pt x="9701466" y="520115"/>
                      <a:pt x="9722802" y="483476"/>
                    </a:cubicBezTo>
                    <a:cubicBezTo>
                      <a:pt x="9832023" y="295960"/>
                      <a:pt x="9857613" y="124002"/>
                      <a:pt x="9862693" y="34594"/>
                    </a:cubicBezTo>
                    <a:cubicBezTo>
                      <a:pt x="9863251" y="21944"/>
                      <a:pt x="9870811" y="10658"/>
                      <a:pt x="9882298" y="5329"/>
                    </a:cubicBezTo>
                    <a:cubicBezTo>
                      <a:pt x="9893785" y="0"/>
                      <a:pt x="9907283" y="1515"/>
                      <a:pt x="9917303" y="9257"/>
                    </a:cubicBezTo>
                    <a:cubicBezTo>
                      <a:pt x="10260648" y="274497"/>
                      <a:pt x="10293033" y="649782"/>
                      <a:pt x="10283635" y="841996"/>
                    </a:cubicBezTo>
                    <a:cubicBezTo>
                      <a:pt x="10281095" y="893876"/>
                      <a:pt x="10332657" y="928102"/>
                      <a:pt x="10366248" y="888479"/>
                    </a:cubicBezTo>
                    <a:cubicBezTo>
                      <a:pt x="10383393" y="868285"/>
                      <a:pt x="10397998" y="847330"/>
                      <a:pt x="10409746" y="828598"/>
                    </a:cubicBezTo>
                    <a:cubicBezTo>
                      <a:pt x="10416873" y="817350"/>
                      <a:pt x="10429896" y="811281"/>
                      <a:pt x="10443092" y="813055"/>
                    </a:cubicBezTo>
                    <a:cubicBezTo>
                      <a:pt x="10456289" y="814829"/>
                      <a:pt x="10467246" y="824122"/>
                      <a:pt x="10471150" y="836853"/>
                    </a:cubicBezTo>
                    <a:lnTo>
                      <a:pt x="10471150" y="836916"/>
                    </a:lnTo>
                    <a:moveTo>
                      <a:pt x="9749409" y="840219"/>
                    </a:moveTo>
                    <a:cubicBezTo>
                      <a:pt x="9728263" y="821169"/>
                      <a:pt x="9703435" y="801864"/>
                      <a:pt x="9682861" y="794054"/>
                    </a:cubicBezTo>
                    <a:cubicBezTo>
                      <a:pt x="9678790" y="792513"/>
                      <a:pt x="9674253" y="792809"/>
                      <a:pt x="9670417" y="794867"/>
                    </a:cubicBezTo>
                    <a:cubicBezTo>
                      <a:pt x="9666582" y="796925"/>
                      <a:pt x="9663825" y="800542"/>
                      <a:pt x="9662859" y="804785"/>
                    </a:cubicBezTo>
                    <a:cubicBezTo>
                      <a:pt x="9654286" y="838313"/>
                      <a:pt x="9626092" y="932484"/>
                      <a:pt x="9550463" y="1094155"/>
                    </a:cubicBezTo>
                    <a:cubicBezTo>
                      <a:pt x="9440926" y="1327581"/>
                      <a:pt x="9598660" y="1639112"/>
                      <a:pt x="9906572" y="1642287"/>
                    </a:cubicBezTo>
                    <a:cubicBezTo>
                      <a:pt x="10124631" y="1644700"/>
                      <a:pt x="10327894" y="1427403"/>
                      <a:pt x="10259314" y="1136129"/>
                    </a:cubicBezTo>
                    <a:lnTo>
                      <a:pt x="10258044" y="1130985"/>
                    </a:lnTo>
                    <a:cubicBezTo>
                      <a:pt x="10255747" y="1121607"/>
                      <a:pt x="10253206" y="1112291"/>
                      <a:pt x="10250424" y="1103045"/>
                    </a:cubicBezTo>
                    <a:lnTo>
                      <a:pt x="10250361" y="1102727"/>
                    </a:lnTo>
                    <a:cubicBezTo>
                      <a:pt x="10248745" y="1097348"/>
                      <a:pt x="10247052" y="1091992"/>
                      <a:pt x="10245281" y="1086662"/>
                    </a:cubicBezTo>
                    <a:cubicBezTo>
                      <a:pt x="10243424" y="1080788"/>
                      <a:pt x="10238252" y="1076582"/>
                      <a:pt x="10232123" y="1075960"/>
                    </a:cubicBezTo>
                    <a:cubicBezTo>
                      <a:pt x="10225995" y="1075339"/>
                      <a:pt x="10220084" y="1078423"/>
                      <a:pt x="10217087" y="1083805"/>
                    </a:cubicBezTo>
                    <a:cubicBezTo>
                      <a:pt x="10209408" y="1097577"/>
                      <a:pt x="10200321" y="1110516"/>
                      <a:pt x="10189972" y="1122413"/>
                    </a:cubicBezTo>
                    <a:lnTo>
                      <a:pt x="10188448" y="1124127"/>
                    </a:lnTo>
                    <a:cubicBezTo>
                      <a:pt x="10159238" y="1156893"/>
                      <a:pt x="10117582" y="1125016"/>
                      <a:pt x="10117455" y="1081074"/>
                    </a:cubicBezTo>
                    <a:cubicBezTo>
                      <a:pt x="10117137" y="974585"/>
                      <a:pt x="10100120" y="789355"/>
                      <a:pt x="10003409" y="613396"/>
                    </a:cubicBezTo>
                    <a:cubicBezTo>
                      <a:pt x="9996667" y="601101"/>
                      <a:pt x="9989595" y="588989"/>
                      <a:pt x="9982200" y="577074"/>
                    </a:cubicBezTo>
                    <a:lnTo>
                      <a:pt x="9982073" y="576820"/>
                    </a:lnTo>
                    <a:lnTo>
                      <a:pt x="9974771" y="565327"/>
                    </a:lnTo>
                    <a:cubicBezTo>
                      <a:pt x="9967277" y="553516"/>
                      <a:pt x="9948736" y="557453"/>
                      <a:pt x="9946576" y="571359"/>
                    </a:cubicBezTo>
                    <a:cubicBezTo>
                      <a:pt x="9945941" y="575551"/>
                      <a:pt x="9945116" y="579995"/>
                      <a:pt x="9944290" y="584695"/>
                    </a:cubicBezTo>
                    <a:lnTo>
                      <a:pt x="9944290" y="584948"/>
                    </a:lnTo>
                    <a:cubicBezTo>
                      <a:pt x="9941925" y="597893"/>
                      <a:pt x="9939193" y="610767"/>
                      <a:pt x="9936099" y="623556"/>
                    </a:cubicBezTo>
                    <a:cubicBezTo>
                      <a:pt x="9921494" y="684390"/>
                      <a:pt x="9893427" y="765796"/>
                      <a:pt x="9839897" y="837107"/>
                    </a:cubicBezTo>
                    <a:cubicBezTo>
                      <a:pt x="9818307" y="865999"/>
                      <a:pt x="9776270" y="864349"/>
                      <a:pt x="9749409" y="840219"/>
                    </a:cubicBezTo>
                    <a:moveTo>
                      <a:pt x="11431270" y="1578787"/>
                    </a:moveTo>
                    <a:cubicBezTo>
                      <a:pt x="11172952" y="1576120"/>
                      <a:pt x="11040554" y="1315833"/>
                      <a:pt x="11131931" y="1121143"/>
                    </a:cubicBezTo>
                    <a:cubicBezTo>
                      <a:pt x="11181207" y="1015923"/>
                      <a:pt x="11211052" y="938008"/>
                      <a:pt x="11228769" y="885494"/>
                    </a:cubicBezTo>
                    <a:lnTo>
                      <a:pt x="11230991" y="887463"/>
                    </a:lnTo>
                    <a:cubicBezTo>
                      <a:pt x="11277155" y="928864"/>
                      <a:pt x="11364341" y="942327"/>
                      <a:pt x="11414697" y="875207"/>
                    </a:cubicBezTo>
                    <a:cubicBezTo>
                      <a:pt x="11456289" y="819835"/>
                      <a:pt x="11483912" y="759764"/>
                      <a:pt x="11502326" y="705980"/>
                    </a:cubicBezTo>
                    <a:cubicBezTo>
                      <a:pt x="11565128" y="849363"/>
                      <a:pt x="11577701" y="992682"/>
                      <a:pt x="11577955" y="1081264"/>
                    </a:cubicBezTo>
                    <a:cubicBezTo>
                      <a:pt x="11578082" y="1121905"/>
                      <a:pt x="11597196" y="1161846"/>
                      <a:pt x="11630914" y="1184198"/>
                    </a:cubicBezTo>
                    <a:cubicBezTo>
                      <a:pt x="11648313" y="1195819"/>
                      <a:pt x="11671110" y="1203375"/>
                      <a:pt x="11696383" y="1200454"/>
                    </a:cubicBezTo>
                    <a:cubicBezTo>
                      <a:pt x="11708194" y="1199121"/>
                      <a:pt x="11719179" y="1195564"/>
                      <a:pt x="11729085" y="1190485"/>
                    </a:cubicBezTo>
                    <a:cubicBezTo>
                      <a:pt x="11762803" y="1423149"/>
                      <a:pt x="11595290" y="1580565"/>
                      <a:pt x="11431270" y="1578787"/>
                    </a:cubicBezTo>
                    <a:moveTo>
                      <a:pt x="11995150" y="836916"/>
                    </a:moveTo>
                    <a:cubicBezTo>
                      <a:pt x="12094718" y="1151241"/>
                      <a:pt x="11970195" y="1741538"/>
                      <a:pt x="11430635" y="1742236"/>
                    </a:cubicBezTo>
                    <a:cubicBezTo>
                      <a:pt x="10964926" y="1742935"/>
                      <a:pt x="10668000" y="1319008"/>
                      <a:pt x="10863580" y="841171"/>
                    </a:cubicBezTo>
                    <a:cubicBezTo>
                      <a:pt x="10874820" y="813675"/>
                      <a:pt x="10885487" y="788784"/>
                      <a:pt x="10895584" y="765352"/>
                    </a:cubicBezTo>
                    <a:cubicBezTo>
                      <a:pt x="10939907" y="662101"/>
                      <a:pt x="10972546" y="586155"/>
                      <a:pt x="10988802" y="434327"/>
                    </a:cubicBezTo>
                    <a:cubicBezTo>
                      <a:pt x="10990075" y="422709"/>
                      <a:pt x="10997208" y="412553"/>
                      <a:pt x="11007705" y="407414"/>
                    </a:cubicBezTo>
                    <a:cubicBezTo>
                      <a:pt x="11018202" y="402276"/>
                      <a:pt x="11030598" y="402870"/>
                      <a:pt x="11040554" y="408990"/>
                    </a:cubicBezTo>
                    <a:cubicBezTo>
                      <a:pt x="11078274" y="431596"/>
                      <a:pt x="11114976" y="463981"/>
                      <a:pt x="11143742" y="492556"/>
                    </a:cubicBezTo>
                    <a:cubicBezTo>
                      <a:pt x="11173841" y="522465"/>
                      <a:pt x="11225466" y="520115"/>
                      <a:pt x="11246802" y="483476"/>
                    </a:cubicBezTo>
                    <a:cubicBezTo>
                      <a:pt x="11356023" y="295960"/>
                      <a:pt x="11381613" y="124002"/>
                      <a:pt x="11386693" y="34594"/>
                    </a:cubicBezTo>
                    <a:cubicBezTo>
                      <a:pt x="11387251" y="21944"/>
                      <a:pt x="11394811" y="10658"/>
                      <a:pt x="11406298" y="5329"/>
                    </a:cubicBezTo>
                    <a:cubicBezTo>
                      <a:pt x="11417785" y="0"/>
                      <a:pt x="11431283" y="1515"/>
                      <a:pt x="11441303" y="9257"/>
                    </a:cubicBezTo>
                    <a:cubicBezTo>
                      <a:pt x="11784648" y="274497"/>
                      <a:pt x="11817033" y="649782"/>
                      <a:pt x="11807635" y="841996"/>
                    </a:cubicBezTo>
                    <a:cubicBezTo>
                      <a:pt x="11805095" y="893876"/>
                      <a:pt x="11856657" y="928102"/>
                      <a:pt x="11890248" y="888479"/>
                    </a:cubicBezTo>
                    <a:cubicBezTo>
                      <a:pt x="11907393" y="868285"/>
                      <a:pt x="11921998" y="847330"/>
                      <a:pt x="11933746" y="828598"/>
                    </a:cubicBezTo>
                    <a:cubicBezTo>
                      <a:pt x="11940873" y="817350"/>
                      <a:pt x="11953896" y="811281"/>
                      <a:pt x="11967092" y="813055"/>
                    </a:cubicBezTo>
                    <a:cubicBezTo>
                      <a:pt x="11980289" y="814829"/>
                      <a:pt x="11991246" y="824122"/>
                      <a:pt x="11995150" y="836853"/>
                    </a:cubicBezTo>
                    <a:lnTo>
                      <a:pt x="11995150" y="836916"/>
                    </a:lnTo>
                    <a:moveTo>
                      <a:pt x="11273409" y="840219"/>
                    </a:moveTo>
                    <a:cubicBezTo>
                      <a:pt x="11252263" y="821169"/>
                      <a:pt x="11227435" y="801864"/>
                      <a:pt x="11206861" y="794054"/>
                    </a:cubicBezTo>
                    <a:cubicBezTo>
                      <a:pt x="11202790" y="792513"/>
                      <a:pt x="11198253" y="792809"/>
                      <a:pt x="11194417" y="794867"/>
                    </a:cubicBezTo>
                    <a:cubicBezTo>
                      <a:pt x="11190582" y="796925"/>
                      <a:pt x="11187825" y="800542"/>
                      <a:pt x="11186859" y="804785"/>
                    </a:cubicBezTo>
                    <a:cubicBezTo>
                      <a:pt x="11178286" y="838313"/>
                      <a:pt x="11150092" y="932484"/>
                      <a:pt x="11074463" y="1094155"/>
                    </a:cubicBezTo>
                    <a:cubicBezTo>
                      <a:pt x="10964926" y="1327581"/>
                      <a:pt x="11122660" y="1639112"/>
                      <a:pt x="11430572" y="1642287"/>
                    </a:cubicBezTo>
                    <a:cubicBezTo>
                      <a:pt x="11648631" y="1644700"/>
                      <a:pt x="11851894" y="1427403"/>
                      <a:pt x="11783314" y="1136129"/>
                    </a:cubicBezTo>
                    <a:lnTo>
                      <a:pt x="11782044" y="1130985"/>
                    </a:lnTo>
                    <a:cubicBezTo>
                      <a:pt x="11779747" y="1121607"/>
                      <a:pt x="11777206" y="1112291"/>
                      <a:pt x="11774424" y="1103045"/>
                    </a:cubicBezTo>
                    <a:lnTo>
                      <a:pt x="11774361" y="1102727"/>
                    </a:lnTo>
                    <a:cubicBezTo>
                      <a:pt x="11772745" y="1097348"/>
                      <a:pt x="11771052" y="1091992"/>
                      <a:pt x="11769281" y="1086662"/>
                    </a:cubicBezTo>
                    <a:cubicBezTo>
                      <a:pt x="11767424" y="1080788"/>
                      <a:pt x="11762252" y="1076582"/>
                      <a:pt x="11756123" y="1075960"/>
                    </a:cubicBezTo>
                    <a:cubicBezTo>
                      <a:pt x="11749995" y="1075339"/>
                      <a:pt x="11744084" y="1078423"/>
                      <a:pt x="11741087" y="1083805"/>
                    </a:cubicBezTo>
                    <a:cubicBezTo>
                      <a:pt x="11733408" y="1097577"/>
                      <a:pt x="11724321" y="1110516"/>
                      <a:pt x="11713972" y="1122413"/>
                    </a:cubicBezTo>
                    <a:lnTo>
                      <a:pt x="11712448" y="1124127"/>
                    </a:lnTo>
                    <a:cubicBezTo>
                      <a:pt x="11683238" y="1156893"/>
                      <a:pt x="11641582" y="1125016"/>
                      <a:pt x="11641455" y="1081074"/>
                    </a:cubicBezTo>
                    <a:cubicBezTo>
                      <a:pt x="11641137" y="974585"/>
                      <a:pt x="11624120" y="789355"/>
                      <a:pt x="11527409" y="613396"/>
                    </a:cubicBezTo>
                    <a:cubicBezTo>
                      <a:pt x="11520667" y="601101"/>
                      <a:pt x="11513595" y="588989"/>
                      <a:pt x="11506200" y="577074"/>
                    </a:cubicBezTo>
                    <a:lnTo>
                      <a:pt x="11506073" y="576820"/>
                    </a:lnTo>
                    <a:lnTo>
                      <a:pt x="11498771" y="565327"/>
                    </a:lnTo>
                    <a:cubicBezTo>
                      <a:pt x="11491277" y="553516"/>
                      <a:pt x="11472736" y="557453"/>
                      <a:pt x="11470576" y="571359"/>
                    </a:cubicBezTo>
                    <a:cubicBezTo>
                      <a:pt x="11469941" y="575551"/>
                      <a:pt x="11469116" y="579995"/>
                      <a:pt x="11468290" y="584695"/>
                    </a:cubicBezTo>
                    <a:lnTo>
                      <a:pt x="11468290" y="584948"/>
                    </a:lnTo>
                    <a:cubicBezTo>
                      <a:pt x="11465925" y="597893"/>
                      <a:pt x="11463193" y="610767"/>
                      <a:pt x="11460099" y="623556"/>
                    </a:cubicBezTo>
                    <a:cubicBezTo>
                      <a:pt x="11445494" y="684390"/>
                      <a:pt x="11417427" y="765796"/>
                      <a:pt x="11363897" y="837107"/>
                    </a:cubicBezTo>
                    <a:cubicBezTo>
                      <a:pt x="11342307" y="865999"/>
                      <a:pt x="11300270" y="864349"/>
                      <a:pt x="11273409" y="840219"/>
                    </a:cubicBezTo>
                    <a:moveTo>
                      <a:pt x="12955270" y="1578787"/>
                    </a:moveTo>
                    <a:cubicBezTo>
                      <a:pt x="12696952" y="1576120"/>
                      <a:pt x="12564554" y="1315833"/>
                      <a:pt x="12655931" y="1121143"/>
                    </a:cubicBezTo>
                    <a:cubicBezTo>
                      <a:pt x="12705207" y="1015923"/>
                      <a:pt x="12735052" y="938008"/>
                      <a:pt x="12752769" y="885494"/>
                    </a:cubicBezTo>
                    <a:lnTo>
                      <a:pt x="12754991" y="887463"/>
                    </a:lnTo>
                    <a:cubicBezTo>
                      <a:pt x="12801155" y="928864"/>
                      <a:pt x="12888341" y="942327"/>
                      <a:pt x="12938697" y="875207"/>
                    </a:cubicBezTo>
                    <a:cubicBezTo>
                      <a:pt x="12980289" y="819835"/>
                      <a:pt x="13007912" y="759764"/>
                      <a:pt x="13026326" y="705980"/>
                    </a:cubicBezTo>
                    <a:cubicBezTo>
                      <a:pt x="13089128" y="849363"/>
                      <a:pt x="13101701" y="992682"/>
                      <a:pt x="13101955" y="1081264"/>
                    </a:cubicBezTo>
                    <a:cubicBezTo>
                      <a:pt x="13102082" y="1121905"/>
                      <a:pt x="13121196" y="1161846"/>
                      <a:pt x="13154914" y="1184198"/>
                    </a:cubicBezTo>
                    <a:cubicBezTo>
                      <a:pt x="13172313" y="1195819"/>
                      <a:pt x="13195110" y="1203375"/>
                      <a:pt x="13220383" y="1200454"/>
                    </a:cubicBezTo>
                    <a:cubicBezTo>
                      <a:pt x="13232193" y="1199121"/>
                      <a:pt x="13243180" y="1195564"/>
                      <a:pt x="13253085" y="1190485"/>
                    </a:cubicBezTo>
                    <a:cubicBezTo>
                      <a:pt x="13286803" y="1423149"/>
                      <a:pt x="13119290" y="1580565"/>
                      <a:pt x="12955270" y="1578787"/>
                    </a:cubicBezTo>
                    <a:moveTo>
                      <a:pt x="13519150" y="836916"/>
                    </a:moveTo>
                    <a:cubicBezTo>
                      <a:pt x="13618718" y="1151241"/>
                      <a:pt x="13494194" y="1741538"/>
                      <a:pt x="12954635" y="1742236"/>
                    </a:cubicBezTo>
                    <a:cubicBezTo>
                      <a:pt x="12488926" y="1742935"/>
                      <a:pt x="12192000" y="1319008"/>
                      <a:pt x="12387580" y="841171"/>
                    </a:cubicBezTo>
                    <a:cubicBezTo>
                      <a:pt x="12398820" y="813675"/>
                      <a:pt x="12409487" y="788784"/>
                      <a:pt x="12419584" y="765352"/>
                    </a:cubicBezTo>
                    <a:cubicBezTo>
                      <a:pt x="12463907" y="662101"/>
                      <a:pt x="12496546" y="586155"/>
                      <a:pt x="12512802" y="434327"/>
                    </a:cubicBezTo>
                    <a:cubicBezTo>
                      <a:pt x="12514075" y="422709"/>
                      <a:pt x="12521208" y="412553"/>
                      <a:pt x="12531705" y="407414"/>
                    </a:cubicBezTo>
                    <a:cubicBezTo>
                      <a:pt x="12542202" y="402276"/>
                      <a:pt x="12554598" y="402870"/>
                      <a:pt x="12564554" y="408990"/>
                    </a:cubicBezTo>
                    <a:cubicBezTo>
                      <a:pt x="12602274" y="431596"/>
                      <a:pt x="12638976" y="463981"/>
                      <a:pt x="12667742" y="492556"/>
                    </a:cubicBezTo>
                    <a:cubicBezTo>
                      <a:pt x="12697841" y="522465"/>
                      <a:pt x="12749466" y="520115"/>
                      <a:pt x="12770802" y="483476"/>
                    </a:cubicBezTo>
                    <a:cubicBezTo>
                      <a:pt x="12880023" y="295960"/>
                      <a:pt x="12905613" y="124002"/>
                      <a:pt x="12910693" y="34594"/>
                    </a:cubicBezTo>
                    <a:cubicBezTo>
                      <a:pt x="12911251" y="21944"/>
                      <a:pt x="12918811" y="10658"/>
                      <a:pt x="12930298" y="5329"/>
                    </a:cubicBezTo>
                    <a:cubicBezTo>
                      <a:pt x="12941785" y="0"/>
                      <a:pt x="12955283" y="1515"/>
                      <a:pt x="12965303" y="9257"/>
                    </a:cubicBezTo>
                    <a:cubicBezTo>
                      <a:pt x="13308647" y="274497"/>
                      <a:pt x="13341033" y="649782"/>
                      <a:pt x="13331635" y="841996"/>
                    </a:cubicBezTo>
                    <a:cubicBezTo>
                      <a:pt x="13329094" y="893876"/>
                      <a:pt x="13380657" y="928102"/>
                      <a:pt x="13414248" y="888479"/>
                    </a:cubicBezTo>
                    <a:cubicBezTo>
                      <a:pt x="13431393" y="868285"/>
                      <a:pt x="13445998" y="847330"/>
                      <a:pt x="13457745" y="828598"/>
                    </a:cubicBezTo>
                    <a:cubicBezTo>
                      <a:pt x="13464873" y="817350"/>
                      <a:pt x="13477896" y="811281"/>
                      <a:pt x="13491092" y="813055"/>
                    </a:cubicBezTo>
                    <a:cubicBezTo>
                      <a:pt x="13504289" y="814829"/>
                      <a:pt x="13515247" y="824122"/>
                      <a:pt x="13519150" y="836853"/>
                    </a:cubicBezTo>
                    <a:lnTo>
                      <a:pt x="13519150" y="836916"/>
                    </a:lnTo>
                    <a:moveTo>
                      <a:pt x="12797409" y="840219"/>
                    </a:moveTo>
                    <a:cubicBezTo>
                      <a:pt x="12776263" y="821169"/>
                      <a:pt x="12751435" y="801864"/>
                      <a:pt x="12730861" y="794054"/>
                    </a:cubicBezTo>
                    <a:cubicBezTo>
                      <a:pt x="12726790" y="792513"/>
                      <a:pt x="12722253" y="792809"/>
                      <a:pt x="12718417" y="794867"/>
                    </a:cubicBezTo>
                    <a:cubicBezTo>
                      <a:pt x="12714582" y="796925"/>
                      <a:pt x="12711825" y="800542"/>
                      <a:pt x="12710859" y="804785"/>
                    </a:cubicBezTo>
                    <a:cubicBezTo>
                      <a:pt x="12702286" y="838313"/>
                      <a:pt x="12674092" y="932484"/>
                      <a:pt x="12598463" y="1094155"/>
                    </a:cubicBezTo>
                    <a:cubicBezTo>
                      <a:pt x="12488926" y="1327581"/>
                      <a:pt x="12646660" y="1639112"/>
                      <a:pt x="12954572" y="1642287"/>
                    </a:cubicBezTo>
                    <a:cubicBezTo>
                      <a:pt x="13172631" y="1644700"/>
                      <a:pt x="13375894" y="1427403"/>
                      <a:pt x="13307314" y="1136129"/>
                    </a:cubicBezTo>
                    <a:lnTo>
                      <a:pt x="13306044" y="1130985"/>
                    </a:lnTo>
                    <a:cubicBezTo>
                      <a:pt x="13303747" y="1121607"/>
                      <a:pt x="13301206" y="1112291"/>
                      <a:pt x="13298424" y="1103045"/>
                    </a:cubicBezTo>
                    <a:lnTo>
                      <a:pt x="13298361" y="1102727"/>
                    </a:lnTo>
                    <a:cubicBezTo>
                      <a:pt x="13296745" y="1097348"/>
                      <a:pt x="13295052" y="1091992"/>
                      <a:pt x="13293281" y="1086662"/>
                    </a:cubicBezTo>
                    <a:cubicBezTo>
                      <a:pt x="13291425" y="1080788"/>
                      <a:pt x="13286251" y="1076582"/>
                      <a:pt x="13280123" y="1075960"/>
                    </a:cubicBezTo>
                    <a:cubicBezTo>
                      <a:pt x="13273995" y="1075339"/>
                      <a:pt x="13268084" y="1078423"/>
                      <a:pt x="13265087" y="1083805"/>
                    </a:cubicBezTo>
                    <a:cubicBezTo>
                      <a:pt x="13257408" y="1097577"/>
                      <a:pt x="13248320" y="1110516"/>
                      <a:pt x="13237972" y="1122413"/>
                    </a:cubicBezTo>
                    <a:lnTo>
                      <a:pt x="13236448" y="1124127"/>
                    </a:lnTo>
                    <a:cubicBezTo>
                      <a:pt x="13207238" y="1156893"/>
                      <a:pt x="13165581" y="1125016"/>
                      <a:pt x="13165456" y="1081074"/>
                    </a:cubicBezTo>
                    <a:cubicBezTo>
                      <a:pt x="13165138" y="974585"/>
                      <a:pt x="13148119" y="789355"/>
                      <a:pt x="13051409" y="613396"/>
                    </a:cubicBezTo>
                    <a:cubicBezTo>
                      <a:pt x="13044667" y="601101"/>
                      <a:pt x="13037595" y="588989"/>
                      <a:pt x="13030200" y="577074"/>
                    </a:cubicBezTo>
                    <a:lnTo>
                      <a:pt x="13030073" y="576820"/>
                    </a:lnTo>
                    <a:lnTo>
                      <a:pt x="13022771" y="565327"/>
                    </a:lnTo>
                    <a:cubicBezTo>
                      <a:pt x="13015277" y="553516"/>
                      <a:pt x="12996736" y="557453"/>
                      <a:pt x="12994576" y="571359"/>
                    </a:cubicBezTo>
                    <a:cubicBezTo>
                      <a:pt x="12993941" y="575551"/>
                      <a:pt x="12993116" y="579995"/>
                      <a:pt x="12992290" y="584695"/>
                    </a:cubicBezTo>
                    <a:lnTo>
                      <a:pt x="12992290" y="584948"/>
                    </a:lnTo>
                    <a:cubicBezTo>
                      <a:pt x="12989925" y="597893"/>
                      <a:pt x="12987193" y="610767"/>
                      <a:pt x="12984099" y="623556"/>
                    </a:cubicBezTo>
                    <a:cubicBezTo>
                      <a:pt x="12969494" y="684390"/>
                      <a:pt x="12941427" y="765796"/>
                      <a:pt x="12887897" y="837107"/>
                    </a:cubicBezTo>
                    <a:cubicBezTo>
                      <a:pt x="12866307" y="865999"/>
                      <a:pt x="12824270" y="864349"/>
                      <a:pt x="12797409" y="840219"/>
                    </a:cubicBezTo>
                    <a:moveTo>
                      <a:pt x="14479270" y="1578787"/>
                    </a:moveTo>
                    <a:cubicBezTo>
                      <a:pt x="14220953" y="1576120"/>
                      <a:pt x="14088554" y="1315833"/>
                      <a:pt x="14179930" y="1121143"/>
                    </a:cubicBezTo>
                    <a:cubicBezTo>
                      <a:pt x="14229206" y="1015923"/>
                      <a:pt x="14259053" y="938008"/>
                      <a:pt x="14276768" y="885494"/>
                    </a:cubicBezTo>
                    <a:lnTo>
                      <a:pt x="14278991" y="887463"/>
                    </a:lnTo>
                    <a:cubicBezTo>
                      <a:pt x="14325155" y="928864"/>
                      <a:pt x="14412341" y="942327"/>
                      <a:pt x="14462696" y="875207"/>
                    </a:cubicBezTo>
                    <a:cubicBezTo>
                      <a:pt x="14504289" y="819835"/>
                      <a:pt x="14531912" y="759764"/>
                      <a:pt x="14550326" y="705980"/>
                    </a:cubicBezTo>
                    <a:cubicBezTo>
                      <a:pt x="14613129" y="849363"/>
                      <a:pt x="14625701" y="992682"/>
                      <a:pt x="14625956" y="1081264"/>
                    </a:cubicBezTo>
                    <a:cubicBezTo>
                      <a:pt x="14626081" y="1121905"/>
                      <a:pt x="14645195" y="1161846"/>
                      <a:pt x="14678914" y="1184198"/>
                    </a:cubicBezTo>
                    <a:cubicBezTo>
                      <a:pt x="14696313" y="1195819"/>
                      <a:pt x="14719110" y="1203375"/>
                      <a:pt x="14744383" y="1200454"/>
                    </a:cubicBezTo>
                    <a:cubicBezTo>
                      <a:pt x="14756193" y="1199121"/>
                      <a:pt x="14767180" y="1195564"/>
                      <a:pt x="14777085" y="1190485"/>
                    </a:cubicBezTo>
                    <a:cubicBezTo>
                      <a:pt x="14810803" y="1423149"/>
                      <a:pt x="14643291" y="1580565"/>
                      <a:pt x="14479270" y="1578787"/>
                    </a:cubicBezTo>
                    <a:moveTo>
                      <a:pt x="15043150" y="836916"/>
                    </a:moveTo>
                    <a:cubicBezTo>
                      <a:pt x="15142718" y="1151241"/>
                      <a:pt x="15018194" y="1741538"/>
                      <a:pt x="14478635" y="1742236"/>
                    </a:cubicBezTo>
                    <a:cubicBezTo>
                      <a:pt x="14012926" y="1742935"/>
                      <a:pt x="13716000" y="1319008"/>
                      <a:pt x="13911581" y="841171"/>
                    </a:cubicBezTo>
                    <a:cubicBezTo>
                      <a:pt x="13922819" y="813675"/>
                      <a:pt x="13933488" y="788784"/>
                      <a:pt x="13943583" y="765352"/>
                    </a:cubicBezTo>
                    <a:cubicBezTo>
                      <a:pt x="13987906" y="662101"/>
                      <a:pt x="14020546" y="586155"/>
                      <a:pt x="14036803" y="434327"/>
                    </a:cubicBezTo>
                    <a:cubicBezTo>
                      <a:pt x="14038075" y="422709"/>
                      <a:pt x="14045208" y="412553"/>
                      <a:pt x="14055705" y="407414"/>
                    </a:cubicBezTo>
                    <a:cubicBezTo>
                      <a:pt x="14066201" y="402276"/>
                      <a:pt x="14078598" y="402870"/>
                      <a:pt x="14088554" y="408990"/>
                    </a:cubicBezTo>
                    <a:cubicBezTo>
                      <a:pt x="14126273" y="431596"/>
                      <a:pt x="14162976" y="463981"/>
                      <a:pt x="14191742" y="492556"/>
                    </a:cubicBezTo>
                    <a:cubicBezTo>
                      <a:pt x="14221841" y="522465"/>
                      <a:pt x="14273467" y="520115"/>
                      <a:pt x="14294802" y="483476"/>
                    </a:cubicBezTo>
                    <a:cubicBezTo>
                      <a:pt x="14404022" y="295960"/>
                      <a:pt x="14429613" y="124002"/>
                      <a:pt x="14434693" y="34594"/>
                    </a:cubicBezTo>
                    <a:cubicBezTo>
                      <a:pt x="14435251" y="21944"/>
                      <a:pt x="14442812" y="10658"/>
                      <a:pt x="14454298" y="5329"/>
                    </a:cubicBezTo>
                    <a:cubicBezTo>
                      <a:pt x="14465784" y="0"/>
                      <a:pt x="14479284" y="1515"/>
                      <a:pt x="14489304" y="9257"/>
                    </a:cubicBezTo>
                    <a:cubicBezTo>
                      <a:pt x="14832647" y="274497"/>
                      <a:pt x="14865033" y="649782"/>
                      <a:pt x="14855635" y="841996"/>
                    </a:cubicBezTo>
                    <a:cubicBezTo>
                      <a:pt x="14853094" y="893876"/>
                      <a:pt x="14904657" y="928102"/>
                      <a:pt x="14938248" y="888479"/>
                    </a:cubicBezTo>
                    <a:cubicBezTo>
                      <a:pt x="14955393" y="868285"/>
                      <a:pt x="14969998" y="847330"/>
                      <a:pt x="14981745" y="828598"/>
                    </a:cubicBezTo>
                    <a:cubicBezTo>
                      <a:pt x="14988873" y="817350"/>
                      <a:pt x="15001896" y="811281"/>
                      <a:pt x="15015092" y="813055"/>
                    </a:cubicBezTo>
                    <a:cubicBezTo>
                      <a:pt x="15028289" y="814829"/>
                      <a:pt x="15039247" y="824122"/>
                      <a:pt x="15043150" y="836853"/>
                    </a:cubicBezTo>
                    <a:lnTo>
                      <a:pt x="15043150" y="836916"/>
                    </a:lnTo>
                    <a:moveTo>
                      <a:pt x="14321408" y="840219"/>
                    </a:moveTo>
                    <a:cubicBezTo>
                      <a:pt x="14300264" y="821169"/>
                      <a:pt x="14275435" y="801864"/>
                      <a:pt x="14254861" y="794054"/>
                    </a:cubicBezTo>
                    <a:cubicBezTo>
                      <a:pt x="14250791" y="792513"/>
                      <a:pt x="14246252" y="792809"/>
                      <a:pt x="14242418" y="794867"/>
                    </a:cubicBezTo>
                    <a:cubicBezTo>
                      <a:pt x="14238582" y="796925"/>
                      <a:pt x="14235826" y="800542"/>
                      <a:pt x="14234859" y="804785"/>
                    </a:cubicBezTo>
                    <a:cubicBezTo>
                      <a:pt x="14226286" y="838313"/>
                      <a:pt x="14198092" y="932484"/>
                      <a:pt x="14122464" y="1094155"/>
                    </a:cubicBezTo>
                    <a:cubicBezTo>
                      <a:pt x="14012926" y="1327581"/>
                      <a:pt x="14170660" y="1639112"/>
                      <a:pt x="14478571" y="1642287"/>
                    </a:cubicBezTo>
                    <a:cubicBezTo>
                      <a:pt x="14696631" y="1644700"/>
                      <a:pt x="14899894" y="1427403"/>
                      <a:pt x="14831314" y="1136129"/>
                    </a:cubicBezTo>
                    <a:lnTo>
                      <a:pt x="14830044" y="1130985"/>
                    </a:lnTo>
                    <a:cubicBezTo>
                      <a:pt x="14827747" y="1121607"/>
                      <a:pt x="14825206" y="1112291"/>
                      <a:pt x="14822424" y="1103045"/>
                    </a:cubicBezTo>
                    <a:lnTo>
                      <a:pt x="14822361" y="1102727"/>
                    </a:lnTo>
                    <a:cubicBezTo>
                      <a:pt x="14820745" y="1097348"/>
                      <a:pt x="14819052" y="1091992"/>
                      <a:pt x="14817281" y="1086662"/>
                    </a:cubicBezTo>
                    <a:cubicBezTo>
                      <a:pt x="14815425" y="1080788"/>
                      <a:pt x="14810251" y="1076582"/>
                      <a:pt x="14804123" y="1075960"/>
                    </a:cubicBezTo>
                    <a:cubicBezTo>
                      <a:pt x="14797995" y="1075339"/>
                      <a:pt x="14792084" y="1078423"/>
                      <a:pt x="14789087" y="1083805"/>
                    </a:cubicBezTo>
                    <a:cubicBezTo>
                      <a:pt x="14781408" y="1097577"/>
                      <a:pt x="14772320" y="1110516"/>
                      <a:pt x="14761972" y="1122413"/>
                    </a:cubicBezTo>
                    <a:lnTo>
                      <a:pt x="14760448" y="1124127"/>
                    </a:lnTo>
                    <a:cubicBezTo>
                      <a:pt x="14731238" y="1156893"/>
                      <a:pt x="14689581" y="1125016"/>
                      <a:pt x="14689456" y="1081074"/>
                    </a:cubicBezTo>
                    <a:cubicBezTo>
                      <a:pt x="14689138" y="974585"/>
                      <a:pt x="14672119" y="789355"/>
                      <a:pt x="14575408" y="613396"/>
                    </a:cubicBezTo>
                    <a:cubicBezTo>
                      <a:pt x="14568668" y="601101"/>
                      <a:pt x="14561595" y="588989"/>
                      <a:pt x="14554200" y="577074"/>
                    </a:cubicBezTo>
                    <a:lnTo>
                      <a:pt x="14554073" y="576820"/>
                    </a:lnTo>
                    <a:lnTo>
                      <a:pt x="14546770" y="565327"/>
                    </a:lnTo>
                    <a:cubicBezTo>
                      <a:pt x="14539277" y="553516"/>
                      <a:pt x="14520736" y="557453"/>
                      <a:pt x="14518576" y="571359"/>
                    </a:cubicBezTo>
                    <a:cubicBezTo>
                      <a:pt x="14517942" y="575551"/>
                      <a:pt x="14517116" y="579995"/>
                      <a:pt x="14516291" y="584695"/>
                    </a:cubicBezTo>
                    <a:lnTo>
                      <a:pt x="14516291" y="584948"/>
                    </a:lnTo>
                    <a:cubicBezTo>
                      <a:pt x="14513925" y="597893"/>
                      <a:pt x="14511194" y="610767"/>
                      <a:pt x="14508099" y="623556"/>
                    </a:cubicBezTo>
                    <a:cubicBezTo>
                      <a:pt x="14493494" y="684390"/>
                      <a:pt x="14465428" y="765796"/>
                      <a:pt x="14411896" y="837107"/>
                    </a:cubicBezTo>
                    <a:cubicBezTo>
                      <a:pt x="14390307" y="865999"/>
                      <a:pt x="14348269" y="864349"/>
                      <a:pt x="14321408" y="840219"/>
                    </a:cubicBezTo>
                    <a:moveTo>
                      <a:pt x="16003270" y="1578787"/>
                    </a:moveTo>
                    <a:cubicBezTo>
                      <a:pt x="15744953" y="1576120"/>
                      <a:pt x="15612554" y="1315833"/>
                      <a:pt x="15703930" y="1121143"/>
                    </a:cubicBezTo>
                    <a:cubicBezTo>
                      <a:pt x="15753206" y="1015923"/>
                      <a:pt x="15783053" y="938008"/>
                      <a:pt x="15800768" y="885494"/>
                    </a:cubicBezTo>
                    <a:lnTo>
                      <a:pt x="15802991" y="887463"/>
                    </a:lnTo>
                    <a:cubicBezTo>
                      <a:pt x="15849155" y="928864"/>
                      <a:pt x="15936341" y="942327"/>
                      <a:pt x="15986696" y="875207"/>
                    </a:cubicBezTo>
                    <a:cubicBezTo>
                      <a:pt x="16028289" y="819835"/>
                      <a:pt x="16055912" y="759764"/>
                      <a:pt x="16074326" y="705980"/>
                    </a:cubicBezTo>
                    <a:cubicBezTo>
                      <a:pt x="16137129" y="849363"/>
                      <a:pt x="16149701" y="992682"/>
                      <a:pt x="16149956" y="1081264"/>
                    </a:cubicBezTo>
                    <a:cubicBezTo>
                      <a:pt x="16150081" y="1121905"/>
                      <a:pt x="16169195" y="1161846"/>
                      <a:pt x="16202914" y="1184198"/>
                    </a:cubicBezTo>
                    <a:cubicBezTo>
                      <a:pt x="16220313" y="1195819"/>
                      <a:pt x="16243110" y="1203375"/>
                      <a:pt x="16268383" y="1200454"/>
                    </a:cubicBezTo>
                    <a:cubicBezTo>
                      <a:pt x="16280193" y="1199121"/>
                      <a:pt x="16291180" y="1195564"/>
                      <a:pt x="16301085" y="1190485"/>
                    </a:cubicBezTo>
                    <a:cubicBezTo>
                      <a:pt x="16334803" y="1423149"/>
                      <a:pt x="16167291" y="1580565"/>
                      <a:pt x="16003270" y="1578787"/>
                    </a:cubicBezTo>
                    <a:moveTo>
                      <a:pt x="16567150" y="836916"/>
                    </a:moveTo>
                    <a:cubicBezTo>
                      <a:pt x="16666718" y="1151241"/>
                      <a:pt x="16542194" y="1741538"/>
                      <a:pt x="16002635" y="1742236"/>
                    </a:cubicBezTo>
                    <a:cubicBezTo>
                      <a:pt x="15536926" y="1742935"/>
                      <a:pt x="15240000" y="1319008"/>
                      <a:pt x="15435581" y="841171"/>
                    </a:cubicBezTo>
                    <a:cubicBezTo>
                      <a:pt x="15446819" y="813675"/>
                      <a:pt x="15457488" y="788784"/>
                      <a:pt x="15467583" y="765352"/>
                    </a:cubicBezTo>
                    <a:cubicBezTo>
                      <a:pt x="15511906" y="662101"/>
                      <a:pt x="15544546" y="586155"/>
                      <a:pt x="15560803" y="434327"/>
                    </a:cubicBezTo>
                    <a:cubicBezTo>
                      <a:pt x="15562075" y="422709"/>
                      <a:pt x="15569208" y="412553"/>
                      <a:pt x="15579705" y="407414"/>
                    </a:cubicBezTo>
                    <a:cubicBezTo>
                      <a:pt x="15590201" y="402276"/>
                      <a:pt x="15602598" y="402870"/>
                      <a:pt x="15612554" y="408990"/>
                    </a:cubicBezTo>
                    <a:cubicBezTo>
                      <a:pt x="15650273" y="431596"/>
                      <a:pt x="15686976" y="463981"/>
                      <a:pt x="15715742" y="492556"/>
                    </a:cubicBezTo>
                    <a:cubicBezTo>
                      <a:pt x="15745841" y="522465"/>
                      <a:pt x="15797467" y="520115"/>
                      <a:pt x="15818802" y="483476"/>
                    </a:cubicBezTo>
                    <a:cubicBezTo>
                      <a:pt x="15928022" y="295960"/>
                      <a:pt x="15953613" y="124002"/>
                      <a:pt x="15958693" y="34594"/>
                    </a:cubicBezTo>
                    <a:cubicBezTo>
                      <a:pt x="15959251" y="21944"/>
                      <a:pt x="15966812" y="10658"/>
                      <a:pt x="15978298" y="5329"/>
                    </a:cubicBezTo>
                    <a:cubicBezTo>
                      <a:pt x="15989784" y="0"/>
                      <a:pt x="16003284" y="1515"/>
                      <a:pt x="16013304" y="9257"/>
                    </a:cubicBezTo>
                    <a:cubicBezTo>
                      <a:pt x="16356647" y="274497"/>
                      <a:pt x="16389033" y="649782"/>
                      <a:pt x="16379635" y="841996"/>
                    </a:cubicBezTo>
                    <a:cubicBezTo>
                      <a:pt x="16377094" y="893876"/>
                      <a:pt x="16428657" y="928102"/>
                      <a:pt x="16462248" y="888479"/>
                    </a:cubicBezTo>
                    <a:cubicBezTo>
                      <a:pt x="16479393" y="868285"/>
                      <a:pt x="16493998" y="847330"/>
                      <a:pt x="16505745" y="828598"/>
                    </a:cubicBezTo>
                    <a:cubicBezTo>
                      <a:pt x="16512873" y="817350"/>
                      <a:pt x="16525896" y="811281"/>
                      <a:pt x="16539092" y="813055"/>
                    </a:cubicBezTo>
                    <a:cubicBezTo>
                      <a:pt x="16552289" y="814829"/>
                      <a:pt x="16563247" y="824122"/>
                      <a:pt x="16567150" y="836853"/>
                    </a:cubicBezTo>
                    <a:lnTo>
                      <a:pt x="16567150" y="836916"/>
                    </a:lnTo>
                    <a:moveTo>
                      <a:pt x="15845408" y="840219"/>
                    </a:moveTo>
                    <a:cubicBezTo>
                      <a:pt x="15824264" y="821169"/>
                      <a:pt x="15799435" y="801864"/>
                      <a:pt x="15778861" y="794054"/>
                    </a:cubicBezTo>
                    <a:cubicBezTo>
                      <a:pt x="15774791" y="792513"/>
                      <a:pt x="15770252" y="792809"/>
                      <a:pt x="15766418" y="794867"/>
                    </a:cubicBezTo>
                    <a:cubicBezTo>
                      <a:pt x="15762582" y="796925"/>
                      <a:pt x="15759826" y="800542"/>
                      <a:pt x="15758859" y="804785"/>
                    </a:cubicBezTo>
                    <a:cubicBezTo>
                      <a:pt x="15750286" y="838313"/>
                      <a:pt x="15722092" y="932484"/>
                      <a:pt x="15646464" y="1094155"/>
                    </a:cubicBezTo>
                    <a:cubicBezTo>
                      <a:pt x="15536926" y="1327581"/>
                      <a:pt x="15694660" y="1639112"/>
                      <a:pt x="16002571" y="1642287"/>
                    </a:cubicBezTo>
                    <a:cubicBezTo>
                      <a:pt x="16220631" y="1644700"/>
                      <a:pt x="16423894" y="1427403"/>
                      <a:pt x="16355314" y="1136129"/>
                    </a:cubicBezTo>
                    <a:lnTo>
                      <a:pt x="16354044" y="1130985"/>
                    </a:lnTo>
                    <a:cubicBezTo>
                      <a:pt x="16351747" y="1121607"/>
                      <a:pt x="16349206" y="1112291"/>
                      <a:pt x="16346424" y="1103045"/>
                    </a:cubicBezTo>
                    <a:lnTo>
                      <a:pt x="16346361" y="1102727"/>
                    </a:lnTo>
                    <a:cubicBezTo>
                      <a:pt x="16344745" y="1097348"/>
                      <a:pt x="16343052" y="1091992"/>
                      <a:pt x="16341281" y="1086662"/>
                    </a:cubicBezTo>
                    <a:cubicBezTo>
                      <a:pt x="16339425" y="1080788"/>
                      <a:pt x="16334251" y="1076582"/>
                      <a:pt x="16328123" y="1075960"/>
                    </a:cubicBezTo>
                    <a:cubicBezTo>
                      <a:pt x="16321995" y="1075339"/>
                      <a:pt x="16316084" y="1078423"/>
                      <a:pt x="16313087" y="1083805"/>
                    </a:cubicBezTo>
                    <a:cubicBezTo>
                      <a:pt x="16305408" y="1097577"/>
                      <a:pt x="16296320" y="1110516"/>
                      <a:pt x="16285972" y="1122413"/>
                    </a:cubicBezTo>
                    <a:lnTo>
                      <a:pt x="16284448" y="1124127"/>
                    </a:lnTo>
                    <a:cubicBezTo>
                      <a:pt x="16255238" y="1156893"/>
                      <a:pt x="16213581" y="1125016"/>
                      <a:pt x="16213456" y="1081074"/>
                    </a:cubicBezTo>
                    <a:cubicBezTo>
                      <a:pt x="16213138" y="974585"/>
                      <a:pt x="16196119" y="789355"/>
                      <a:pt x="16099408" y="613396"/>
                    </a:cubicBezTo>
                    <a:cubicBezTo>
                      <a:pt x="16092668" y="601101"/>
                      <a:pt x="16085595" y="588989"/>
                      <a:pt x="16078200" y="577074"/>
                    </a:cubicBezTo>
                    <a:lnTo>
                      <a:pt x="16078073" y="576820"/>
                    </a:lnTo>
                    <a:lnTo>
                      <a:pt x="16070770" y="565327"/>
                    </a:lnTo>
                    <a:cubicBezTo>
                      <a:pt x="16063277" y="553516"/>
                      <a:pt x="16044736" y="557453"/>
                      <a:pt x="16042576" y="571359"/>
                    </a:cubicBezTo>
                    <a:cubicBezTo>
                      <a:pt x="16041942" y="575551"/>
                      <a:pt x="16041116" y="579995"/>
                      <a:pt x="16040291" y="584695"/>
                    </a:cubicBezTo>
                    <a:lnTo>
                      <a:pt x="16040291" y="584948"/>
                    </a:lnTo>
                    <a:cubicBezTo>
                      <a:pt x="16037925" y="597893"/>
                      <a:pt x="16035194" y="610767"/>
                      <a:pt x="16032099" y="623556"/>
                    </a:cubicBezTo>
                    <a:cubicBezTo>
                      <a:pt x="16017494" y="684390"/>
                      <a:pt x="15989428" y="765796"/>
                      <a:pt x="15935896" y="837107"/>
                    </a:cubicBezTo>
                    <a:cubicBezTo>
                      <a:pt x="15914307" y="865999"/>
                      <a:pt x="15872269" y="864349"/>
                      <a:pt x="15845408" y="840219"/>
                    </a:cubicBezTo>
                    <a:moveTo>
                      <a:pt x="17527270" y="1578787"/>
                    </a:moveTo>
                    <a:cubicBezTo>
                      <a:pt x="17268953" y="1576120"/>
                      <a:pt x="17136554" y="1315833"/>
                      <a:pt x="17227930" y="1121143"/>
                    </a:cubicBezTo>
                    <a:cubicBezTo>
                      <a:pt x="17277206" y="1015923"/>
                      <a:pt x="17307053" y="938008"/>
                      <a:pt x="17324768" y="885494"/>
                    </a:cubicBezTo>
                    <a:lnTo>
                      <a:pt x="17326991" y="887463"/>
                    </a:lnTo>
                    <a:cubicBezTo>
                      <a:pt x="17373155" y="928864"/>
                      <a:pt x="17460341" y="942327"/>
                      <a:pt x="17510696" y="875207"/>
                    </a:cubicBezTo>
                    <a:cubicBezTo>
                      <a:pt x="17552289" y="819835"/>
                      <a:pt x="17579912" y="759764"/>
                      <a:pt x="17598326" y="705980"/>
                    </a:cubicBezTo>
                    <a:cubicBezTo>
                      <a:pt x="17661129" y="849363"/>
                      <a:pt x="17673701" y="992682"/>
                      <a:pt x="17673956" y="1081264"/>
                    </a:cubicBezTo>
                    <a:cubicBezTo>
                      <a:pt x="17674081" y="1121905"/>
                      <a:pt x="17693195" y="1161846"/>
                      <a:pt x="17726914" y="1184198"/>
                    </a:cubicBezTo>
                    <a:cubicBezTo>
                      <a:pt x="17744313" y="1195819"/>
                      <a:pt x="17767110" y="1203375"/>
                      <a:pt x="17792383" y="1200454"/>
                    </a:cubicBezTo>
                    <a:cubicBezTo>
                      <a:pt x="17804193" y="1199121"/>
                      <a:pt x="17815180" y="1195564"/>
                      <a:pt x="17825085" y="1190485"/>
                    </a:cubicBezTo>
                    <a:cubicBezTo>
                      <a:pt x="17858803" y="1423149"/>
                      <a:pt x="17691291" y="1580565"/>
                      <a:pt x="17527270" y="1578787"/>
                    </a:cubicBezTo>
                    <a:moveTo>
                      <a:pt x="18091150" y="836916"/>
                    </a:moveTo>
                    <a:cubicBezTo>
                      <a:pt x="18190718" y="1151241"/>
                      <a:pt x="18066194" y="1741538"/>
                      <a:pt x="17526635" y="1742236"/>
                    </a:cubicBezTo>
                    <a:cubicBezTo>
                      <a:pt x="17060926" y="1742935"/>
                      <a:pt x="16764000" y="1319008"/>
                      <a:pt x="16959581" y="841171"/>
                    </a:cubicBezTo>
                    <a:cubicBezTo>
                      <a:pt x="16970819" y="813675"/>
                      <a:pt x="16981488" y="788784"/>
                      <a:pt x="16991583" y="765352"/>
                    </a:cubicBezTo>
                    <a:cubicBezTo>
                      <a:pt x="17035906" y="662101"/>
                      <a:pt x="17068546" y="586155"/>
                      <a:pt x="17084803" y="434327"/>
                    </a:cubicBezTo>
                    <a:cubicBezTo>
                      <a:pt x="17086075" y="422709"/>
                      <a:pt x="17093208" y="412553"/>
                      <a:pt x="17103705" y="407414"/>
                    </a:cubicBezTo>
                    <a:cubicBezTo>
                      <a:pt x="17114201" y="402276"/>
                      <a:pt x="17126598" y="402870"/>
                      <a:pt x="17136554" y="408990"/>
                    </a:cubicBezTo>
                    <a:cubicBezTo>
                      <a:pt x="17174273" y="431596"/>
                      <a:pt x="17210976" y="463981"/>
                      <a:pt x="17239742" y="492556"/>
                    </a:cubicBezTo>
                    <a:cubicBezTo>
                      <a:pt x="17269841" y="522465"/>
                      <a:pt x="17321467" y="520115"/>
                      <a:pt x="17342802" y="483476"/>
                    </a:cubicBezTo>
                    <a:cubicBezTo>
                      <a:pt x="17452022" y="295960"/>
                      <a:pt x="17477613" y="124002"/>
                      <a:pt x="17482693" y="34594"/>
                    </a:cubicBezTo>
                    <a:cubicBezTo>
                      <a:pt x="17483251" y="21944"/>
                      <a:pt x="17490812" y="10658"/>
                      <a:pt x="17502298" y="5329"/>
                    </a:cubicBezTo>
                    <a:cubicBezTo>
                      <a:pt x="17513784" y="0"/>
                      <a:pt x="17527284" y="1515"/>
                      <a:pt x="17537304" y="9257"/>
                    </a:cubicBezTo>
                    <a:cubicBezTo>
                      <a:pt x="17880647" y="274497"/>
                      <a:pt x="17913033" y="649782"/>
                      <a:pt x="17903635" y="841996"/>
                    </a:cubicBezTo>
                    <a:cubicBezTo>
                      <a:pt x="17901094" y="893876"/>
                      <a:pt x="17952657" y="928102"/>
                      <a:pt x="17986248" y="888479"/>
                    </a:cubicBezTo>
                    <a:cubicBezTo>
                      <a:pt x="18003393" y="868285"/>
                      <a:pt x="18017998" y="847330"/>
                      <a:pt x="18029745" y="828598"/>
                    </a:cubicBezTo>
                    <a:cubicBezTo>
                      <a:pt x="18036873" y="817350"/>
                      <a:pt x="18049896" y="811281"/>
                      <a:pt x="18063092" y="813055"/>
                    </a:cubicBezTo>
                    <a:cubicBezTo>
                      <a:pt x="18076289" y="814829"/>
                      <a:pt x="18087247" y="824122"/>
                      <a:pt x="18091150" y="836853"/>
                    </a:cubicBezTo>
                    <a:lnTo>
                      <a:pt x="18091150" y="836916"/>
                    </a:lnTo>
                    <a:moveTo>
                      <a:pt x="17369408" y="840219"/>
                    </a:moveTo>
                    <a:cubicBezTo>
                      <a:pt x="17348264" y="821169"/>
                      <a:pt x="17323435" y="801864"/>
                      <a:pt x="17302861" y="794054"/>
                    </a:cubicBezTo>
                    <a:cubicBezTo>
                      <a:pt x="17298791" y="792513"/>
                      <a:pt x="17294252" y="792809"/>
                      <a:pt x="17290418" y="794867"/>
                    </a:cubicBezTo>
                    <a:cubicBezTo>
                      <a:pt x="17286582" y="796925"/>
                      <a:pt x="17283826" y="800542"/>
                      <a:pt x="17282859" y="804785"/>
                    </a:cubicBezTo>
                    <a:cubicBezTo>
                      <a:pt x="17274286" y="838313"/>
                      <a:pt x="17246092" y="932484"/>
                      <a:pt x="17170464" y="1094155"/>
                    </a:cubicBezTo>
                    <a:cubicBezTo>
                      <a:pt x="17060926" y="1327581"/>
                      <a:pt x="17218660" y="1639112"/>
                      <a:pt x="17526571" y="1642287"/>
                    </a:cubicBezTo>
                    <a:cubicBezTo>
                      <a:pt x="17744631" y="1644700"/>
                      <a:pt x="17947894" y="1427403"/>
                      <a:pt x="17879314" y="1136129"/>
                    </a:cubicBezTo>
                    <a:lnTo>
                      <a:pt x="17878044" y="1130985"/>
                    </a:lnTo>
                    <a:cubicBezTo>
                      <a:pt x="17875747" y="1121607"/>
                      <a:pt x="17873206" y="1112291"/>
                      <a:pt x="17870424" y="1103045"/>
                    </a:cubicBezTo>
                    <a:lnTo>
                      <a:pt x="17870361" y="1102727"/>
                    </a:lnTo>
                    <a:cubicBezTo>
                      <a:pt x="17868745" y="1097348"/>
                      <a:pt x="17867052" y="1091992"/>
                      <a:pt x="17865281" y="1086662"/>
                    </a:cubicBezTo>
                    <a:cubicBezTo>
                      <a:pt x="17863425" y="1080788"/>
                      <a:pt x="17858251" y="1076582"/>
                      <a:pt x="17852123" y="1075960"/>
                    </a:cubicBezTo>
                    <a:cubicBezTo>
                      <a:pt x="17845995" y="1075339"/>
                      <a:pt x="17840084" y="1078423"/>
                      <a:pt x="17837087" y="1083805"/>
                    </a:cubicBezTo>
                    <a:cubicBezTo>
                      <a:pt x="17829408" y="1097577"/>
                      <a:pt x="17820320" y="1110516"/>
                      <a:pt x="17809972" y="1122413"/>
                    </a:cubicBezTo>
                    <a:lnTo>
                      <a:pt x="17808448" y="1124127"/>
                    </a:lnTo>
                    <a:cubicBezTo>
                      <a:pt x="17779238" y="1156893"/>
                      <a:pt x="17737581" y="1125016"/>
                      <a:pt x="17737456" y="1081074"/>
                    </a:cubicBezTo>
                    <a:cubicBezTo>
                      <a:pt x="17737138" y="974585"/>
                      <a:pt x="17720119" y="789355"/>
                      <a:pt x="17623408" y="613396"/>
                    </a:cubicBezTo>
                    <a:cubicBezTo>
                      <a:pt x="17616668" y="601101"/>
                      <a:pt x="17609595" y="588989"/>
                      <a:pt x="17602200" y="577074"/>
                    </a:cubicBezTo>
                    <a:lnTo>
                      <a:pt x="17602073" y="576820"/>
                    </a:lnTo>
                    <a:lnTo>
                      <a:pt x="17594770" y="565327"/>
                    </a:lnTo>
                    <a:cubicBezTo>
                      <a:pt x="17587277" y="553516"/>
                      <a:pt x="17568736" y="557453"/>
                      <a:pt x="17566576" y="571359"/>
                    </a:cubicBezTo>
                    <a:cubicBezTo>
                      <a:pt x="17565942" y="575551"/>
                      <a:pt x="17565116" y="579995"/>
                      <a:pt x="17564291" y="584695"/>
                    </a:cubicBezTo>
                    <a:lnTo>
                      <a:pt x="17564291" y="584948"/>
                    </a:lnTo>
                    <a:cubicBezTo>
                      <a:pt x="17561925" y="597893"/>
                      <a:pt x="17559194" y="610767"/>
                      <a:pt x="17556099" y="623556"/>
                    </a:cubicBezTo>
                    <a:cubicBezTo>
                      <a:pt x="17541494" y="684390"/>
                      <a:pt x="17513428" y="765796"/>
                      <a:pt x="17459896" y="837107"/>
                    </a:cubicBezTo>
                    <a:cubicBezTo>
                      <a:pt x="17438307" y="865999"/>
                      <a:pt x="17396269" y="864349"/>
                      <a:pt x="17369408" y="840219"/>
                    </a:cubicBezTo>
                    <a:moveTo>
                      <a:pt x="19051270" y="1578787"/>
                    </a:moveTo>
                    <a:cubicBezTo>
                      <a:pt x="18792953" y="1576120"/>
                      <a:pt x="18660554" y="1315833"/>
                      <a:pt x="18751930" y="1121143"/>
                    </a:cubicBezTo>
                    <a:cubicBezTo>
                      <a:pt x="18801206" y="1015923"/>
                      <a:pt x="18831053" y="938008"/>
                      <a:pt x="18848768" y="885494"/>
                    </a:cubicBezTo>
                    <a:lnTo>
                      <a:pt x="18850991" y="887463"/>
                    </a:lnTo>
                    <a:cubicBezTo>
                      <a:pt x="18897155" y="928864"/>
                      <a:pt x="18984341" y="942327"/>
                      <a:pt x="19034696" y="875207"/>
                    </a:cubicBezTo>
                    <a:cubicBezTo>
                      <a:pt x="19076289" y="819835"/>
                      <a:pt x="19103912" y="759764"/>
                      <a:pt x="19122326" y="705980"/>
                    </a:cubicBezTo>
                    <a:cubicBezTo>
                      <a:pt x="19185129" y="849363"/>
                      <a:pt x="19197701" y="992682"/>
                      <a:pt x="19197956" y="1081264"/>
                    </a:cubicBezTo>
                    <a:cubicBezTo>
                      <a:pt x="19198081" y="1121905"/>
                      <a:pt x="19217195" y="1161846"/>
                      <a:pt x="19250914" y="1184198"/>
                    </a:cubicBezTo>
                    <a:cubicBezTo>
                      <a:pt x="19268313" y="1195819"/>
                      <a:pt x="19291110" y="1203375"/>
                      <a:pt x="19316383" y="1200454"/>
                    </a:cubicBezTo>
                    <a:cubicBezTo>
                      <a:pt x="19328193" y="1199121"/>
                      <a:pt x="19339180" y="1195564"/>
                      <a:pt x="19349085" y="1190485"/>
                    </a:cubicBezTo>
                    <a:cubicBezTo>
                      <a:pt x="19382803" y="1423149"/>
                      <a:pt x="19215291" y="1580565"/>
                      <a:pt x="19051270" y="1578787"/>
                    </a:cubicBezTo>
                    <a:moveTo>
                      <a:pt x="19615150" y="836916"/>
                    </a:moveTo>
                    <a:cubicBezTo>
                      <a:pt x="19714718" y="1151241"/>
                      <a:pt x="19590194" y="1741538"/>
                      <a:pt x="19050635" y="1742236"/>
                    </a:cubicBezTo>
                    <a:cubicBezTo>
                      <a:pt x="18584926" y="1742935"/>
                      <a:pt x="18288000" y="1319008"/>
                      <a:pt x="18483581" y="841171"/>
                    </a:cubicBezTo>
                    <a:cubicBezTo>
                      <a:pt x="18494819" y="813675"/>
                      <a:pt x="18505488" y="788784"/>
                      <a:pt x="18515583" y="765352"/>
                    </a:cubicBezTo>
                    <a:cubicBezTo>
                      <a:pt x="18559906" y="662101"/>
                      <a:pt x="18592546" y="586155"/>
                      <a:pt x="18608803" y="434327"/>
                    </a:cubicBezTo>
                    <a:cubicBezTo>
                      <a:pt x="18610075" y="422709"/>
                      <a:pt x="18617208" y="412553"/>
                      <a:pt x="18627705" y="407414"/>
                    </a:cubicBezTo>
                    <a:cubicBezTo>
                      <a:pt x="18638201" y="402276"/>
                      <a:pt x="18650598" y="402870"/>
                      <a:pt x="18660554" y="408990"/>
                    </a:cubicBezTo>
                    <a:cubicBezTo>
                      <a:pt x="18698273" y="431596"/>
                      <a:pt x="18734976" y="463981"/>
                      <a:pt x="18763742" y="492556"/>
                    </a:cubicBezTo>
                    <a:cubicBezTo>
                      <a:pt x="18793841" y="522465"/>
                      <a:pt x="18845467" y="520115"/>
                      <a:pt x="18866802" y="483476"/>
                    </a:cubicBezTo>
                    <a:cubicBezTo>
                      <a:pt x="18976022" y="295960"/>
                      <a:pt x="19001613" y="124002"/>
                      <a:pt x="19006693" y="34594"/>
                    </a:cubicBezTo>
                    <a:cubicBezTo>
                      <a:pt x="19007251" y="21944"/>
                      <a:pt x="19014812" y="10658"/>
                      <a:pt x="19026298" y="5329"/>
                    </a:cubicBezTo>
                    <a:cubicBezTo>
                      <a:pt x="19037784" y="0"/>
                      <a:pt x="19051284" y="1515"/>
                      <a:pt x="19061304" y="9257"/>
                    </a:cubicBezTo>
                    <a:cubicBezTo>
                      <a:pt x="19404647" y="274497"/>
                      <a:pt x="19437033" y="649782"/>
                      <a:pt x="19427635" y="841996"/>
                    </a:cubicBezTo>
                    <a:cubicBezTo>
                      <a:pt x="19425094" y="893876"/>
                      <a:pt x="19476657" y="928102"/>
                      <a:pt x="19510248" y="888479"/>
                    </a:cubicBezTo>
                    <a:cubicBezTo>
                      <a:pt x="19527393" y="868285"/>
                      <a:pt x="19541998" y="847330"/>
                      <a:pt x="19553745" y="828598"/>
                    </a:cubicBezTo>
                    <a:cubicBezTo>
                      <a:pt x="19560873" y="817350"/>
                      <a:pt x="19573896" y="811281"/>
                      <a:pt x="19587092" y="813055"/>
                    </a:cubicBezTo>
                    <a:cubicBezTo>
                      <a:pt x="19600289" y="814829"/>
                      <a:pt x="19611247" y="824122"/>
                      <a:pt x="19615150" y="836853"/>
                    </a:cubicBezTo>
                    <a:lnTo>
                      <a:pt x="19615150" y="836916"/>
                    </a:lnTo>
                    <a:moveTo>
                      <a:pt x="18893408" y="840219"/>
                    </a:moveTo>
                    <a:cubicBezTo>
                      <a:pt x="18872264" y="821169"/>
                      <a:pt x="18847435" y="801864"/>
                      <a:pt x="18826861" y="794054"/>
                    </a:cubicBezTo>
                    <a:cubicBezTo>
                      <a:pt x="18822791" y="792513"/>
                      <a:pt x="18818252" y="792809"/>
                      <a:pt x="18814418" y="794867"/>
                    </a:cubicBezTo>
                    <a:cubicBezTo>
                      <a:pt x="18810582" y="796925"/>
                      <a:pt x="18807826" y="800542"/>
                      <a:pt x="18806859" y="804785"/>
                    </a:cubicBezTo>
                    <a:cubicBezTo>
                      <a:pt x="18798286" y="838313"/>
                      <a:pt x="18770092" y="932484"/>
                      <a:pt x="18694464" y="1094155"/>
                    </a:cubicBezTo>
                    <a:cubicBezTo>
                      <a:pt x="18584926" y="1327581"/>
                      <a:pt x="18742660" y="1639112"/>
                      <a:pt x="19050571" y="1642287"/>
                    </a:cubicBezTo>
                    <a:cubicBezTo>
                      <a:pt x="19268631" y="1644700"/>
                      <a:pt x="19471894" y="1427403"/>
                      <a:pt x="19403314" y="1136129"/>
                    </a:cubicBezTo>
                    <a:lnTo>
                      <a:pt x="19402044" y="1130985"/>
                    </a:lnTo>
                    <a:cubicBezTo>
                      <a:pt x="19399747" y="1121607"/>
                      <a:pt x="19397206" y="1112291"/>
                      <a:pt x="19394424" y="1103045"/>
                    </a:cubicBezTo>
                    <a:lnTo>
                      <a:pt x="19394361" y="1102727"/>
                    </a:lnTo>
                    <a:cubicBezTo>
                      <a:pt x="19392745" y="1097348"/>
                      <a:pt x="19391052" y="1091992"/>
                      <a:pt x="19389281" y="1086662"/>
                    </a:cubicBezTo>
                    <a:cubicBezTo>
                      <a:pt x="19387425" y="1080788"/>
                      <a:pt x="19382251" y="1076582"/>
                      <a:pt x="19376123" y="1075960"/>
                    </a:cubicBezTo>
                    <a:cubicBezTo>
                      <a:pt x="19369995" y="1075339"/>
                      <a:pt x="19364084" y="1078423"/>
                      <a:pt x="19361087" y="1083805"/>
                    </a:cubicBezTo>
                    <a:cubicBezTo>
                      <a:pt x="19353408" y="1097577"/>
                      <a:pt x="19344320" y="1110516"/>
                      <a:pt x="19333972" y="1122413"/>
                    </a:cubicBezTo>
                    <a:lnTo>
                      <a:pt x="19332448" y="1124127"/>
                    </a:lnTo>
                    <a:cubicBezTo>
                      <a:pt x="19303238" y="1156893"/>
                      <a:pt x="19261581" y="1125016"/>
                      <a:pt x="19261456" y="1081074"/>
                    </a:cubicBezTo>
                    <a:cubicBezTo>
                      <a:pt x="19261138" y="974585"/>
                      <a:pt x="19244119" y="789355"/>
                      <a:pt x="19147408" y="613396"/>
                    </a:cubicBezTo>
                    <a:cubicBezTo>
                      <a:pt x="19140668" y="601101"/>
                      <a:pt x="19133595" y="588989"/>
                      <a:pt x="19126200" y="577074"/>
                    </a:cubicBezTo>
                    <a:lnTo>
                      <a:pt x="19126073" y="576820"/>
                    </a:lnTo>
                    <a:lnTo>
                      <a:pt x="19118770" y="565327"/>
                    </a:lnTo>
                    <a:cubicBezTo>
                      <a:pt x="19111277" y="553516"/>
                      <a:pt x="19092736" y="557453"/>
                      <a:pt x="19090576" y="571359"/>
                    </a:cubicBezTo>
                    <a:cubicBezTo>
                      <a:pt x="19089942" y="575551"/>
                      <a:pt x="19089116" y="579995"/>
                      <a:pt x="19088291" y="584695"/>
                    </a:cubicBezTo>
                    <a:lnTo>
                      <a:pt x="19088291" y="584948"/>
                    </a:lnTo>
                    <a:cubicBezTo>
                      <a:pt x="19085925" y="597893"/>
                      <a:pt x="19083194" y="610767"/>
                      <a:pt x="19080099" y="623556"/>
                    </a:cubicBezTo>
                    <a:cubicBezTo>
                      <a:pt x="19065494" y="684390"/>
                      <a:pt x="19037428" y="765796"/>
                      <a:pt x="18983896" y="837107"/>
                    </a:cubicBezTo>
                    <a:cubicBezTo>
                      <a:pt x="18962307" y="865999"/>
                      <a:pt x="18920269" y="864349"/>
                      <a:pt x="18893408" y="840219"/>
                    </a:cubicBezTo>
                    <a:moveTo>
                      <a:pt x="20575270" y="1578787"/>
                    </a:moveTo>
                    <a:cubicBezTo>
                      <a:pt x="20316953" y="1576120"/>
                      <a:pt x="20184554" y="1315833"/>
                      <a:pt x="20275930" y="1121143"/>
                    </a:cubicBezTo>
                    <a:cubicBezTo>
                      <a:pt x="20325206" y="1015923"/>
                      <a:pt x="20355053" y="938008"/>
                      <a:pt x="20372768" y="885494"/>
                    </a:cubicBezTo>
                    <a:lnTo>
                      <a:pt x="20374991" y="887463"/>
                    </a:lnTo>
                    <a:cubicBezTo>
                      <a:pt x="20421155" y="928864"/>
                      <a:pt x="20508341" y="942327"/>
                      <a:pt x="20558696" y="875207"/>
                    </a:cubicBezTo>
                    <a:cubicBezTo>
                      <a:pt x="20600289" y="819835"/>
                      <a:pt x="20627912" y="759764"/>
                      <a:pt x="20646326" y="705980"/>
                    </a:cubicBezTo>
                    <a:cubicBezTo>
                      <a:pt x="20709129" y="849363"/>
                      <a:pt x="20721701" y="992682"/>
                      <a:pt x="20721956" y="1081264"/>
                    </a:cubicBezTo>
                    <a:cubicBezTo>
                      <a:pt x="20722081" y="1121905"/>
                      <a:pt x="20741195" y="1161846"/>
                      <a:pt x="20774914" y="1184198"/>
                    </a:cubicBezTo>
                    <a:cubicBezTo>
                      <a:pt x="20792313" y="1195819"/>
                      <a:pt x="20815110" y="1203375"/>
                      <a:pt x="20840383" y="1200454"/>
                    </a:cubicBezTo>
                    <a:cubicBezTo>
                      <a:pt x="20852193" y="1199121"/>
                      <a:pt x="20863180" y="1195564"/>
                      <a:pt x="20873085" y="1190485"/>
                    </a:cubicBezTo>
                    <a:cubicBezTo>
                      <a:pt x="20906803" y="1423149"/>
                      <a:pt x="20739291" y="1580565"/>
                      <a:pt x="20575270" y="1578787"/>
                    </a:cubicBezTo>
                    <a:moveTo>
                      <a:pt x="21139150" y="836916"/>
                    </a:moveTo>
                    <a:cubicBezTo>
                      <a:pt x="21238718" y="1151241"/>
                      <a:pt x="21114194" y="1741538"/>
                      <a:pt x="20574635" y="1742236"/>
                    </a:cubicBezTo>
                    <a:cubicBezTo>
                      <a:pt x="20108926" y="1742935"/>
                      <a:pt x="19812000" y="1319008"/>
                      <a:pt x="20007581" y="841171"/>
                    </a:cubicBezTo>
                    <a:cubicBezTo>
                      <a:pt x="20018819" y="813675"/>
                      <a:pt x="20029488" y="788784"/>
                      <a:pt x="20039583" y="765352"/>
                    </a:cubicBezTo>
                    <a:cubicBezTo>
                      <a:pt x="20083906" y="662101"/>
                      <a:pt x="20116546" y="586155"/>
                      <a:pt x="20132803" y="434327"/>
                    </a:cubicBezTo>
                    <a:cubicBezTo>
                      <a:pt x="20134075" y="422709"/>
                      <a:pt x="20141208" y="412553"/>
                      <a:pt x="20151705" y="407414"/>
                    </a:cubicBezTo>
                    <a:cubicBezTo>
                      <a:pt x="20162201" y="402276"/>
                      <a:pt x="20174598" y="402870"/>
                      <a:pt x="20184554" y="408990"/>
                    </a:cubicBezTo>
                    <a:cubicBezTo>
                      <a:pt x="20222273" y="431596"/>
                      <a:pt x="20258976" y="463981"/>
                      <a:pt x="20287742" y="492556"/>
                    </a:cubicBezTo>
                    <a:cubicBezTo>
                      <a:pt x="20317841" y="522465"/>
                      <a:pt x="20369467" y="520115"/>
                      <a:pt x="20390802" y="483476"/>
                    </a:cubicBezTo>
                    <a:cubicBezTo>
                      <a:pt x="20500022" y="295960"/>
                      <a:pt x="20525613" y="124002"/>
                      <a:pt x="20530693" y="34594"/>
                    </a:cubicBezTo>
                    <a:cubicBezTo>
                      <a:pt x="20531251" y="21944"/>
                      <a:pt x="20538812" y="10658"/>
                      <a:pt x="20550298" y="5329"/>
                    </a:cubicBezTo>
                    <a:cubicBezTo>
                      <a:pt x="20561784" y="0"/>
                      <a:pt x="20575284" y="1515"/>
                      <a:pt x="20585304" y="9257"/>
                    </a:cubicBezTo>
                    <a:cubicBezTo>
                      <a:pt x="20928647" y="274497"/>
                      <a:pt x="20961033" y="649782"/>
                      <a:pt x="20951635" y="841996"/>
                    </a:cubicBezTo>
                    <a:cubicBezTo>
                      <a:pt x="20949094" y="893876"/>
                      <a:pt x="21000657" y="928102"/>
                      <a:pt x="21034248" y="888479"/>
                    </a:cubicBezTo>
                    <a:cubicBezTo>
                      <a:pt x="21051393" y="868285"/>
                      <a:pt x="21065998" y="847330"/>
                      <a:pt x="21077745" y="828598"/>
                    </a:cubicBezTo>
                    <a:cubicBezTo>
                      <a:pt x="21084873" y="817350"/>
                      <a:pt x="21097896" y="811281"/>
                      <a:pt x="21111092" y="813055"/>
                    </a:cubicBezTo>
                    <a:cubicBezTo>
                      <a:pt x="21124289" y="814829"/>
                      <a:pt x="21135247" y="824122"/>
                      <a:pt x="21139150" y="836853"/>
                    </a:cubicBezTo>
                    <a:lnTo>
                      <a:pt x="21139150" y="836916"/>
                    </a:lnTo>
                    <a:moveTo>
                      <a:pt x="20417408" y="840219"/>
                    </a:moveTo>
                    <a:cubicBezTo>
                      <a:pt x="20396264" y="821169"/>
                      <a:pt x="20371435" y="801864"/>
                      <a:pt x="20350861" y="794054"/>
                    </a:cubicBezTo>
                    <a:cubicBezTo>
                      <a:pt x="20346791" y="792513"/>
                      <a:pt x="20342252" y="792809"/>
                      <a:pt x="20338418" y="794867"/>
                    </a:cubicBezTo>
                    <a:cubicBezTo>
                      <a:pt x="20334582" y="796925"/>
                      <a:pt x="20331826" y="800542"/>
                      <a:pt x="20330859" y="804785"/>
                    </a:cubicBezTo>
                    <a:cubicBezTo>
                      <a:pt x="20322286" y="838313"/>
                      <a:pt x="20294092" y="932484"/>
                      <a:pt x="20218464" y="1094155"/>
                    </a:cubicBezTo>
                    <a:cubicBezTo>
                      <a:pt x="20108926" y="1327581"/>
                      <a:pt x="20266660" y="1639112"/>
                      <a:pt x="20574571" y="1642287"/>
                    </a:cubicBezTo>
                    <a:cubicBezTo>
                      <a:pt x="20792631" y="1644700"/>
                      <a:pt x="20995894" y="1427403"/>
                      <a:pt x="20927314" y="1136129"/>
                    </a:cubicBezTo>
                    <a:lnTo>
                      <a:pt x="20926044" y="1130985"/>
                    </a:lnTo>
                    <a:cubicBezTo>
                      <a:pt x="20923747" y="1121607"/>
                      <a:pt x="20921206" y="1112291"/>
                      <a:pt x="20918424" y="1103045"/>
                    </a:cubicBezTo>
                    <a:lnTo>
                      <a:pt x="20918361" y="1102727"/>
                    </a:lnTo>
                    <a:cubicBezTo>
                      <a:pt x="20916745" y="1097348"/>
                      <a:pt x="20915052" y="1091992"/>
                      <a:pt x="20913281" y="1086662"/>
                    </a:cubicBezTo>
                    <a:cubicBezTo>
                      <a:pt x="20911425" y="1080788"/>
                      <a:pt x="20906251" y="1076582"/>
                      <a:pt x="20900123" y="1075960"/>
                    </a:cubicBezTo>
                    <a:cubicBezTo>
                      <a:pt x="20893995" y="1075339"/>
                      <a:pt x="20888084" y="1078423"/>
                      <a:pt x="20885087" y="1083805"/>
                    </a:cubicBezTo>
                    <a:cubicBezTo>
                      <a:pt x="20877408" y="1097577"/>
                      <a:pt x="20868320" y="1110516"/>
                      <a:pt x="20857972" y="1122413"/>
                    </a:cubicBezTo>
                    <a:lnTo>
                      <a:pt x="20856448" y="1124127"/>
                    </a:lnTo>
                    <a:cubicBezTo>
                      <a:pt x="20827238" y="1156893"/>
                      <a:pt x="20785581" y="1125016"/>
                      <a:pt x="20785456" y="1081074"/>
                    </a:cubicBezTo>
                    <a:cubicBezTo>
                      <a:pt x="20785138" y="974585"/>
                      <a:pt x="20768119" y="789355"/>
                      <a:pt x="20671408" y="613396"/>
                    </a:cubicBezTo>
                    <a:cubicBezTo>
                      <a:pt x="20664668" y="601101"/>
                      <a:pt x="20657595" y="588989"/>
                      <a:pt x="20650200" y="577074"/>
                    </a:cubicBezTo>
                    <a:lnTo>
                      <a:pt x="20650073" y="576820"/>
                    </a:lnTo>
                    <a:lnTo>
                      <a:pt x="20642770" y="565327"/>
                    </a:lnTo>
                    <a:cubicBezTo>
                      <a:pt x="20635277" y="553516"/>
                      <a:pt x="20616736" y="557453"/>
                      <a:pt x="20614576" y="571359"/>
                    </a:cubicBezTo>
                    <a:cubicBezTo>
                      <a:pt x="20613942" y="575551"/>
                      <a:pt x="20613116" y="579995"/>
                      <a:pt x="20612291" y="584695"/>
                    </a:cubicBezTo>
                    <a:lnTo>
                      <a:pt x="20612291" y="584948"/>
                    </a:lnTo>
                    <a:cubicBezTo>
                      <a:pt x="20609925" y="597893"/>
                      <a:pt x="20607194" y="610767"/>
                      <a:pt x="20604099" y="623556"/>
                    </a:cubicBezTo>
                    <a:cubicBezTo>
                      <a:pt x="20589494" y="684390"/>
                      <a:pt x="20561428" y="765796"/>
                      <a:pt x="20507896" y="837107"/>
                    </a:cubicBezTo>
                    <a:cubicBezTo>
                      <a:pt x="20486307" y="865999"/>
                      <a:pt x="20444269" y="864349"/>
                      <a:pt x="20417408" y="840219"/>
                    </a:cubicBezTo>
                    <a:moveTo>
                      <a:pt x="763270" y="3610787"/>
                    </a:moveTo>
                    <a:cubicBezTo>
                      <a:pt x="504952" y="3608120"/>
                      <a:pt x="372555" y="3347833"/>
                      <a:pt x="463931" y="3153142"/>
                    </a:cubicBezTo>
                    <a:cubicBezTo>
                      <a:pt x="513207" y="3047923"/>
                      <a:pt x="543052" y="2970008"/>
                      <a:pt x="560768" y="2917494"/>
                    </a:cubicBezTo>
                    <a:lnTo>
                      <a:pt x="562991" y="2919463"/>
                    </a:lnTo>
                    <a:cubicBezTo>
                      <a:pt x="609155" y="2960864"/>
                      <a:pt x="696341" y="2974326"/>
                      <a:pt x="746697" y="2907207"/>
                    </a:cubicBezTo>
                    <a:cubicBezTo>
                      <a:pt x="788289" y="2851835"/>
                      <a:pt x="815911" y="2791764"/>
                      <a:pt x="834326" y="2737979"/>
                    </a:cubicBezTo>
                    <a:cubicBezTo>
                      <a:pt x="897128" y="2881363"/>
                      <a:pt x="909701" y="3024682"/>
                      <a:pt x="909955" y="3113264"/>
                    </a:cubicBezTo>
                    <a:cubicBezTo>
                      <a:pt x="910082" y="3153904"/>
                      <a:pt x="929196" y="3193846"/>
                      <a:pt x="962914" y="3216198"/>
                    </a:cubicBezTo>
                    <a:cubicBezTo>
                      <a:pt x="980313" y="3227819"/>
                      <a:pt x="1003109" y="3235375"/>
                      <a:pt x="1028383" y="3232454"/>
                    </a:cubicBezTo>
                    <a:cubicBezTo>
                      <a:pt x="1040194" y="3231120"/>
                      <a:pt x="1051179" y="3227564"/>
                      <a:pt x="1061085" y="3222485"/>
                    </a:cubicBezTo>
                    <a:cubicBezTo>
                      <a:pt x="1094803" y="3455149"/>
                      <a:pt x="927290" y="3612565"/>
                      <a:pt x="763270" y="3610787"/>
                    </a:cubicBezTo>
                    <a:moveTo>
                      <a:pt x="1327150" y="2868917"/>
                    </a:moveTo>
                    <a:cubicBezTo>
                      <a:pt x="1426718" y="3183242"/>
                      <a:pt x="1302194" y="3773537"/>
                      <a:pt x="762635" y="3774236"/>
                    </a:cubicBezTo>
                    <a:cubicBezTo>
                      <a:pt x="296926" y="3774935"/>
                      <a:pt x="0" y="3351008"/>
                      <a:pt x="195580" y="2873171"/>
                    </a:cubicBezTo>
                    <a:cubicBezTo>
                      <a:pt x="206820" y="2845676"/>
                      <a:pt x="217487" y="2820783"/>
                      <a:pt x="227584" y="2797352"/>
                    </a:cubicBezTo>
                    <a:cubicBezTo>
                      <a:pt x="271907" y="2694101"/>
                      <a:pt x="304546" y="2618155"/>
                      <a:pt x="320802" y="2466326"/>
                    </a:cubicBezTo>
                    <a:cubicBezTo>
                      <a:pt x="322075" y="2454709"/>
                      <a:pt x="329209" y="2444553"/>
                      <a:pt x="339705" y="2439414"/>
                    </a:cubicBezTo>
                    <a:cubicBezTo>
                      <a:pt x="350201" y="2434276"/>
                      <a:pt x="362598" y="2434870"/>
                      <a:pt x="372555" y="2440990"/>
                    </a:cubicBezTo>
                    <a:cubicBezTo>
                      <a:pt x="410274" y="2463596"/>
                      <a:pt x="446976" y="2495981"/>
                      <a:pt x="475742" y="2524556"/>
                    </a:cubicBezTo>
                    <a:cubicBezTo>
                      <a:pt x="505841" y="2554464"/>
                      <a:pt x="557467" y="2552115"/>
                      <a:pt x="578803" y="2515476"/>
                    </a:cubicBezTo>
                    <a:cubicBezTo>
                      <a:pt x="688022" y="2327960"/>
                      <a:pt x="713613" y="2156002"/>
                      <a:pt x="718693" y="2066594"/>
                    </a:cubicBezTo>
                    <a:cubicBezTo>
                      <a:pt x="719251" y="2053944"/>
                      <a:pt x="726811" y="2042658"/>
                      <a:pt x="738298" y="2037329"/>
                    </a:cubicBezTo>
                    <a:cubicBezTo>
                      <a:pt x="749785" y="2032000"/>
                      <a:pt x="763283" y="2033515"/>
                      <a:pt x="773303" y="2041257"/>
                    </a:cubicBezTo>
                    <a:cubicBezTo>
                      <a:pt x="1116647" y="2306497"/>
                      <a:pt x="1149033" y="2681782"/>
                      <a:pt x="1139634" y="2873996"/>
                    </a:cubicBezTo>
                    <a:cubicBezTo>
                      <a:pt x="1137094" y="2925876"/>
                      <a:pt x="1188656" y="2960102"/>
                      <a:pt x="1222248" y="2920479"/>
                    </a:cubicBezTo>
                    <a:cubicBezTo>
                      <a:pt x="1239393" y="2900286"/>
                      <a:pt x="1253998" y="2879330"/>
                      <a:pt x="1265745" y="2860598"/>
                    </a:cubicBezTo>
                    <a:cubicBezTo>
                      <a:pt x="1272873" y="2849351"/>
                      <a:pt x="1285895" y="2843281"/>
                      <a:pt x="1299092" y="2845055"/>
                    </a:cubicBezTo>
                    <a:cubicBezTo>
                      <a:pt x="1312289" y="2846829"/>
                      <a:pt x="1323246" y="2856122"/>
                      <a:pt x="1327150" y="2868853"/>
                    </a:cubicBezTo>
                    <a:lnTo>
                      <a:pt x="1327150" y="2868917"/>
                    </a:lnTo>
                    <a:moveTo>
                      <a:pt x="605409" y="2872219"/>
                    </a:moveTo>
                    <a:cubicBezTo>
                      <a:pt x="584264" y="2853169"/>
                      <a:pt x="559435" y="2833864"/>
                      <a:pt x="538861" y="2826054"/>
                    </a:cubicBezTo>
                    <a:cubicBezTo>
                      <a:pt x="534791" y="2824513"/>
                      <a:pt x="530252" y="2824809"/>
                      <a:pt x="526417" y="2826867"/>
                    </a:cubicBezTo>
                    <a:cubicBezTo>
                      <a:pt x="522582" y="2828925"/>
                      <a:pt x="519825" y="2832542"/>
                      <a:pt x="518858" y="2836786"/>
                    </a:cubicBezTo>
                    <a:cubicBezTo>
                      <a:pt x="510286" y="2870314"/>
                      <a:pt x="482092" y="2964484"/>
                      <a:pt x="406464" y="3126155"/>
                    </a:cubicBezTo>
                    <a:cubicBezTo>
                      <a:pt x="296926" y="3359581"/>
                      <a:pt x="454660" y="3671112"/>
                      <a:pt x="762572" y="3674287"/>
                    </a:cubicBezTo>
                    <a:cubicBezTo>
                      <a:pt x="980631" y="3676700"/>
                      <a:pt x="1183894" y="3459403"/>
                      <a:pt x="1115314" y="3168129"/>
                    </a:cubicBezTo>
                    <a:lnTo>
                      <a:pt x="1114044" y="3162985"/>
                    </a:lnTo>
                    <a:cubicBezTo>
                      <a:pt x="1111747" y="3153607"/>
                      <a:pt x="1109206" y="3144291"/>
                      <a:pt x="1106424" y="3135045"/>
                    </a:cubicBezTo>
                    <a:lnTo>
                      <a:pt x="1106361" y="3134727"/>
                    </a:lnTo>
                    <a:cubicBezTo>
                      <a:pt x="1104745" y="3129348"/>
                      <a:pt x="1103052" y="3123992"/>
                      <a:pt x="1101281" y="3118662"/>
                    </a:cubicBezTo>
                    <a:cubicBezTo>
                      <a:pt x="1099424" y="3112788"/>
                      <a:pt x="1094252" y="3108582"/>
                      <a:pt x="1088123" y="3107960"/>
                    </a:cubicBezTo>
                    <a:cubicBezTo>
                      <a:pt x="1081995" y="3107339"/>
                      <a:pt x="1076084" y="3110423"/>
                      <a:pt x="1073086" y="3115804"/>
                    </a:cubicBezTo>
                    <a:cubicBezTo>
                      <a:pt x="1065408" y="3129577"/>
                      <a:pt x="1056321" y="3142516"/>
                      <a:pt x="1045972" y="3154413"/>
                    </a:cubicBezTo>
                    <a:lnTo>
                      <a:pt x="1044448" y="3156127"/>
                    </a:lnTo>
                    <a:cubicBezTo>
                      <a:pt x="1015238" y="3188893"/>
                      <a:pt x="973582" y="3157016"/>
                      <a:pt x="973455" y="3113074"/>
                    </a:cubicBezTo>
                    <a:cubicBezTo>
                      <a:pt x="973138" y="3006585"/>
                      <a:pt x="956119" y="2821355"/>
                      <a:pt x="859409" y="2645396"/>
                    </a:cubicBezTo>
                    <a:cubicBezTo>
                      <a:pt x="852667" y="2633101"/>
                      <a:pt x="845595" y="2620989"/>
                      <a:pt x="838200" y="2609074"/>
                    </a:cubicBezTo>
                    <a:lnTo>
                      <a:pt x="838073" y="2608820"/>
                    </a:lnTo>
                    <a:lnTo>
                      <a:pt x="830771" y="2597327"/>
                    </a:lnTo>
                    <a:cubicBezTo>
                      <a:pt x="823278" y="2585516"/>
                      <a:pt x="804736" y="2589453"/>
                      <a:pt x="802576" y="2603360"/>
                    </a:cubicBezTo>
                    <a:cubicBezTo>
                      <a:pt x="801942" y="2607551"/>
                      <a:pt x="801116" y="2611995"/>
                      <a:pt x="800290" y="2616695"/>
                    </a:cubicBezTo>
                    <a:lnTo>
                      <a:pt x="800290" y="2616948"/>
                    </a:lnTo>
                    <a:cubicBezTo>
                      <a:pt x="797925" y="2629893"/>
                      <a:pt x="795193" y="2642767"/>
                      <a:pt x="792099" y="2655557"/>
                    </a:cubicBezTo>
                    <a:cubicBezTo>
                      <a:pt x="777494" y="2716389"/>
                      <a:pt x="749427" y="2797796"/>
                      <a:pt x="695897" y="2869107"/>
                    </a:cubicBezTo>
                    <a:cubicBezTo>
                      <a:pt x="674307" y="2897999"/>
                      <a:pt x="632269" y="2896348"/>
                      <a:pt x="605409" y="2872219"/>
                    </a:cubicBezTo>
                    <a:moveTo>
                      <a:pt x="2287270" y="3610787"/>
                    </a:moveTo>
                    <a:cubicBezTo>
                      <a:pt x="2028952" y="3608120"/>
                      <a:pt x="1896554" y="3347833"/>
                      <a:pt x="1987931" y="3153142"/>
                    </a:cubicBezTo>
                    <a:cubicBezTo>
                      <a:pt x="2037207" y="3047923"/>
                      <a:pt x="2067052" y="2970008"/>
                      <a:pt x="2084769" y="2917494"/>
                    </a:cubicBezTo>
                    <a:lnTo>
                      <a:pt x="2086991" y="2919463"/>
                    </a:lnTo>
                    <a:cubicBezTo>
                      <a:pt x="2133155" y="2960864"/>
                      <a:pt x="2220341" y="2974326"/>
                      <a:pt x="2270697" y="2907207"/>
                    </a:cubicBezTo>
                    <a:cubicBezTo>
                      <a:pt x="2312289" y="2851835"/>
                      <a:pt x="2339911" y="2791764"/>
                      <a:pt x="2358326" y="2737979"/>
                    </a:cubicBezTo>
                    <a:cubicBezTo>
                      <a:pt x="2421128" y="2881363"/>
                      <a:pt x="2433701" y="3024682"/>
                      <a:pt x="2433955" y="3113264"/>
                    </a:cubicBezTo>
                    <a:cubicBezTo>
                      <a:pt x="2434082" y="3153904"/>
                      <a:pt x="2453195" y="3193846"/>
                      <a:pt x="2486914" y="3216198"/>
                    </a:cubicBezTo>
                    <a:cubicBezTo>
                      <a:pt x="2504313" y="3227819"/>
                      <a:pt x="2527110" y="3235375"/>
                      <a:pt x="2552382" y="3232454"/>
                    </a:cubicBezTo>
                    <a:cubicBezTo>
                      <a:pt x="2564194" y="3231120"/>
                      <a:pt x="2575179" y="3227564"/>
                      <a:pt x="2585085" y="3222485"/>
                    </a:cubicBezTo>
                    <a:cubicBezTo>
                      <a:pt x="2618804" y="3455149"/>
                      <a:pt x="2451291" y="3612565"/>
                      <a:pt x="2287270" y="3610787"/>
                    </a:cubicBezTo>
                    <a:moveTo>
                      <a:pt x="2851150" y="2868917"/>
                    </a:moveTo>
                    <a:cubicBezTo>
                      <a:pt x="2950718" y="3183242"/>
                      <a:pt x="2826195" y="3773537"/>
                      <a:pt x="2286635" y="3774236"/>
                    </a:cubicBezTo>
                    <a:cubicBezTo>
                      <a:pt x="1820926" y="3774935"/>
                      <a:pt x="1524000" y="3351008"/>
                      <a:pt x="1719580" y="2873171"/>
                    </a:cubicBezTo>
                    <a:cubicBezTo>
                      <a:pt x="1730819" y="2845676"/>
                      <a:pt x="1741488" y="2820783"/>
                      <a:pt x="1751584" y="2797352"/>
                    </a:cubicBezTo>
                    <a:cubicBezTo>
                      <a:pt x="1795907" y="2694101"/>
                      <a:pt x="1828546" y="2618155"/>
                      <a:pt x="1844802" y="2466326"/>
                    </a:cubicBezTo>
                    <a:cubicBezTo>
                      <a:pt x="1846075" y="2454709"/>
                      <a:pt x="1853209" y="2444553"/>
                      <a:pt x="1863705" y="2439414"/>
                    </a:cubicBezTo>
                    <a:cubicBezTo>
                      <a:pt x="1874201" y="2434276"/>
                      <a:pt x="1886598" y="2434870"/>
                      <a:pt x="1896554" y="2440990"/>
                    </a:cubicBezTo>
                    <a:cubicBezTo>
                      <a:pt x="1934273" y="2463596"/>
                      <a:pt x="1970976" y="2495981"/>
                      <a:pt x="1999742" y="2524556"/>
                    </a:cubicBezTo>
                    <a:cubicBezTo>
                      <a:pt x="2029841" y="2554464"/>
                      <a:pt x="2081466" y="2552115"/>
                      <a:pt x="2102803" y="2515476"/>
                    </a:cubicBezTo>
                    <a:cubicBezTo>
                      <a:pt x="2212023" y="2327960"/>
                      <a:pt x="2237613" y="2156002"/>
                      <a:pt x="2242693" y="2066594"/>
                    </a:cubicBezTo>
                    <a:cubicBezTo>
                      <a:pt x="2243251" y="2053944"/>
                      <a:pt x="2250811" y="2042658"/>
                      <a:pt x="2262298" y="2037329"/>
                    </a:cubicBezTo>
                    <a:cubicBezTo>
                      <a:pt x="2273785" y="2032000"/>
                      <a:pt x="2287283" y="2033515"/>
                      <a:pt x="2297303" y="2041257"/>
                    </a:cubicBezTo>
                    <a:cubicBezTo>
                      <a:pt x="2640648" y="2306497"/>
                      <a:pt x="2673032" y="2681782"/>
                      <a:pt x="2663635" y="2873996"/>
                    </a:cubicBezTo>
                    <a:cubicBezTo>
                      <a:pt x="2661095" y="2925876"/>
                      <a:pt x="2712657" y="2960102"/>
                      <a:pt x="2746248" y="2920479"/>
                    </a:cubicBezTo>
                    <a:cubicBezTo>
                      <a:pt x="2763393" y="2900286"/>
                      <a:pt x="2777998" y="2879330"/>
                      <a:pt x="2789745" y="2860598"/>
                    </a:cubicBezTo>
                    <a:cubicBezTo>
                      <a:pt x="2796873" y="2849351"/>
                      <a:pt x="2809895" y="2843281"/>
                      <a:pt x="2823092" y="2845055"/>
                    </a:cubicBezTo>
                    <a:cubicBezTo>
                      <a:pt x="2836289" y="2846829"/>
                      <a:pt x="2847246" y="2856122"/>
                      <a:pt x="2851150" y="2868853"/>
                    </a:cubicBezTo>
                    <a:lnTo>
                      <a:pt x="2851150" y="2868917"/>
                    </a:lnTo>
                    <a:moveTo>
                      <a:pt x="2129409" y="2872219"/>
                    </a:moveTo>
                    <a:cubicBezTo>
                      <a:pt x="2108263" y="2853169"/>
                      <a:pt x="2083435" y="2833864"/>
                      <a:pt x="2062861" y="2826054"/>
                    </a:cubicBezTo>
                    <a:cubicBezTo>
                      <a:pt x="2058791" y="2824513"/>
                      <a:pt x="2054252" y="2824809"/>
                      <a:pt x="2050417" y="2826867"/>
                    </a:cubicBezTo>
                    <a:cubicBezTo>
                      <a:pt x="2046582" y="2828925"/>
                      <a:pt x="2043825" y="2832542"/>
                      <a:pt x="2042858" y="2836786"/>
                    </a:cubicBezTo>
                    <a:cubicBezTo>
                      <a:pt x="2034286" y="2870314"/>
                      <a:pt x="2006092" y="2964484"/>
                      <a:pt x="1930463" y="3126155"/>
                    </a:cubicBezTo>
                    <a:cubicBezTo>
                      <a:pt x="1820926" y="3359581"/>
                      <a:pt x="1978660" y="3671112"/>
                      <a:pt x="2286572" y="3674287"/>
                    </a:cubicBezTo>
                    <a:cubicBezTo>
                      <a:pt x="2504631" y="3676700"/>
                      <a:pt x="2707894" y="3459403"/>
                      <a:pt x="2639314" y="3168129"/>
                    </a:cubicBezTo>
                    <a:lnTo>
                      <a:pt x="2638044" y="3162985"/>
                    </a:lnTo>
                    <a:cubicBezTo>
                      <a:pt x="2635747" y="3153607"/>
                      <a:pt x="2633206" y="3144291"/>
                      <a:pt x="2630424" y="3135045"/>
                    </a:cubicBezTo>
                    <a:lnTo>
                      <a:pt x="2630360" y="3134727"/>
                    </a:lnTo>
                    <a:cubicBezTo>
                      <a:pt x="2628745" y="3129348"/>
                      <a:pt x="2627052" y="3123992"/>
                      <a:pt x="2625281" y="3118662"/>
                    </a:cubicBezTo>
                    <a:cubicBezTo>
                      <a:pt x="2623424" y="3112788"/>
                      <a:pt x="2618252" y="3108582"/>
                      <a:pt x="2612123" y="3107960"/>
                    </a:cubicBezTo>
                    <a:cubicBezTo>
                      <a:pt x="2605995" y="3107339"/>
                      <a:pt x="2600084" y="3110423"/>
                      <a:pt x="2597086" y="3115804"/>
                    </a:cubicBezTo>
                    <a:cubicBezTo>
                      <a:pt x="2589408" y="3129577"/>
                      <a:pt x="2580321" y="3142516"/>
                      <a:pt x="2569972" y="3154413"/>
                    </a:cubicBezTo>
                    <a:lnTo>
                      <a:pt x="2568448" y="3156127"/>
                    </a:lnTo>
                    <a:cubicBezTo>
                      <a:pt x="2539238" y="3188893"/>
                      <a:pt x="2497582" y="3157016"/>
                      <a:pt x="2497455" y="3113074"/>
                    </a:cubicBezTo>
                    <a:cubicBezTo>
                      <a:pt x="2497138" y="3006585"/>
                      <a:pt x="2480120" y="2821355"/>
                      <a:pt x="2383409" y="2645396"/>
                    </a:cubicBezTo>
                    <a:cubicBezTo>
                      <a:pt x="2376667" y="2633101"/>
                      <a:pt x="2369595" y="2620989"/>
                      <a:pt x="2362200" y="2609074"/>
                    </a:cubicBezTo>
                    <a:lnTo>
                      <a:pt x="2362073" y="2608820"/>
                    </a:lnTo>
                    <a:lnTo>
                      <a:pt x="2354770" y="2597327"/>
                    </a:lnTo>
                    <a:cubicBezTo>
                      <a:pt x="2347278" y="2585516"/>
                      <a:pt x="2328735" y="2589453"/>
                      <a:pt x="2326576" y="2603360"/>
                    </a:cubicBezTo>
                    <a:cubicBezTo>
                      <a:pt x="2325941" y="2607551"/>
                      <a:pt x="2325116" y="2611995"/>
                      <a:pt x="2324291" y="2616695"/>
                    </a:cubicBezTo>
                    <a:lnTo>
                      <a:pt x="2324291" y="2616948"/>
                    </a:lnTo>
                    <a:cubicBezTo>
                      <a:pt x="2321925" y="2629893"/>
                      <a:pt x="2319193" y="2642767"/>
                      <a:pt x="2316099" y="2655557"/>
                    </a:cubicBezTo>
                    <a:cubicBezTo>
                      <a:pt x="2301494" y="2716389"/>
                      <a:pt x="2273427" y="2797796"/>
                      <a:pt x="2219897" y="2869107"/>
                    </a:cubicBezTo>
                    <a:cubicBezTo>
                      <a:pt x="2198307" y="2897999"/>
                      <a:pt x="2156270" y="2896348"/>
                      <a:pt x="2129409" y="2872219"/>
                    </a:cubicBezTo>
                    <a:moveTo>
                      <a:pt x="3811270" y="3610787"/>
                    </a:moveTo>
                    <a:cubicBezTo>
                      <a:pt x="3552952" y="3608120"/>
                      <a:pt x="3420554" y="3347833"/>
                      <a:pt x="3511931" y="3153142"/>
                    </a:cubicBezTo>
                    <a:cubicBezTo>
                      <a:pt x="3561207" y="3047923"/>
                      <a:pt x="3591052" y="2970008"/>
                      <a:pt x="3608769" y="2917494"/>
                    </a:cubicBezTo>
                    <a:lnTo>
                      <a:pt x="3610991" y="2919463"/>
                    </a:lnTo>
                    <a:cubicBezTo>
                      <a:pt x="3657155" y="2960864"/>
                      <a:pt x="3744341" y="2974326"/>
                      <a:pt x="3794696" y="2907207"/>
                    </a:cubicBezTo>
                    <a:cubicBezTo>
                      <a:pt x="3836289" y="2851835"/>
                      <a:pt x="3863911" y="2791764"/>
                      <a:pt x="3882327" y="2737979"/>
                    </a:cubicBezTo>
                    <a:cubicBezTo>
                      <a:pt x="3945128" y="2881363"/>
                      <a:pt x="3957701" y="3024682"/>
                      <a:pt x="3957955" y="3113264"/>
                    </a:cubicBezTo>
                    <a:cubicBezTo>
                      <a:pt x="3958082" y="3153904"/>
                      <a:pt x="3977196" y="3193846"/>
                      <a:pt x="4010914" y="3216198"/>
                    </a:cubicBezTo>
                    <a:cubicBezTo>
                      <a:pt x="4028313" y="3227819"/>
                      <a:pt x="4051109" y="3235375"/>
                      <a:pt x="4076383" y="3232454"/>
                    </a:cubicBezTo>
                    <a:cubicBezTo>
                      <a:pt x="4088194" y="3231120"/>
                      <a:pt x="4099179" y="3227564"/>
                      <a:pt x="4109085" y="3222485"/>
                    </a:cubicBezTo>
                    <a:cubicBezTo>
                      <a:pt x="4142803" y="3455149"/>
                      <a:pt x="3975290" y="3612565"/>
                      <a:pt x="3811270" y="3610787"/>
                    </a:cubicBezTo>
                    <a:moveTo>
                      <a:pt x="4375150" y="2868917"/>
                    </a:moveTo>
                    <a:cubicBezTo>
                      <a:pt x="4474718" y="3183242"/>
                      <a:pt x="4350195" y="3773537"/>
                      <a:pt x="3810635" y="3774236"/>
                    </a:cubicBezTo>
                    <a:cubicBezTo>
                      <a:pt x="3344926" y="3774935"/>
                      <a:pt x="3048000" y="3351008"/>
                      <a:pt x="3243580" y="2873171"/>
                    </a:cubicBezTo>
                    <a:cubicBezTo>
                      <a:pt x="3254820" y="2845676"/>
                      <a:pt x="3265488" y="2820783"/>
                      <a:pt x="3275584" y="2797352"/>
                    </a:cubicBezTo>
                    <a:cubicBezTo>
                      <a:pt x="3319907" y="2694101"/>
                      <a:pt x="3352546" y="2618155"/>
                      <a:pt x="3368802" y="2466326"/>
                    </a:cubicBezTo>
                    <a:cubicBezTo>
                      <a:pt x="3370075" y="2454709"/>
                      <a:pt x="3377209" y="2444553"/>
                      <a:pt x="3387705" y="2439414"/>
                    </a:cubicBezTo>
                    <a:cubicBezTo>
                      <a:pt x="3398201" y="2434276"/>
                      <a:pt x="3410598" y="2434870"/>
                      <a:pt x="3420554" y="2440990"/>
                    </a:cubicBezTo>
                    <a:cubicBezTo>
                      <a:pt x="3458273" y="2463596"/>
                      <a:pt x="3494977" y="2495981"/>
                      <a:pt x="3523742" y="2524556"/>
                    </a:cubicBezTo>
                    <a:cubicBezTo>
                      <a:pt x="3553841" y="2554464"/>
                      <a:pt x="3605466" y="2552115"/>
                      <a:pt x="3626802" y="2515476"/>
                    </a:cubicBezTo>
                    <a:cubicBezTo>
                      <a:pt x="3736022" y="2327960"/>
                      <a:pt x="3761613" y="2156002"/>
                      <a:pt x="3766693" y="2066594"/>
                    </a:cubicBezTo>
                    <a:cubicBezTo>
                      <a:pt x="3767251" y="2053944"/>
                      <a:pt x="3774811" y="2042658"/>
                      <a:pt x="3786298" y="2037329"/>
                    </a:cubicBezTo>
                    <a:cubicBezTo>
                      <a:pt x="3797785" y="2032000"/>
                      <a:pt x="3811283" y="2033515"/>
                      <a:pt x="3821303" y="2041257"/>
                    </a:cubicBezTo>
                    <a:cubicBezTo>
                      <a:pt x="4164647" y="2306497"/>
                      <a:pt x="4197033" y="2681782"/>
                      <a:pt x="4187634" y="2873996"/>
                    </a:cubicBezTo>
                    <a:cubicBezTo>
                      <a:pt x="4185095" y="2925876"/>
                      <a:pt x="4236657" y="2960102"/>
                      <a:pt x="4270248" y="2920479"/>
                    </a:cubicBezTo>
                    <a:cubicBezTo>
                      <a:pt x="4287393" y="2900286"/>
                      <a:pt x="4301998" y="2879330"/>
                      <a:pt x="4313746" y="2860598"/>
                    </a:cubicBezTo>
                    <a:cubicBezTo>
                      <a:pt x="4320873" y="2849351"/>
                      <a:pt x="4333895" y="2843281"/>
                      <a:pt x="4347092" y="2845055"/>
                    </a:cubicBezTo>
                    <a:cubicBezTo>
                      <a:pt x="4360289" y="2846829"/>
                      <a:pt x="4371246" y="2856122"/>
                      <a:pt x="4375150" y="2868853"/>
                    </a:cubicBezTo>
                    <a:lnTo>
                      <a:pt x="4375150" y="2868917"/>
                    </a:lnTo>
                    <a:moveTo>
                      <a:pt x="3653409" y="2872219"/>
                    </a:moveTo>
                    <a:cubicBezTo>
                      <a:pt x="3632264" y="2853169"/>
                      <a:pt x="3607435" y="2833864"/>
                      <a:pt x="3586861" y="2826054"/>
                    </a:cubicBezTo>
                    <a:cubicBezTo>
                      <a:pt x="3582791" y="2824513"/>
                      <a:pt x="3578253" y="2824809"/>
                      <a:pt x="3574417" y="2826867"/>
                    </a:cubicBezTo>
                    <a:cubicBezTo>
                      <a:pt x="3570582" y="2828925"/>
                      <a:pt x="3567825" y="2832542"/>
                      <a:pt x="3566859" y="2836786"/>
                    </a:cubicBezTo>
                    <a:cubicBezTo>
                      <a:pt x="3558286" y="2870314"/>
                      <a:pt x="3530092" y="2964484"/>
                      <a:pt x="3454464" y="3126155"/>
                    </a:cubicBezTo>
                    <a:cubicBezTo>
                      <a:pt x="3344926" y="3359581"/>
                      <a:pt x="3502660" y="3671112"/>
                      <a:pt x="3810571" y="3674287"/>
                    </a:cubicBezTo>
                    <a:cubicBezTo>
                      <a:pt x="4028631" y="3676700"/>
                      <a:pt x="4231894" y="3459403"/>
                      <a:pt x="4163314" y="3168129"/>
                    </a:cubicBezTo>
                    <a:lnTo>
                      <a:pt x="4162044" y="3162985"/>
                    </a:lnTo>
                    <a:cubicBezTo>
                      <a:pt x="4159747" y="3153607"/>
                      <a:pt x="4157206" y="3144291"/>
                      <a:pt x="4154424" y="3135045"/>
                    </a:cubicBezTo>
                    <a:lnTo>
                      <a:pt x="4154360" y="3134727"/>
                    </a:lnTo>
                    <a:cubicBezTo>
                      <a:pt x="4152745" y="3129348"/>
                      <a:pt x="4151052" y="3123992"/>
                      <a:pt x="4149281" y="3118662"/>
                    </a:cubicBezTo>
                    <a:cubicBezTo>
                      <a:pt x="4147424" y="3112788"/>
                      <a:pt x="4142252" y="3108582"/>
                      <a:pt x="4136123" y="3107960"/>
                    </a:cubicBezTo>
                    <a:cubicBezTo>
                      <a:pt x="4129994" y="3107339"/>
                      <a:pt x="4124084" y="3110423"/>
                      <a:pt x="4121086" y="3115804"/>
                    </a:cubicBezTo>
                    <a:cubicBezTo>
                      <a:pt x="4113408" y="3129577"/>
                      <a:pt x="4104321" y="3142516"/>
                      <a:pt x="4093972" y="3154413"/>
                    </a:cubicBezTo>
                    <a:lnTo>
                      <a:pt x="4092448" y="3156127"/>
                    </a:lnTo>
                    <a:cubicBezTo>
                      <a:pt x="4063238" y="3188893"/>
                      <a:pt x="4021582" y="3157016"/>
                      <a:pt x="4021455" y="3113074"/>
                    </a:cubicBezTo>
                    <a:cubicBezTo>
                      <a:pt x="4021138" y="3006585"/>
                      <a:pt x="4004120" y="2821355"/>
                      <a:pt x="3907409" y="2645396"/>
                    </a:cubicBezTo>
                    <a:cubicBezTo>
                      <a:pt x="3900667" y="2633101"/>
                      <a:pt x="3893595" y="2620989"/>
                      <a:pt x="3886200" y="2609074"/>
                    </a:cubicBezTo>
                    <a:lnTo>
                      <a:pt x="3886073" y="2608820"/>
                    </a:lnTo>
                    <a:lnTo>
                      <a:pt x="3878771" y="2597327"/>
                    </a:lnTo>
                    <a:cubicBezTo>
                      <a:pt x="3871277" y="2585516"/>
                      <a:pt x="3852735" y="2589453"/>
                      <a:pt x="3850577" y="2603360"/>
                    </a:cubicBezTo>
                    <a:cubicBezTo>
                      <a:pt x="3849941" y="2607551"/>
                      <a:pt x="3849116" y="2611995"/>
                      <a:pt x="3848290" y="2616695"/>
                    </a:cubicBezTo>
                    <a:lnTo>
                      <a:pt x="3848290" y="2616948"/>
                    </a:lnTo>
                    <a:cubicBezTo>
                      <a:pt x="3845925" y="2629893"/>
                      <a:pt x="3843193" y="2642767"/>
                      <a:pt x="3840099" y="2655557"/>
                    </a:cubicBezTo>
                    <a:cubicBezTo>
                      <a:pt x="3825494" y="2716389"/>
                      <a:pt x="3797427" y="2797796"/>
                      <a:pt x="3743896" y="2869107"/>
                    </a:cubicBezTo>
                    <a:cubicBezTo>
                      <a:pt x="3722307" y="2897999"/>
                      <a:pt x="3680270" y="2896348"/>
                      <a:pt x="3653409" y="2872219"/>
                    </a:cubicBezTo>
                    <a:moveTo>
                      <a:pt x="5335270" y="3610787"/>
                    </a:moveTo>
                    <a:cubicBezTo>
                      <a:pt x="5076952" y="3608120"/>
                      <a:pt x="4944554" y="3347833"/>
                      <a:pt x="5035931" y="3153142"/>
                    </a:cubicBezTo>
                    <a:cubicBezTo>
                      <a:pt x="5085207" y="3047923"/>
                      <a:pt x="5115052" y="2970008"/>
                      <a:pt x="5132769" y="2917494"/>
                    </a:cubicBezTo>
                    <a:lnTo>
                      <a:pt x="5134991" y="2919463"/>
                    </a:lnTo>
                    <a:cubicBezTo>
                      <a:pt x="5181155" y="2960864"/>
                      <a:pt x="5268341" y="2974326"/>
                      <a:pt x="5318696" y="2907207"/>
                    </a:cubicBezTo>
                    <a:cubicBezTo>
                      <a:pt x="5360289" y="2851835"/>
                      <a:pt x="5387911" y="2791764"/>
                      <a:pt x="5406327" y="2737979"/>
                    </a:cubicBezTo>
                    <a:cubicBezTo>
                      <a:pt x="5469128" y="2881363"/>
                      <a:pt x="5481701" y="3024682"/>
                      <a:pt x="5481955" y="3113264"/>
                    </a:cubicBezTo>
                    <a:cubicBezTo>
                      <a:pt x="5482082" y="3153904"/>
                      <a:pt x="5501196" y="3193846"/>
                      <a:pt x="5534914" y="3216198"/>
                    </a:cubicBezTo>
                    <a:cubicBezTo>
                      <a:pt x="5552313" y="3227819"/>
                      <a:pt x="5575109" y="3235375"/>
                      <a:pt x="5600383" y="3232454"/>
                    </a:cubicBezTo>
                    <a:cubicBezTo>
                      <a:pt x="5612194" y="3231120"/>
                      <a:pt x="5623179" y="3227564"/>
                      <a:pt x="5633085" y="3222485"/>
                    </a:cubicBezTo>
                    <a:cubicBezTo>
                      <a:pt x="5666803" y="3455149"/>
                      <a:pt x="5499290" y="3612565"/>
                      <a:pt x="5335270" y="3610787"/>
                    </a:cubicBezTo>
                    <a:moveTo>
                      <a:pt x="5899150" y="2868917"/>
                    </a:moveTo>
                    <a:cubicBezTo>
                      <a:pt x="5998718" y="3183242"/>
                      <a:pt x="5874195" y="3773537"/>
                      <a:pt x="5334635" y="3774236"/>
                    </a:cubicBezTo>
                    <a:cubicBezTo>
                      <a:pt x="4868926" y="3774935"/>
                      <a:pt x="4572000" y="3351008"/>
                      <a:pt x="4767580" y="2873171"/>
                    </a:cubicBezTo>
                    <a:cubicBezTo>
                      <a:pt x="4778820" y="2845676"/>
                      <a:pt x="4789488" y="2820783"/>
                      <a:pt x="4799584" y="2797352"/>
                    </a:cubicBezTo>
                    <a:cubicBezTo>
                      <a:pt x="4843907" y="2694101"/>
                      <a:pt x="4876546" y="2618155"/>
                      <a:pt x="4892802" y="2466326"/>
                    </a:cubicBezTo>
                    <a:cubicBezTo>
                      <a:pt x="4894075" y="2454709"/>
                      <a:pt x="4901209" y="2444553"/>
                      <a:pt x="4911705" y="2439414"/>
                    </a:cubicBezTo>
                    <a:cubicBezTo>
                      <a:pt x="4922201" y="2434276"/>
                      <a:pt x="4934598" y="2434870"/>
                      <a:pt x="4944554" y="2440990"/>
                    </a:cubicBezTo>
                    <a:cubicBezTo>
                      <a:pt x="4982273" y="2463596"/>
                      <a:pt x="5018977" y="2495981"/>
                      <a:pt x="5047742" y="2524556"/>
                    </a:cubicBezTo>
                    <a:cubicBezTo>
                      <a:pt x="5077841" y="2554464"/>
                      <a:pt x="5129466" y="2552115"/>
                      <a:pt x="5150802" y="2515476"/>
                    </a:cubicBezTo>
                    <a:cubicBezTo>
                      <a:pt x="5260022" y="2327960"/>
                      <a:pt x="5285613" y="2156002"/>
                      <a:pt x="5290693" y="2066594"/>
                    </a:cubicBezTo>
                    <a:cubicBezTo>
                      <a:pt x="5291251" y="2053944"/>
                      <a:pt x="5298811" y="2042658"/>
                      <a:pt x="5310298" y="2037329"/>
                    </a:cubicBezTo>
                    <a:cubicBezTo>
                      <a:pt x="5321785" y="2032000"/>
                      <a:pt x="5335283" y="2033515"/>
                      <a:pt x="5345303" y="2041257"/>
                    </a:cubicBezTo>
                    <a:cubicBezTo>
                      <a:pt x="5688647" y="2306497"/>
                      <a:pt x="5721033" y="2681782"/>
                      <a:pt x="5711634" y="2873996"/>
                    </a:cubicBezTo>
                    <a:cubicBezTo>
                      <a:pt x="5709095" y="2925876"/>
                      <a:pt x="5760657" y="2960102"/>
                      <a:pt x="5794248" y="2920479"/>
                    </a:cubicBezTo>
                    <a:cubicBezTo>
                      <a:pt x="5811393" y="2900286"/>
                      <a:pt x="5825998" y="2879330"/>
                      <a:pt x="5837746" y="2860598"/>
                    </a:cubicBezTo>
                    <a:cubicBezTo>
                      <a:pt x="5844873" y="2849351"/>
                      <a:pt x="5857895" y="2843281"/>
                      <a:pt x="5871092" y="2845055"/>
                    </a:cubicBezTo>
                    <a:cubicBezTo>
                      <a:pt x="5884289" y="2846829"/>
                      <a:pt x="5895246" y="2856122"/>
                      <a:pt x="5899150" y="2868853"/>
                    </a:cubicBezTo>
                    <a:lnTo>
                      <a:pt x="5899150" y="2868917"/>
                    </a:lnTo>
                    <a:moveTo>
                      <a:pt x="5177409" y="2872219"/>
                    </a:moveTo>
                    <a:cubicBezTo>
                      <a:pt x="5156264" y="2853169"/>
                      <a:pt x="5131435" y="2833864"/>
                      <a:pt x="5110861" y="2826054"/>
                    </a:cubicBezTo>
                    <a:cubicBezTo>
                      <a:pt x="5106791" y="2824513"/>
                      <a:pt x="5102253" y="2824809"/>
                      <a:pt x="5098417" y="2826867"/>
                    </a:cubicBezTo>
                    <a:cubicBezTo>
                      <a:pt x="5094582" y="2828925"/>
                      <a:pt x="5091825" y="2832542"/>
                      <a:pt x="5090859" y="2836786"/>
                    </a:cubicBezTo>
                    <a:cubicBezTo>
                      <a:pt x="5082286" y="2870314"/>
                      <a:pt x="5054092" y="2964484"/>
                      <a:pt x="4978464" y="3126155"/>
                    </a:cubicBezTo>
                    <a:cubicBezTo>
                      <a:pt x="4868926" y="3359581"/>
                      <a:pt x="5026660" y="3671112"/>
                      <a:pt x="5334571" y="3674287"/>
                    </a:cubicBezTo>
                    <a:cubicBezTo>
                      <a:pt x="5552631" y="3676700"/>
                      <a:pt x="5755894" y="3459403"/>
                      <a:pt x="5687314" y="3168129"/>
                    </a:cubicBezTo>
                    <a:lnTo>
                      <a:pt x="5686044" y="3162985"/>
                    </a:lnTo>
                    <a:cubicBezTo>
                      <a:pt x="5683747" y="3153607"/>
                      <a:pt x="5681206" y="3144291"/>
                      <a:pt x="5678424" y="3135045"/>
                    </a:cubicBezTo>
                    <a:lnTo>
                      <a:pt x="5678360" y="3134727"/>
                    </a:lnTo>
                    <a:cubicBezTo>
                      <a:pt x="5676745" y="3129348"/>
                      <a:pt x="5675052" y="3123992"/>
                      <a:pt x="5673281" y="3118662"/>
                    </a:cubicBezTo>
                    <a:cubicBezTo>
                      <a:pt x="5671424" y="3112788"/>
                      <a:pt x="5666252" y="3108582"/>
                      <a:pt x="5660123" y="3107960"/>
                    </a:cubicBezTo>
                    <a:cubicBezTo>
                      <a:pt x="5653994" y="3107339"/>
                      <a:pt x="5648084" y="3110423"/>
                      <a:pt x="5645086" y="3115804"/>
                    </a:cubicBezTo>
                    <a:cubicBezTo>
                      <a:pt x="5637408" y="3129577"/>
                      <a:pt x="5628321" y="3142516"/>
                      <a:pt x="5617972" y="3154413"/>
                    </a:cubicBezTo>
                    <a:lnTo>
                      <a:pt x="5616448" y="3156127"/>
                    </a:lnTo>
                    <a:cubicBezTo>
                      <a:pt x="5587238" y="3188893"/>
                      <a:pt x="5545582" y="3157016"/>
                      <a:pt x="5545455" y="3113074"/>
                    </a:cubicBezTo>
                    <a:cubicBezTo>
                      <a:pt x="5545138" y="3006585"/>
                      <a:pt x="5528120" y="2821355"/>
                      <a:pt x="5431409" y="2645396"/>
                    </a:cubicBezTo>
                    <a:cubicBezTo>
                      <a:pt x="5424667" y="2633101"/>
                      <a:pt x="5417595" y="2620989"/>
                      <a:pt x="5410200" y="2609074"/>
                    </a:cubicBezTo>
                    <a:lnTo>
                      <a:pt x="5410073" y="2608820"/>
                    </a:lnTo>
                    <a:lnTo>
                      <a:pt x="5402771" y="2597327"/>
                    </a:lnTo>
                    <a:cubicBezTo>
                      <a:pt x="5395277" y="2585516"/>
                      <a:pt x="5376735" y="2589453"/>
                      <a:pt x="5374577" y="2603360"/>
                    </a:cubicBezTo>
                    <a:cubicBezTo>
                      <a:pt x="5373941" y="2607551"/>
                      <a:pt x="5373116" y="2611995"/>
                      <a:pt x="5372290" y="2616695"/>
                    </a:cubicBezTo>
                    <a:lnTo>
                      <a:pt x="5372290" y="2616948"/>
                    </a:lnTo>
                    <a:cubicBezTo>
                      <a:pt x="5369925" y="2629893"/>
                      <a:pt x="5367193" y="2642767"/>
                      <a:pt x="5364099" y="2655557"/>
                    </a:cubicBezTo>
                    <a:cubicBezTo>
                      <a:pt x="5349494" y="2716389"/>
                      <a:pt x="5321427" y="2797796"/>
                      <a:pt x="5267896" y="2869107"/>
                    </a:cubicBezTo>
                    <a:cubicBezTo>
                      <a:pt x="5246307" y="2897999"/>
                      <a:pt x="5204270" y="2896348"/>
                      <a:pt x="5177409" y="2872219"/>
                    </a:cubicBezTo>
                    <a:moveTo>
                      <a:pt x="6859270" y="3610787"/>
                    </a:moveTo>
                    <a:cubicBezTo>
                      <a:pt x="6600952" y="3608120"/>
                      <a:pt x="6468554" y="3347833"/>
                      <a:pt x="6559931" y="3153142"/>
                    </a:cubicBezTo>
                    <a:cubicBezTo>
                      <a:pt x="6609207" y="3047923"/>
                      <a:pt x="6639052" y="2970008"/>
                      <a:pt x="6656769" y="2917494"/>
                    </a:cubicBezTo>
                    <a:lnTo>
                      <a:pt x="6658991" y="2919463"/>
                    </a:lnTo>
                    <a:cubicBezTo>
                      <a:pt x="6705155" y="2960864"/>
                      <a:pt x="6792341" y="2974326"/>
                      <a:pt x="6842697" y="2907207"/>
                    </a:cubicBezTo>
                    <a:cubicBezTo>
                      <a:pt x="6884289" y="2851835"/>
                      <a:pt x="6911912" y="2791764"/>
                      <a:pt x="6930326" y="2737979"/>
                    </a:cubicBezTo>
                    <a:cubicBezTo>
                      <a:pt x="6993128" y="2881363"/>
                      <a:pt x="7005701" y="3024682"/>
                      <a:pt x="7005955" y="3113264"/>
                    </a:cubicBezTo>
                    <a:cubicBezTo>
                      <a:pt x="7006082" y="3153904"/>
                      <a:pt x="7025196" y="3193846"/>
                      <a:pt x="7058914" y="3216198"/>
                    </a:cubicBezTo>
                    <a:cubicBezTo>
                      <a:pt x="7076313" y="3227819"/>
                      <a:pt x="7099110" y="3235375"/>
                      <a:pt x="7124383" y="3232454"/>
                    </a:cubicBezTo>
                    <a:cubicBezTo>
                      <a:pt x="7136194" y="3231120"/>
                      <a:pt x="7147179" y="3227564"/>
                      <a:pt x="7157085" y="3222485"/>
                    </a:cubicBezTo>
                    <a:cubicBezTo>
                      <a:pt x="7190803" y="3455149"/>
                      <a:pt x="7023290" y="3612565"/>
                      <a:pt x="6859270" y="3610787"/>
                    </a:cubicBezTo>
                    <a:moveTo>
                      <a:pt x="7423150" y="2868917"/>
                    </a:moveTo>
                    <a:cubicBezTo>
                      <a:pt x="7522718" y="3183242"/>
                      <a:pt x="7398195" y="3773537"/>
                      <a:pt x="6858635" y="3774236"/>
                    </a:cubicBezTo>
                    <a:cubicBezTo>
                      <a:pt x="6392926" y="3774935"/>
                      <a:pt x="6096000" y="3351008"/>
                      <a:pt x="6291580" y="2873171"/>
                    </a:cubicBezTo>
                    <a:cubicBezTo>
                      <a:pt x="6302820" y="2845676"/>
                      <a:pt x="6313488" y="2820783"/>
                      <a:pt x="6323584" y="2797352"/>
                    </a:cubicBezTo>
                    <a:cubicBezTo>
                      <a:pt x="6367907" y="2694101"/>
                      <a:pt x="6400546" y="2618155"/>
                      <a:pt x="6416802" y="2466326"/>
                    </a:cubicBezTo>
                    <a:cubicBezTo>
                      <a:pt x="6418075" y="2454709"/>
                      <a:pt x="6425209" y="2444553"/>
                      <a:pt x="6435705" y="2439414"/>
                    </a:cubicBezTo>
                    <a:cubicBezTo>
                      <a:pt x="6446201" y="2434276"/>
                      <a:pt x="6458598" y="2434870"/>
                      <a:pt x="6468554" y="2440990"/>
                    </a:cubicBezTo>
                    <a:cubicBezTo>
                      <a:pt x="6506273" y="2463596"/>
                      <a:pt x="6542977" y="2495981"/>
                      <a:pt x="6571742" y="2524556"/>
                    </a:cubicBezTo>
                    <a:cubicBezTo>
                      <a:pt x="6601841" y="2554464"/>
                      <a:pt x="6653466" y="2552115"/>
                      <a:pt x="6674802" y="2515476"/>
                    </a:cubicBezTo>
                    <a:cubicBezTo>
                      <a:pt x="6784023" y="2327960"/>
                      <a:pt x="6809613" y="2156002"/>
                      <a:pt x="6814693" y="2066594"/>
                    </a:cubicBezTo>
                    <a:cubicBezTo>
                      <a:pt x="6815251" y="2053944"/>
                      <a:pt x="6822811" y="2042658"/>
                      <a:pt x="6834298" y="2037329"/>
                    </a:cubicBezTo>
                    <a:cubicBezTo>
                      <a:pt x="6845785" y="2032000"/>
                      <a:pt x="6859283" y="2033515"/>
                      <a:pt x="6869303" y="2041257"/>
                    </a:cubicBezTo>
                    <a:cubicBezTo>
                      <a:pt x="7212648" y="2306497"/>
                      <a:pt x="7245033" y="2681782"/>
                      <a:pt x="7235635" y="2873996"/>
                    </a:cubicBezTo>
                    <a:cubicBezTo>
                      <a:pt x="7233095" y="2925876"/>
                      <a:pt x="7284657" y="2960102"/>
                      <a:pt x="7318248" y="2920479"/>
                    </a:cubicBezTo>
                    <a:cubicBezTo>
                      <a:pt x="7335393" y="2900286"/>
                      <a:pt x="7349998" y="2879330"/>
                      <a:pt x="7361746" y="2860598"/>
                    </a:cubicBezTo>
                    <a:cubicBezTo>
                      <a:pt x="7368873" y="2849351"/>
                      <a:pt x="7381896" y="2843281"/>
                      <a:pt x="7395092" y="2845055"/>
                    </a:cubicBezTo>
                    <a:cubicBezTo>
                      <a:pt x="7408289" y="2846829"/>
                      <a:pt x="7419246" y="2856122"/>
                      <a:pt x="7423150" y="2868853"/>
                    </a:cubicBezTo>
                    <a:lnTo>
                      <a:pt x="7423150" y="2868917"/>
                    </a:lnTo>
                    <a:moveTo>
                      <a:pt x="6701409" y="2872219"/>
                    </a:moveTo>
                    <a:cubicBezTo>
                      <a:pt x="6680263" y="2853169"/>
                      <a:pt x="6655435" y="2833864"/>
                      <a:pt x="6634861" y="2826054"/>
                    </a:cubicBezTo>
                    <a:cubicBezTo>
                      <a:pt x="6630791" y="2824513"/>
                      <a:pt x="6626253" y="2824809"/>
                      <a:pt x="6622417" y="2826867"/>
                    </a:cubicBezTo>
                    <a:cubicBezTo>
                      <a:pt x="6618582" y="2828925"/>
                      <a:pt x="6615825" y="2832542"/>
                      <a:pt x="6614859" y="2836786"/>
                    </a:cubicBezTo>
                    <a:cubicBezTo>
                      <a:pt x="6606286" y="2870314"/>
                      <a:pt x="6578092" y="2964484"/>
                      <a:pt x="6502464" y="3126155"/>
                    </a:cubicBezTo>
                    <a:cubicBezTo>
                      <a:pt x="6392926" y="3359581"/>
                      <a:pt x="6550660" y="3671112"/>
                      <a:pt x="6858572" y="3674287"/>
                    </a:cubicBezTo>
                    <a:cubicBezTo>
                      <a:pt x="7076631" y="3676700"/>
                      <a:pt x="7279894" y="3459403"/>
                      <a:pt x="7211314" y="3168129"/>
                    </a:cubicBezTo>
                    <a:lnTo>
                      <a:pt x="7210044" y="3162985"/>
                    </a:lnTo>
                    <a:cubicBezTo>
                      <a:pt x="7207747" y="3153607"/>
                      <a:pt x="7205206" y="3144291"/>
                      <a:pt x="7202424" y="3135045"/>
                    </a:cubicBezTo>
                    <a:lnTo>
                      <a:pt x="7202361" y="3134727"/>
                    </a:lnTo>
                    <a:cubicBezTo>
                      <a:pt x="7200745" y="3129348"/>
                      <a:pt x="7199052" y="3123992"/>
                      <a:pt x="7197281" y="3118662"/>
                    </a:cubicBezTo>
                    <a:cubicBezTo>
                      <a:pt x="7195424" y="3112788"/>
                      <a:pt x="7190252" y="3108582"/>
                      <a:pt x="7184123" y="3107960"/>
                    </a:cubicBezTo>
                    <a:cubicBezTo>
                      <a:pt x="7177995" y="3107339"/>
                      <a:pt x="7172084" y="3110423"/>
                      <a:pt x="7169087" y="3115804"/>
                    </a:cubicBezTo>
                    <a:cubicBezTo>
                      <a:pt x="7161408" y="3129577"/>
                      <a:pt x="7152321" y="3142516"/>
                      <a:pt x="7141972" y="3154413"/>
                    </a:cubicBezTo>
                    <a:lnTo>
                      <a:pt x="7140448" y="3156127"/>
                    </a:lnTo>
                    <a:cubicBezTo>
                      <a:pt x="7111238" y="3188893"/>
                      <a:pt x="7069582" y="3157016"/>
                      <a:pt x="7069455" y="3113074"/>
                    </a:cubicBezTo>
                    <a:cubicBezTo>
                      <a:pt x="7069137" y="3006585"/>
                      <a:pt x="7052120" y="2821355"/>
                      <a:pt x="6955409" y="2645396"/>
                    </a:cubicBezTo>
                    <a:cubicBezTo>
                      <a:pt x="6948667" y="2633101"/>
                      <a:pt x="6941595" y="2620989"/>
                      <a:pt x="6934200" y="2609074"/>
                    </a:cubicBezTo>
                    <a:lnTo>
                      <a:pt x="6934073" y="2608820"/>
                    </a:lnTo>
                    <a:lnTo>
                      <a:pt x="6926771" y="2597327"/>
                    </a:lnTo>
                    <a:cubicBezTo>
                      <a:pt x="6919277" y="2585516"/>
                      <a:pt x="6900736" y="2589453"/>
                      <a:pt x="6898576" y="2603360"/>
                    </a:cubicBezTo>
                    <a:cubicBezTo>
                      <a:pt x="6897941" y="2607551"/>
                      <a:pt x="6897116" y="2611995"/>
                      <a:pt x="6896290" y="2616695"/>
                    </a:cubicBezTo>
                    <a:lnTo>
                      <a:pt x="6896290" y="2616948"/>
                    </a:lnTo>
                    <a:cubicBezTo>
                      <a:pt x="6893925" y="2629893"/>
                      <a:pt x="6891193" y="2642767"/>
                      <a:pt x="6888099" y="2655557"/>
                    </a:cubicBezTo>
                    <a:cubicBezTo>
                      <a:pt x="6873494" y="2716389"/>
                      <a:pt x="6845427" y="2797796"/>
                      <a:pt x="6791897" y="2869107"/>
                    </a:cubicBezTo>
                    <a:cubicBezTo>
                      <a:pt x="6770307" y="2897999"/>
                      <a:pt x="6728270" y="2896348"/>
                      <a:pt x="6701409" y="2872219"/>
                    </a:cubicBezTo>
                  </a:path>
                </a:pathLst>
              </a:custGeom>
              <a:solidFill>
                <a:srgbClr val="231F20"/>
              </a:solidFill>
            </p:spPr>
          </p:sp>
          <p:sp>
            <p:nvSpPr>
              <p:cNvPr id="37" name="Freeform 8"/>
              <p:cNvSpPr/>
              <p:nvPr/>
            </p:nvSpPr>
            <p:spPr>
              <a:xfrm>
                <a:off x="-134493" y="2045666"/>
                <a:ext cx="21238718" cy="9870935"/>
              </a:xfrm>
              <a:custGeom>
                <a:avLst/>
                <a:gdLst/>
                <a:ahLst/>
                <a:cxnLst/>
                <a:rect l="l" t="t" r="r" b="b"/>
                <a:pathLst>
                  <a:path w="21238718" h="9870935">
                    <a:moveTo>
                      <a:pt x="8383270" y="1578787"/>
                    </a:moveTo>
                    <a:cubicBezTo>
                      <a:pt x="8124952" y="1576120"/>
                      <a:pt x="7992554" y="1315833"/>
                      <a:pt x="8083931" y="1121142"/>
                    </a:cubicBezTo>
                    <a:cubicBezTo>
                      <a:pt x="8133207" y="1015923"/>
                      <a:pt x="8163052" y="938008"/>
                      <a:pt x="8180769" y="885494"/>
                    </a:cubicBezTo>
                    <a:lnTo>
                      <a:pt x="8182991" y="887463"/>
                    </a:lnTo>
                    <a:cubicBezTo>
                      <a:pt x="8229155" y="928864"/>
                      <a:pt x="8316341" y="942326"/>
                      <a:pt x="8366697" y="875207"/>
                    </a:cubicBezTo>
                    <a:cubicBezTo>
                      <a:pt x="8408289" y="819835"/>
                      <a:pt x="8435912" y="759764"/>
                      <a:pt x="8454326" y="705979"/>
                    </a:cubicBezTo>
                    <a:cubicBezTo>
                      <a:pt x="8517128" y="849363"/>
                      <a:pt x="8529701" y="992682"/>
                      <a:pt x="8529955" y="1081264"/>
                    </a:cubicBezTo>
                    <a:cubicBezTo>
                      <a:pt x="8530082" y="1121904"/>
                      <a:pt x="8549196" y="1161846"/>
                      <a:pt x="8582914" y="1184198"/>
                    </a:cubicBezTo>
                    <a:cubicBezTo>
                      <a:pt x="8600313" y="1195819"/>
                      <a:pt x="8623110" y="1203375"/>
                      <a:pt x="8648383" y="1200454"/>
                    </a:cubicBezTo>
                    <a:cubicBezTo>
                      <a:pt x="8660194" y="1199120"/>
                      <a:pt x="8671179" y="1195564"/>
                      <a:pt x="8681085" y="1190485"/>
                    </a:cubicBezTo>
                    <a:cubicBezTo>
                      <a:pt x="8714803" y="1423149"/>
                      <a:pt x="8547290" y="1580565"/>
                      <a:pt x="8383270" y="1578787"/>
                    </a:cubicBezTo>
                    <a:moveTo>
                      <a:pt x="8947150" y="836917"/>
                    </a:moveTo>
                    <a:cubicBezTo>
                      <a:pt x="9046718" y="1151242"/>
                      <a:pt x="8922195" y="1741537"/>
                      <a:pt x="8382635" y="1742236"/>
                    </a:cubicBezTo>
                    <a:cubicBezTo>
                      <a:pt x="7916926" y="1742935"/>
                      <a:pt x="7620000" y="1319008"/>
                      <a:pt x="7815580" y="841171"/>
                    </a:cubicBezTo>
                    <a:cubicBezTo>
                      <a:pt x="7826820" y="813676"/>
                      <a:pt x="7837487" y="788783"/>
                      <a:pt x="7847584" y="765352"/>
                    </a:cubicBezTo>
                    <a:cubicBezTo>
                      <a:pt x="7891907" y="662101"/>
                      <a:pt x="7924546" y="586155"/>
                      <a:pt x="7940802" y="434326"/>
                    </a:cubicBezTo>
                    <a:cubicBezTo>
                      <a:pt x="7942075" y="422709"/>
                      <a:pt x="7949208" y="412553"/>
                      <a:pt x="7959705" y="407414"/>
                    </a:cubicBezTo>
                    <a:cubicBezTo>
                      <a:pt x="7970202" y="402276"/>
                      <a:pt x="7982598" y="402870"/>
                      <a:pt x="7992554" y="408990"/>
                    </a:cubicBezTo>
                    <a:cubicBezTo>
                      <a:pt x="8030274" y="431596"/>
                      <a:pt x="8066976" y="463981"/>
                      <a:pt x="8095742" y="492556"/>
                    </a:cubicBezTo>
                    <a:cubicBezTo>
                      <a:pt x="8125841" y="522464"/>
                      <a:pt x="8177466" y="520115"/>
                      <a:pt x="8198802" y="483476"/>
                    </a:cubicBezTo>
                    <a:cubicBezTo>
                      <a:pt x="8308023" y="295960"/>
                      <a:pt x="8333613" y="124002"/>
                      <a:pt x="8338693" y="34594"/>
                    </a:cubicBezTo>
                    <a:cubicBezTo>
                      <a:pt x="8339251" y="21944"/>
                      <a:pt x="8346811" y="10658"/>
                      <a:pt x="8358298" y="5329"/>
                    </a:cubicBezTo>
                    <a:cubicBezTo>
                      <a:pt x="8369785" y="0"/>
                      <a:pt x="8383283" y="1515"/>
                      <a:pt x="8393303" y="9257"/>
                    </a:cubicBezTo>
                    <a:cubicBezTo>
                      <a:pt x="8736648" y="274497"/>
                      <a:pt x="8769033" y="649782"/>
                      <a:pt x="8759635" y="841996"/>
                    </a:cubicBezTo>
                    <a:cubicBezTo>
                      <a:pt x="8757095" y="893876"/>
                      <a:pt x="8808657" y="928102"/>
                      <a:pt x="8842248" y="888479"/>
                    </a:cubicBezTo>
                    <a:cubicBezTo>
                      <a:pt x="8859393" y="868286"/>
                      <a:pt x="8873998" y="847330"/>
                      <a:pt x="8885746" y="828598"/>
                    </a:cubicBezTo>
                    <a:cubicBezTo>
                      <a:pt x="8892873" y="817351"/>
                      <a:pt x="8905896" y="811281"/>
                      <a:pt x="8919092" y="813055"/>
                    </a:cubicBezTo>
                    <a:cubicBezTo>
                      <a:pt x="8932289" y="814829"/>
                      <a:pt x="8943246" y="824122"/>
                      <a:pt x="8947150" y="836853"/>
                    </a:cubicBezTo>
                    <a:lnTo>
                      <a:pt x="8947150" y="836917"/>
                    </a:lnTo>
                    <a:moveTo>
                      <a:pt x="8225409" y="840219"/>
                    </a:moveTo>
                    <a:cubicBezTo>
                      <a:pt x="8204263" y="821169"/>
                      <a:pt x="8179435" y="801864"/>
                      <a:pt x="8158861" y="794054"/>
                    </a:cubicBezTo>
                    <a:cubicBezTo>
                      <a:pt x="8154790" y="792513"/>
                      <a:pt x="8150253" y="792809"/>
                      <a:pt x="8146417" y="794867"/>
                    </a:cubicBezTo>
                    <a:cubicBezTo>
                      <a:pt x="8142582" y="796925"/>
                      <a:pt x="8139825" y="800542"/>
                      <a:pt x="8138859" y="804786"/>
                    </a:cubicBezTo>
                    <a:cubicBezTo>
                      <a:pt x="8130286" y="838314"/>
                      <a:pt x="8102092" y="932484"/>
                      <a:pt x="8026463" y="1094155"/>
                    </a:cubicBezTo>
                    <a:cubicBezTo>
                      <a:pt x="7916926" y="1327581"/>
                      <a:pt x="8074660" y="1639112"/>
                      <a:pt x="8382572" y="1642287"/>
                    </a:cubicBezTo>
                    <a:cubicBezTo>
                      <a:pt x="8600631" y="1644700"/>
                      <a:pt x="8803894" y="1427403"/>
                      <a:pt x="8735314" y="1136129"/>
                    </a:cubicBezTo>
                    <a:lnTo>
                      <a:pt x="8734044" y="1130985"/>
                    </a:lnTo>
                    <a:cubicBezTo>
                      <a:pt x="8731747" y="1121607"/>
                      <a:pt x="8729206" y="1112291"/>
                      <a:pt x="8726424" y="1103045"/>
                    </a:cubicBezTo>
                    <a:lnTo>
                      <a:pt x="8726361" y="1102727"/>
                    </a:lnTo>
                    <a:cubicBezTo>
                      <a:pt x="8724745" y="1097348"/>
                      <a:pt x="8723052" y="1091992"/>
                      <a:pt x="8721281" y="1086662"/>
                    </a:cubicBezTo>
                    <a:cubicBezTo>
                      <a:pt x="8719424" y="1080788"/>
                      <a:pt x="8714252" y="1076582"/>
                      <a:pt x="8708123" y="1075960"/>
                    </a:cubicBezTo>
                    <a:cubicBezTo>
                      <a:pt x="8701995" y="1075339"/>
                      <a:pt x="8696084" y="1078423"/>
                      <a:pt x="8693087" y="1083804"/>
                    </a:cubicBezTo>
                    <a:cubicBezTo>
                      <a:pt x="8685408" y="1097577"/>
                      <a:pt x="8676321" y="1110516"/>
                      <a:pt x="8665972" y="1122413"/>
                    </a:cubicBezTo>
                    <a:lnTo>
                      <a:pt x="8664448" y="1124127"/>
                    </a:lnTo>
                    <a:cubicBezTo>
                      <a:pt x="8635238" y="1156893"/>
                      <a:pt x="8593582" y="1125016"/>
                      <a:pt x="8593455" y="1081074"/>
                    </a:cubicBezTo>
                    <a:cubicBezTo>
                      <a:pt x="8593137" y="974585"/>
                      <a:pt x="8576120" y="789355"/>
                      <a:pt x="8479409" y="613396"/>
                    </a:cubicBezTo>
                    <a:cubicBezTo>
                      <a:pt x="8472667" y="601101"/>
                      <a:pt x="8465595" y="588989"/>
                      <a:pt x="8458200" y="577074"/>
                    </a:cubicBezTo>
                    <a:lnTo>
                      <a:pt x="8458073" y="576820"/>
                    </a:lnTo>
                    <a:lnTo>
                      <a:pt x="8450771" y="565327"/>
                    </a:lnTo>
                    <a:cubicBezTo>
                      <a:pt x="8443277" y="553516"/>
                      <a:pt x="8424736" y="557453"/>
                      <a:pt x="8422576" y="571360"/>
                    </a:cubicBezTo>
                    <a:cubicBezTo>
                      <a:pt x="8421941" y="575551"/>
                      <a:pt x="8421116" y="579995"/>
                      <a:pt x="8420290" y="584695"/>
                    </a:cubicBezTo>
                    <a:lnTo>
                      <a:pt x="8420290" y="584948"/>
                    </a:lnTo>
                    <a:cubicBezTo>
                      <a:pt x="8417925" y="597893"/>
                      <a:pt x="8415193" y="610767"/>
                      <a:pt x="8412099" y="623557"/>
                    </a:cubicBezTo>
                    <a:cubicBezTo>
                      <a:pt x="8397494" y="684389"/>
                      <a:pt x="8369427" y="765796"/>
                      <a:pt x="8315897" y="837107"/>
                    </a:cubicBezTo>
                    <a:cubicBezTo>
                      <a:pt x="8294307" y="865999"/>
                      <a:pt x="8252270" y="864348"/>
                      <a:pt x="8225409" y="840219"/>
                    </a:cubicBezTo>
                    <a:moveTo>
                      <a:pt x="9907270" y="1578787"/>
                    </a:moveTo>
                    <a:cubicBezTo>
                      <a:pt x="9648952" y="1576120"/>
                      <a:pt x="9516554" y="1315833"/>
                      <a:pt x="9607931" y="1121142"/>
                    </a:cubicBezTo>
                    <a:cubicBezTo>
                      <a:pt x="9657207" y="1015923"/>
                      <a:pt x="9687052" y="938008"/>
                      <a:pt x="9704769" y="885494"/>
                    </a:cubicBezTo>
                    <a:lnTo>
                      <a:pt x="9706991" y="887463"/>
                    </a:lnTo>
                    <a:cubicBezTo>
                      <a:pt x="9753155" y="928864"/>
                      <a:pt x="9840341" y="942326"/>
                      <a:pt x="9890697" y="875207"/>
                    </a:cubicBezTo>
                    <a:cubicBezTo>
                      <a:pt x="9932289" y="819835"/>
                      <a:pt x="9959912" y="759764"/>
                      <a:pt x="9978326" y="705979"/>
                    </a:cubicBezTo>
                    <a:cubicBezTo>
                      <a:pt x="10041128" y="849363"/>
                      <a:pt x="10053701" y="992682"/>
                      <a:pt x="10053955" y="1081264"/>
                    </a:cubicBezTo>
                    <a:cubicBezTo>
                      <a:pt x="10054082" y="1121904"/>
                      <a:pt x="10073196" y="1161846"/>
                      <a:pt x="10106914" y="1184198"/>
                    </a:cubicBezTo>
                    <a:cubicBezTo>
                      <a:pt x="10124313" y="1195819"/>
                      <a:pt x="10147110" y="1203375"/>
                      <a:pt x="10172383" y="1200454"/>
                    </a:cubicBezTo>
                    <a:cubicBezTo>
                      <a:pt x="10184194" y="1199120"/>
                      <a:pt x="10195179" y="1195564"/>
                      <a:pt x="10205085" y="1190485"/>
                    </a:cubicBezTo>
                    <a:cubicBezTo>
                      <a:pt x="10238803" y="1423149"/>
                      <a:pt x="10071290" y="1580565"/>
                      <a:pt x="9907270" y="1578787"/>
                    </a:cubicBezTo>
                    <a:moveTo>
                      <a:pt x="10471150" y="836917"/>
                    </a:moveTo>
                    <a:cubicBezTo>
                      <a:pt x="10570718" y="1151242"/>
                      <a:pt x="10446195" y="1741537"/>
                      <a:pt x="9906635" y="1742236"/>
                    </a:cubicBezTo>
                    <a:cubicBezTo>
                      <a:pt x="9440926" y="1742935"/>
                      <a:pt x="9144000" y="1319008"/>
                      <a:pt x="9339580" y="841171"/>
                    </a:cubicBezTo>
                    <a:cubicBezTo>
                      <a:pt x="9350820" y="813676"/>
                      <a:pt x="9361487" y="788783"/>
                      <a:pt x="9371584" y="765352"/>
                    </a:cubicBezTo>
                    <a:cubicBezTo>
                      <a:pt x="9415907" y="662101"/>
                      <a:pt x="9448546" y="586155"/>
                      <a:pt x="9464802" y="434326"/>
                    </a:cubicBezTo>
                    <a:cubicBezTo>
                      <a:pt x="9466075" y="422709"/>
                      <a:pt x="9473208" y="412553"/>
                      <a:pt x="9483705" y="407414"/>
                    </a:cubicBezTo>
                    <a:cubicBezTo>
                      <a:pt x="9494202" y="402276"/>
                      <a:pt x="9506598" y="402870"/>
                      <a:pt x="9516554" y="408990"/>
                    </a:cubicBezTo>
                    <a:cubicBezTo>
                      <a:pt x="9554274" y="431596"/>
                      <a:pt x="9590976" y="463981"/>
                      <a:pt x="9619742" y="492556"/>
                    </a:cubicBezTo>
                    <a:cubicBezTo>
                      <a:pt x="9649841" y="522464"/>
                      <a:pt x="9701466" y="520115"/>
                      <a:pt x="9722802" y="483476"/>
                    </a:cubicBezTo>
                    <a:cubicBezTo>
                      <a:pt x="9832023" y="295960"/>
                      <a:pt x="9857613" y="124002"/>
                      <a:pt x="9862693" y="34594"/>
                    </a:cubicBezTo>
                    <a:cubicBezTo>
                      <a:pt x="9863251" y="21944"/>
                      <a:pt x="9870811" y="10658"/>
                      <a:pt x="9882298" y="5329"/>
                    </a:cubicBezTo>
                    <a:cubicBezTo>
                      <a:pt x="9893785" y="0"/>
                      <a:pt x="9907283" y="1515"/>
                      <a:pt x="9917303" y="9257"/>
                    </a:cubicBezTo>
                    <a:cubicBezTo>
                      <a:pt x="10260648" y="274497"/>
                      <a:pt x="10293033" y="649782"/>
                      <a:pt x="10283635" y="841996"/>
                    </a:cubicBezTo>
                    <a:cubicBezTo>
                      <a:pt x="10281095" y="893876"/>
                      <a:pt x="10332657" y="928102"/>
                      <a:pt x="10366248" y="888479"/>
                    </a:cubicBezTo>
                    <a:cubicBezTo>
                      <a:pt x="10383393" y="868286"/>
                      <a:pt x="10397998" y="847330"/>
                      <a:pt x="10409746" y="828598"/>
                    </a:cubicBezTo>
                    <a:cubicBezTo>
                      <a:pt x="10416873" y="817351"/>
                      <a:pt x="10429896" y="811281"/>
                      <a:pt x="10443092" y="813055"/>
                    </a:cubicBezTo>
                    <a:cubicBezTo>
                      <a:pt x="10456289" y="814829"/>
                      <a:pt x="10467246" y="824122"/>
                      <a:pt x="10471150" y="836853"/>
                    </a:cubicBezTo>
                    <a:lnTo>
                      <a:pt x="10471150" y="836917"/>
                    </a:lnTo>
                    <a:moveTo>
                      <a:pt x="9749409" y="840219"/>
                    </a:moveTo>
                    <a:cubicBezTo>
                      <a:pt x="9728263" y="821169"/>
                      <a:pt x="9703435" y="801864"/>
                      <a:pt x="9682861" y="794054"/>
                    </a:cubicBezTo>
                    <a:cubicBezTo>
                      <a:pt x="9678790" y="792513"/>
                      <a:pt x="9674253" y="792809"/>
                      <a:pt x="9670417" y="794867"/>
                    </a:cubicBezTo>
                    <a:cubicBezTo>
                      <a:pt x="9666582" y="796925"/>
                      <a:pt x="9663825" y="800542"/>
                      <a:pt x="9662859" y="804786"/>
                    </a:cubicBezTo>
                    <a:cubicBezTo>
                      <a:pt x="9654286" y="838314"/>
                      <a:pt x="9626092" y="932484"/>
                      <a:pt x="9550463" y="1094155"/>
                    </a:cubicBezTo>
                    <a:cubicBezTo>
                      <a:pt x="9440926" y="1327581"/>
                      <a:pt x="9598660" y="1639112"/>
                      <a:pt x="9906572" y="1642287"/>
                    </a:cubicBezTo>
                    <a:cubicBezTo>
                      <a:pt x="10124631" y="1644700"/>
                      <a:pt x="10327894" y="1427403"/>
                      <a:pt x="10259314" y="1136129"/>
                    </a:cubicBezTo>
                    <a:lnTo>
                      <a:pt x="10258044" y="1130985"/>
                    </a:lnTo>
                    <a:cubicBezTo>
                      <a:pt x="10255747" y="1121607"/>
                      <a:pt x="10253206" y="1112291"/>
                      <a:pt x="10250424" y="1103045"/>
                    </a:cubicBezTo>
                    <a:lnTo>
                      <a:pt x="10250361" y="1102727"/>
                    </a:lnTo>
                    <a:cubicBezTo>
                      <a:pt x="10248745" y="1097348"/>
                      <a:pt x="10247052" y="1091992"/>
                      <a:pt x="10245281" y="1086662"/>
                    </a:cubicBezTo>
                    <a:cubicBezTo>
                      <a:pt x="10243424" y="1080788"/>
                      <a:pt x="10238252" y="1076582"/>
                      <a:pt x="10232123" y="1075960"/>
                    </a:cubicBezTo>
                    <a:cubicBezTo>
                      <a:pt x="10225995" y="1075339"/>
                      <a:pt x="10220084" y="1078423"/>
                      <a:pt x="10217087" y="1083804"/>
                    </a:cubicBezTo>
                    <a:cubicBezTo>
                      <a:pt x="10209408" y="1097577"/>
                      <a:pt x="10200321" y="1110516"/>
                      <a:pt x="10189972" y="1122413"/>
                    </a:cubicBezTo>
                    <a:lnTo>
                      <a:pt x="10188448" y="1124127"/>
                    </a:lnTo>
                    <a:cubicBezTo>
                      <a:pt x="10159238" y="1156893"/>
                      <a:pt x="10117582" y="1125016"/>
                      <a:pt x="10117455" y="1081074"/>
                    </a:cubicBezTo>
                    <a:cubicBezTo>
                      <a:pt x="10117137" y="974585"/>
                      <a:pt x="10100120" y="789355"/>
                      <a:pt x="10003409" y="613396"/>
                    </a:cubicBezTo>
                    <a:cubicBezTo>
                      <a:pt x="9996667" y="601101"/>
                      <a:pt x="9989595" y="588989"/>
                      <a:pt x="9982200" y="577074"/>
                    </a:cubicBezTo>
                    <a:lnTo>
                      <a:pt x="9982073" y="576820"/>
                    </a:lnTo>
                    <a:lnTo>
                      <a:pt x="9974771" y="565327"/>
                    </a:lnTo>
                    <a:cubicBezTo>
                      <a:pt x="9967277" y="553516"/>
                      <a:pt x="9948736" y="557453"/>
                      <a:pt x="9946576" y="571360"/>
                    </a:cubicBezTo>
                    <a:cubicBezTo>
                      <a:pt x="9945941" y="575551"/>
                      <a:pt x="9945116" y="579995"/>
                      <a:pt x="9944290" y="584695"/>
                    </a:cubicBezTo>
                    <a:lnTo>
                      <a:pt x="9944290" y="584948"/>
                    </a:lnTo>
                    <a:cubicBezTo>
                      <a:pt x="9941925" y="597893"/>
                      <a:pt x="9939193" y="610767"/>
                      <a:pt x="9936099" y="623557"/>
                    </a:cubicBezTo>
                    <a:cubicBezTo>
                      <a:pt x="9921494" y="684389"/>
                      <a:pt x="9893427" y="765796"/>
                      <a:pt x="9839897" y="837107"/>
                    </a:cubicBezTo>
                    <a:cubicBezTo>
                      <a:pt x="9818307" y="865999"/>
                      <a:pt x="9776270" y="864348"/>
                      <a:pt x="9749409" y="840219"/>
                    </a:cubicBezTo>
                    <a:moveTo>
                      <a:pt x="11431270" y="1578787"/>
                    </a:moveTo>
                    <a:cubicBezTo>
                      <a:pt x="11172952" y="1576120"/>
                      <a:pt x="11040554" y="1315833"/>
                      <a:pt x="11131931" y="1121142"/>
                    </a:cubicBezTo>
                    <a:cubicBezTo>
                      <a:pt x="11181207" y="1015923"/>
                      <a:pt x="11211052" y="938008"/>
                      <a:pt x="11228769" y="885494"/>
                    </a:cubicBezTo>
                    <a:lnTo>
                      <a:pt x="11230991" y="887463"/>
                    </a:lnTo>
                    <a:cubicBezTo>
                      <a:pt x="11277155" y="928864"/>
                      <a:pt x="11364341" y="942326"/>
                      <a:pt x="11414697" y="875207"/>
                    </a:cubicBezTo>
                    <a:cubicBezTo>
                      <a:pt x="11456289" y="819835"/>
                      <a:pt x="11483912" y="759764"/>
                      <a:pt x="11502326" y="705979"/>
                    </a:cubicBezTo>
                    <a:cubicBezTo>
                      <a:pt x="11565128" y="849363"/>
                      <a:pt x="11577701" y="992682"/>
                      <a:pt x="11577955" y="1081264"/>
                    </a:cubicBezTo>
                    <a:cubicBezTo>
                      <a:pt x="11578082" y="1121904"/>
                      <a:pt x="11597196" y="1161846"/>
                      <a:pt x="11630914" y="1184198"/>
                    </a:cubicBezTo>
                    <a:cubicBezTo>
                      <a:pt x="11648313" y="1195819"/>
                      <a:pt x="11671110" y="1203375"/>
                      <a:pt x="11696383" y="1200454"/>
                    </a:cubicBezTo>
                    <a:cubicBezTo>
                      <a:pt x="11708194" y="1199120"/>
                      <a:pt x="11719179" y="1195564"/>
                      <a:pt x="11729085" y="1190485"/>
                    </a:cubicBezTo>
                    <a:cubicBezTo>
                      <a:pt x="11762803" y="1423149"/>
                      <a:pt x="11595290" y="1580565"/>
                      <a:pt x="11431270" y="1578787"/>
                    </a:cubicBezTo>
                    <a:moveTo>
                      <a:pt x="11995150" y="836917"/>
                    </a:moveTo>
                    <a:cubicBezTo>
                      <a:pt x="12094718" y="1151242"/>
                      <a:pt x="11970195" y="1741537"/>
                      <a:pt x="11430635" y="1742236"/>
                    </a:cubicBezTo>
                    <a:cubicBezTo>
                      <a:pt x="10964926" y="1742935"/>
                      <a:pt x="10668000" y="1319008"/>
                      <a:pt x="10863580" y="841171"/>
                    </a:cubicBezTo>
                    <a:cubicBezTo>
                      <a:pt x="10874820" y="813676"/>
                      <a:pt x="10885487" y="788783"/>
                      <a:pt x="10895584" y="765352"/>
                    </a:cubicBezTo>
                    <a:cubicBezTo>
                      <a:pt x="10939907" y="662101"/>
                      <a:pt x="10972546" y="586155"/>
                      <a:pt x="10988802" y="434326"/>
                    </a:cubicBezTo>
                    <a:cubicBezTo>
                      <a:pt x="10990075" y="422709"/>
                      <a:pt x="10997208" y="412553"/>
                      <a:pt x="11007705" y="407414"/>
                    </a:cubicBezTo>
                    <a:cubicBezTo>
                      <a:pt x="11018202" y="402276"/>
                      <a:pt x="11030598" y="402870"/>
                      <a:pt x="11040554" y="408990"/>
                    </a:cubicBezTo>
                    <a:cubicBezTo>
                      <a:pt x="11078274" y="431596"/>
                      <a:pt x="11114976" y="463981"/>
                      <a:pt x="11143742" y="492556"/>
                    </a:cubicBezTo>
                    <a:cubicBezTo>
                      <a:pt x="11173841" y="522464"/>
                      <a:pt x="11225466" y="520115"/>
                      <a:pt x="11246802" y="483476"/>
                    </a:cubicBezTo>
                    <a:cubicBezTo>
                      <a:pt x="11356023" y="295960"/>
                      <a:pt x="11381613" y="124002"/>
                      <a:pt x="11386693" y="34594"/>
                    </a:cubicBezTo>
                    <a:cubicBezTo>
                      <a:pt x="11387251" y="21944"/>
                      <a:pt x="11394811" y="10658"/>
                      <a:pt x="11406298" y="5329"/>
                    </a:cubicBezTo>
                    <a:cubicBezTo>
                      <a:pt x="11417785" y="0"/>
                      <a:pt x="11431283" y="1515"/>
                      <a:pt x="11441303" y="9257"/>
                    </a:cubicBezTo>
                    <a:cubicBezTo>
                      <a:pt x="11784648" y="274497"/>
                      <a:pt x="11817033" y="649782"/>
                      <a:pt x="11807635" y="841996"/>
                    </a:cubicBezTo>
                    <a:cubicBezTo>
                      <a:pt x="11805095" y="893876"/>
                      <a:pt x="11856657" y="928102"/>
                      <a:pt x="11890248" y="888479"/>
                    </a:cubicBezTo>
                    <a:cubicBezTo>
                      <a:pt x="11907393" y="868286"/>
                      <a:pt x="11921998" y="847330"/>
                      <a:pt x="11933746" y="828598"/>
                    </a:cubicBezTo>
                    <a:cubicBezTo>
                      <a:pt x="11940873" y="817351"/>
                      <a:pt x="11953896" y="811281"/>
                      <a:pt x="11967092" y="813055"/>
                    </a:cubicBezTo>
                    <a:cubicBezTo>
                      <a:pt x="11980289" y="814829"/>
                      <a:pt x="11991246" y="824122"/>
                      <a:pt x="11995150" y="836853"/>
                    </a:cubicBezTo>
                    <a:lnTo>
                      <a:pt x="11995150" y="836917"/>
                    </a:lnTo>
                    <a:moveTo>
                      <a:pt x="11273409" y="840219"/>
                    </a:moveTo>
                    <a:cubicBezTo>
                      <a:pt x="11252263" y="821169"/>
                      <a:pt x="11227435" y="801864"/>
                      <a:pt x="11206861" y="794054"/>
                    </a:cubicBezTo>
                    <a:cubicBezTo>
                      <a:pt x="11202790" y="792513"/>
                      <a:pt x="11198253" y="792809"/>
                      <a:pt x="11194417" y="794867"/>
                    </a:cubicBezTo>
                    <a:cubicBezTo>
                      <a:pt x="11190582" y="796925"/>
                      <a:pt x="11187825" y="800542"/>
                      <a:pt x="11186859" y="804786"/>
                    </a:cubicBezTo>
                    <a:cubicBezTo>
                      <a:pt x="11178286" y="838314"/>
                      <a:pt x="11150092" y="932484"/>
                      <a:pt x="11074463" y="1094155"/>
                    </a:cubicBezTo>
                    <a:cubicBezTo>
                      <a:pt x="10964926" y="1327581"/>
                      <a:pt x="11122660" y="1639112"/>
                      <a:pt x="11430572" y="1642287"/>
                    </a:cubicBezTo>
                    <a:cubicBezTo>
                      <a:pt x="11648631" y="1644700"/>
                      <a:pt x="11851894" y="1427403"/>
                      <a:pt x="11783314" y="1136129"/>
                    </a:cubicBezTo>
                    <a:lnTo>
                      <a:pt x="11782044" y="1130985"/>
                    </a:lnTo>
                    <a:cubicBezTo>
                      <a:pt x="11779747" y="1121607"/>
                      <a:pt x="11777206" y="1112291"/>
                      <a:pt x="11774424" y="1103045"/>
                    </a:cubicBezTo>
                    <a:lnTo>
                      <a:pt x="11774361" y="1102727"/>
                    </a:lnTo>
                    <a:cubicBezTo>
                      <a:pt x="11772745" y="1097348"/>
                      <a:pt x="11771052" y="1091992"/>
                      <a:pt x="11769281" y="1086662"/>
                    </a:cubicBezTo>
                    <a:cubicBezTo>
                      <a:pt x="11767424" y="1080788"/>
                      <a:pt x="11762252" y="1076582"/>
                      <a:pt x="11756123" y="1075960"/>
                    </a:cubicBezTo>
                    <a:cubicBezTo>
                      <a:pt x="11749995" y="1075339"/>
                      <a:pt x="11744084" y="1078423"/>
                      <a:pt x="11741087" y="1083804"/>
                    </a:cubicBezTo>
                    <a:cubicBezTo>
                      <a:pt x="11733408" y="1097577"/>
                      <a:pt x="11724321" y="1110516"/>
                      <a:pt x="11713972" y="1122413"/>
                    </a:cubicBezTo>
                    <a:lnTo>
                      <a:pt x="11712448" y="1124127"/>
                    </a:lnTo>
                    <a:cubicBezTo>
                      <a:pt x="11683238" y="1156893"/>
                      <a:pt x="11641582" y="1125016"/>
                      <a:pt x="11641455" y="1081074"/>
                    </a:cubicBezTo>
                    <a:cubicBezTo>
                      <a:pt x="11641137" y="974585"/>
                      <a:pt x="11624120" y="789355"/>
                      <a:pt x="11527409" y="613396"/>
                    </a:cubicBezTo>
                    <a:cubicBezTo>
                      <a:pt x="11520667" y="601101"/>
                      <a:pt x="11513595" y="588989"/>
                      <a:pt x="11506200" y="577074"/>
                    </a:cubicBezTo>
                    <a:lnTo>
                      <a:pt x="11506073" y="576820"/>
                    </a:lnTo>
                    <a:lnTo>
                      <a:pt x="11498771" y="565327"/>
                    </a:lnTo>
                    <a:cubicBezTo>
                      <a:pt x="11491277" y="553516"/>
                      <a:pt x="11472736" y="557453"/>
                      <a:pt x="11470576" y="571360"/>
                    </a:cubicBezTo>
                    <a:cubicBezTo>
                      <a:pt x="11469941" y="575551"/>
                      <a:pt x="11469116" y="579995"/>
                      <a:pt x="11468290" y="584695"/>
                    </a:cubicBezTo>
                    <a:lnTo>
                      <a:pt x="11468290" y="584948"/>
                    </a:lnTo>
                    <a:cubicBezTo>
                      <a:pt x="11465925" y="597893"/>
                      <a:pt x="11463193" y="610767"/>
                      <a:pt x="11460099" y="623557"/>
                    </a:cubicBezTo>
                    <a:cubicBezTo>
                      <a:pt x="11445494" y="684389"/>
                      <a:pt x="11417427" y="765796"/>
                      <a:pt x="11363897" y="837107"/>
                    </a:cubicBezTo>
                    <a:cubicBezTo>
                      <a:pt x="11342307" y="865999"/>
                      <a:pt x="11300270" y="864348"/>
                      <a:pt x="11273409" y="840219"/>
                    </a:cubicBezTo>
                    <a:moveTo>
                      <a:pt x="12955270" y="1578787"/>
                    </a:moveTo>
                    <a:cubicBezTo>
                      <a:pt x="12696952" y="1576120"/>
                      <a:pt x="12564554" y="1315833"/>
                      <a:pt x="12655931" y="1121142"/>
                    </a:cubicBezTo>
                    <a:cubicBezTo>
                      <a:pt x="12705207" y="1015923"/>
                      <a:pt x="12735052" y="938008"/>
                      <a:pt x="12752769" y="885494"/>
                    </a:cubicBezTo>
                    <a:lnTo>
                      <a:pt x="12754991" y="887463"/>
                    </a:lnTo>
                    <a:cubicBezTo>
                      <a:pt x="12801155" y="928864"/>
                      <a:pt x="12888341" y="942326"/>
                      <a:pt x="12938697" y="875207"/>
                    </a:cubicBezTo>
                    <a:cubicBezTo>
                      <a:pt x="12980289" y="819835"/>
                      <a:pt x="13007912" y="759764"/>
                      <a:pt x="13026326" y="705979"/>
                    </a:cubicBezTo>
                    <a:cubicBezTo>
                      <a:pt x="13089128" y="849363"/>
                      <a:pt x="13101701" y="992682"/>
                      <a:pt x="13101955" y="1081264"/>
                    </a:cubicBezTo>
                    <a:cubicBezTo>
                      <a:pt x="13102082" y="1121904"/>
                      <a:pt x="13121196" y="1161846"/>
                      <a:pt x="13154914" y="1184198"/>
                    </a:cubicBezTo>
                    <a:cubicBezTo>
                      <a:pt x="13172313" y="1195819"/>
                      <a:pt x="13195110" y="1203375"/>
                      <a:pt x="13220383" y="1200454"/>
                    </a:cubicBezTo>
                    <a:cubicBezTo>
                      <a:pt x="13232193" y="1199120"/>
                      <a:pt x="13243180" y="1195564"/>
                      <a:pt x="13253085" y="1190485"/>
                    </a:cubicBezTo>
                    <a:cubicBezTo>
                      <a:pt x="13286803" y="1423149"/>
                      <a:pt x="13119290" y="1580565"/>
                      <a:pt x="12955270" y="1578787"/>
                    </a:cubicBezTo>
                    <a:moveTo>
                      <a:pt x="13519150" y="836917"/>
                    </a:moveTo>
                    <a:cubicBezTo>
                      <a:pt x="13618718" y="1151242"/>
                      <a:pt x="13494194" y="1741537"/>
                      <a:pt x="12954635" y="1742236"/>
                    </a:cubicBezTo>
                    <a:cubicBezTo>
                      <a:pt x="12488926" y="1742935"/>
                      <a:pt x="12192000" y="1319008"/>
                      <a:pt x="12387580" y="841171"/>
                    </a:cubicBezTo>
                    <a:cubicBezTo>
                      <a:pt x="12398820" y="813676"/>
                      <a:pt x="12409487" y="788783"/>
                      <a:pt x="12419584" y="765352"/>
                    </a:cubicBezTo>
                    <a:cubicBezTo>
                      <a:pt x="12463907" y="662101"/>
                      <a:pt x="12496546" y="586155"/>
                      <a:pt x="12512802" y="434326"/>
                    </a:cubicBezTo>
                    <a:cubicBezTo>
                      <a:pt x="12514075" y="422709"/>
                      <a:pt x="12521208" y="412553"/>
                      <a:pt x="12531705" y="407414"/>
                    </a:cubicBezTo>
                    <a:cubicBezTo>
                      <a:pt x="12542202" y="402276"/>
                      <a:pt x="12554598" y="402870"/>
                      <a:pt x="12564554" y="408990"/>
                    </a:cubicBezTo>
                    <a:cubicBezTo>
                      <a:pt x="12602274" y="431596"/>
                      <a:pt x="12638976" y="463981"/>
                      <a:pt x="12667742" y="492556"/>
                    </a:cubicBezTo>
                    <a:cubicBezTo>
                      <a:pt x="12697841" y="522464"/>
                      <a:pt x="12749466" y="520115"/>
                      <a:pt x="12770802" y="483476"/>
                    </a:cubicBezTo>
                    <a:cubicBezTo>
                      <a:pt x="12880023" y="295960"/>
                      <a:pt x="12905613" y="124002"/>
                      <a:pt x="12910693" y="34594"/>
                    </a:cubicBezTo>
                    <a:cubicBezTo>
                      <a:pt x="12911251" y="21944"/>
                      <a:pt x="12918811" y="10658"/>
                      <a:pt x="12930298" y="5329"/>
                    </a:cubicBezTo>
                    <a:cubicBezTo>
                      <a:pt x="12941785" y="0"/>
                      <a:pt x="12955283" y="1515"/>
                      <a:pt x="12965303" y="9257"/>
                    </a:cubicBezTo>
                    <a:cubicBezTo>
                      <a:pt x="13308647" y="274497"/>
                      <a:pt x="13341033" y="649782"/>
                      <a:pt x="13331635" y="841996"/>
                    </a:cubicBezTo>
                    <a:cubicBezTo>
                      <a:pt x="13329094" y="893876"/>
                      <a:pt x="13380657" y="928102"/>
                      <a:pt x="13414248" y="888479"/>
                    </a:cubicBezTo>
                    <a:cubicBezTo>
                      <a:pt x="13431393" y="868286"/>
                      <a:pt x="13445998" y="847330"/>
                      <a:pt x="13457745" y="828598"/>
                    </a:cubicBezTo>
                    <a:cubicBezTo>
                      <a:pt x="13464873" y="817351"/>
                      <a:pt x="13477896" y="811281"/>
                      <a:pt x="13491092" y="813055"/>
                    </a:cubicBezTo>
                    <a:cubicBezTo>
                      <a:pt x="13504289" y="814829"/>
                      <a:pt x="13515247" y="824122"/>
                      <a:pt x="13519150" y="836853"/>
                    </a:cubicBezTo>
                    <a:lnTo>
                      <a:pt x="13519150" y="836917"/>
                    </a:lnTo>
                    <a:moveTo>
                      <a:pt x="12797409" y="840219"/>
                    </a:moveTo>
                    <a:cubicBezTo>
                      <a:pt x="12776263" y="821169"/>
                      <a:pt x="12751435" y="801864"/>
                      <a:pt x="12730861" y="794054"/>
                    </a:cubicBezTo>
                    <a:cubicBezTo>
                      <a:pt x="12726790" y="792513"/>
                      <a:pt x="12722253" y="792809"/>
                      <a:pt x="12718417" y="794867"/>
                    </a:cubicBezTo>
                    <a:cubicBezTo>
                      <a:pt x="12714582" y="796925"/>
                      <a:pt x="12711825" y="800542"/>
                      <a:pt x="12710859" y="804786"/>
                    </a:cubicBezTo>
                    <a:cubicBezTo>
                      <a:pt x="12702286" y="838314"/>
                      <a:pt x="12674092" y="932484"/>
                      <a:pt x="12598463" y="1094155"/>
                    </a:cubicBezTo>
                    <a:cubicBezTo>
                      <a:pt x="12488926" y="1327581"/>
                      <a:pt x="12646660" y="1639112"/>
                      <a:pt x="12954572" y="1642287"/>
                    </a:cubicBezTo>
                    <a:cubicBezTo>
                      <a:pt x="13172631" y="1644700"/>
                      <a:pt x="13375894" y="1427403"/>
                      <a:pt x="13307314" y="1136129"/>
                    </a:cubicBezTo>
                    <a:lnTo>
                      <a:pt x="13306044" y="1130985"/>
                    </a:lnTo>
                    <a:cubicBezTo>
                      <a:pt x="13303747" y="1121607"/>
                      <a:pt x="13301206" y="1112291"/>
                      <a:pt x="13298424" y="1103045"/>
                    </a:cubicBezTo>
                    <a:lnTo>
                      <a:pt x="13298361" y="1102727"/>
                    </a:lnTo>
                    <a:cubicBezTo>
                      <a:pt x="13296745" y="1097348"/>
                      <a:pt x="13295052" y="1091992"/>
                      <a:pt x="13293281" y="1086662"/>
                    </a:cubicBezTo>
                    <a:cubicBezTo>
                      <a:pt x="13291425" y="1080788"/>
                      <a:pt x="13286251" y="1076582"/>
                      <a:pt x="13280123" y="1075960"/>
                    </a:cubicBezTo>
                    <a:cubicBezTo>
                      <a:pt x="13273995" y="1075339"/>
                      <a:pt x="13268084" y="1078423"/>
                      <a:pt x="13265087" y="1083804"/>
                    </a:cubicBezTo>
                    <a:cubicBezTo>
                      <a:pt x="13257408" y="1097577"/>
                      <a:pt x="13248320" y="1110516"/>
                      <a:pt x="13237972" y="1122413"/>
                    </a:cubicBezTo>
                    <a:lnTo>
                      <a:pt x="13236448" y="1124127"/>
                    </a:lnTo>
                    <a:cubicBezTo>
                      <a:pt x="13207238" y="1156893"/>
                      <a:pt x="13165581" y="1125016"/>
                      <a:pt x="13165456" y="1081074"/>
                    </a:cubicBezTo>
                    <a:cubicBezTo>
                      <a:pt x="13165138" y="974585"/>
                      <a:pt x="13148119" y="789355"/>
                      <a:pt x="13051409" y="613396"/>
                    </a:cubicBezTo>
                    <a:cubicBezTo>
                      <a:pt x="13044667" y="601101"/>
                      <a:pt x="13037595" y="588989"/>
                      <a:pt x="13030200" y="577074"/>
                    </a:cubicBezTo>
                    <a:lnTo>
                      <a:pt x="13030073" y="576820"/>
                    </a:lnTo>
                    <a:lnTo>
                      <a:pt x="13022771" y="565327"/>
                    </a:lnTo>
                    <a:cubicBezTo>
                      <a:pt x="13015277" y="553516"/>
                      <a:pt x="12996736" y="557453"/>
                      <a:pt x="12994576" y="571360"/>
                    </a:cubicBezTo>
                    <a:cubicBezTo>
                      <a:pt x="12993941" y="575551"/>
                      <a:pt x="12993116" y="579995"/>
                      <a:pt x="12992290" y="584695"/>
                    </a:cubicBezTo>
                    <a:lnTo>
                      <a:pt x="12992290" y="584948"/>
                    </a:lnTo>
                    <a:cubicBezTo>
                      <a:pt x="12989925" y="597893"/>
                      <a:pt x="12987193" y="610767"/>
                      <a:pt x="12984099" y="623557"/>
                    </a:cubicBezTo>
                    <a:cubicBezTo>
                      <a:pt x="12969494" y="684389"/>
                      <a:pt x="12941427" y="765796"/>
                      <a:pt x="12887897" y="837107"/>
                    </a:cubicBezTo>
                    <a:cubicBezTo>
                      <a:pt x="12866307" y="865999"/>
                      <a:pt x="12824270" y="864348"/>
                      <a:pt x="12797409" y="840219"/>
                    </a:cubicBezTo>
                    <a:moveTo>
                      <a:pt x="14479270" y="1578787"/>
                    </a:moveTo>
                    <a:cubicBezTo>
                      <a:pt x="14220953" y="1576120"/>
                      <a:pt x="14088554" y="1315833"/>
                      <a:pt x="14179930" y="1121142"/>
                    </a:cubicBezTo>
                    <a:cubicBezTo>
                      <a:pt x="14229206" y="1015923"/>
                      <a:pt x="14259053" y="938008"/>
                      <a:pt x="14276768" y="885494"/>
                    </a:cubicBezTo>
                    <a:lnTo>
                      <a:pt x="14278991" y="887463"/>
                    </a:lnTo>
                    <a:cubicBezTo>
                      <a:pt x="14325155" y="928864"/>
                      <a:pt x="14412341" y="942326"/>
                      <a:pt x="14462696" y="875207"/>
                    </a:cubicBezTo>
                    <a:cubicBezTo>
                      <a:pt x="14504289" y="819835"/>
                      <a:pt x="14531912" y="759764"/>
                      <a:pt x="14550326" y="705979"/>
                    </a:cubicBezTo>
                    <a:cubicBezTo>
                      <a:pt x="14613129" y="849363"/>
                      <a:pt x="14625701" y="992682"/>
                      <a:pt x="14625956" y="1081264"/>
                    </a:cubicBezTo>
                    <a:cubicBezTo>
                      <a:pt x="14626081" y="1121904"/>
                      <a:pt x="14645195" y="1161846"/>
                      <a:pt x="14678914" y="1184198"/>
                    </a:cubicBezTo>
                    <a:cubicBezTo>
                      <a:pt x="14696313" y="1195819"/>
                      <a:pt x="14719110" y="1203375"/>
                      <a:pt x="14744383" y="1200454"/>
                    </a:cubicBezTo>
                    <a:cubicBezTo>
                      <a:pt x="14756193" y="1199120"/>
                      <a:pt x="14767180" y="1195564"/>
                      <a:pt x="14777085" y="1190485"/>
                    </a:cubicBezTo>
                    <a:cubicBezTo>
                      <a:pt x="14810803" y="1423149"/>
                      <a:pt x="14643291" y="1580565"/>
                      <a:pt x="14479270" y="1578787"/>
                    </a:cubicBezTo>
                    <a:moveTo>
                      <a:pt x="15043150" y="836917"/>
                    </a:moveTo>
                    <a:cubicBezTo>
                      <a:pt x="15142718" y="1151242"/>
                      <a:pt x="15018194" y="1741537"/>
                      <a:pt x="14478635" y="1742236"/>
                    </a:cubicBezTo>
                    <a:cubicBezTo>
                      <a:pt x="14012926" y="1742935"/>
                      <a:pt x="13716000" y="1319008"/>
                      <a:pt x="13911581" y="841171"/>
                    </a:cubicBezTo>
                    <a:cubicBezTo>
                      <a:pt x="13922819" y="813676"/>
                      <a:pt x="13933488" y="788783"/>
                      <a:pt x="13943583" y="765352"/>
                    </a:cubicBezTo>
                    <a:cubicBezTo>
                      <a:pt x="13987906" y="662101"/>
                      <a:pt x="14020546" y="586155"/>
                      <a:pt x="14036803" y="434326"/>
                    </a:cubicBezTo>
                    <a:cubicBezTo>
                      <a:pt x="14038075" y="422709"/>
                      <a:pt x="14045208" y="412553"/>
                      <a:pt x="14055705" y="407414"/>
                    </a:cubicBezTo>
                    <a:cubicBezTo>
                      <a:pt x="14066201" y="402276"/>
                      <a:pt x="14078598" y="402870"/>
                      <a:pt x="14088554" y="408990"/>
                    </a:cubicBezTo>
                    <a:cubicBezTo>
                      <a:pt x="14126273" y="431596"/>
                      <a:pt x="14162976" y="463981"/>
                      <a:pt x="14191742" y="492556"/>
                    </a:cubicBezTo>
                    <a:cubicBezTo>
                      <a:pt x="14221841" y="522464"/>
                      <a:pt x="14273467" y="520115"/>
                      <a:pt x="14294802" y="483476"/>
                    </a:cubicBezTo>
                    <a:cubicBezTo>
                      <a:pt x="14404022" y="295960"/>
                      <a:pt x="14429613" y="124002"/>
                      <a:pt x="14434693" y="34594"/>
                    </a:cubicBezTo>
                    <a:cubicBezTo>
                      <a:pt x="14435251" y="21944"/>
                      <a:pt x="14442812" y="10658"/>
                      <a:pt x="14454298" y="5329"/>
                    </a:cubicBezTo>
                    <a:cubicBezTo>
                      <a:pt x="14465784" y="0"/>
                      <a:pt x="14479284" y="1515"/>
                      <a:pt x="14489304" y="9257"/>
                    </a:cubicBezTo>
                    <a:cubicBezTo>
                      <a:pt x="14832647" y="274497"/>
                      <a:pt x="14865033" y="649782"/>
                      <a:pt x="14855635" y="841996"/>
                    </a:cubicBezTo>
                    <a:cubicBezTo>
                      <a:pt x="14853094" y="893876"/>
                      <a:pt x="14904657" y="928102"/>
                      <a:pt x="14938248" y="888479"/>
                    </a:cubicBezTo>
                    <a:cubicBezTo>
                      <a:pt x="14955393" y="868286"/>
                      <a:pt x="14969998" y="847330"/>
                      <a:pt x="14981745" y="828598"/>
                    </a:cubicBezTo>
                    <a:cubicBezTo>
                      <a:pt x="14988873" y="817351"/>
                      <a:pt x="15001896" y="811281"/>
                      <a:pt x="15015092" y="813055"/>
                    </a:cubicBezTo>
                    <a:cubicBezTo>
                      <a:pt x="15028289" y="814829"/>
                      <a:pt x="15039247" y="824122"/>
                      <a:pt x="15043150" y="836853"/>
                    </a:cubicBezTo>
                    <a:lnTo>
                      <a:pt x="15043150" y="836917"/>
                    </a:lnTo>
                    <a:moveTo>
                      <a:pt x="14321408" y="840219"/>
                    </a:moveTo>
                    <a:cubicBezTo>
                      <a:pt x="14300264" y="821169"/>
                      <a:pt x="14275435" y="801864"/>
                      <a:pt x="14254861" y="794054"/>
                    </a:cubicBezTo>
                    <a:cubicBezTo>
                      <a:pt x="14250791" y="792513"/>
                      <a:pt x="14246252" y="792809"/>
                      <a:pt x="14242418" y="794867"/>
                    </a:cubicBezTo>
                    <a:cubicBezTo>
                      <a:pt x="14238582" y="796925"/>
                      <a:pt x="14235826" y="800542"/>
                      <a:pt x="14234859" y="804786"/>
                    </a:cubicBezTo>
                    <a:cubicBezTo>
                      <a:pt x="14226286" y="838314"/>
                      <a:pt x="14198092" y="932484"/>
                      <a:pt x="14122464" y="1094155"/>
                    </a:cubicBezTo>
                    <a:cubicBezTo>
                      <a:pt x="14012926" y="1327581"/>
                      <a:pt x="14170660" y="1639112"/>
                      <a:pt x="14478571" y="1642287"/>
                    </a:cubicBezTo>
                    <a:cubicBezTo>
                      <a:pt x="14696631" y="1644700"/>
                      <a:pt x="14899894" y="1427403"/>
                      <a:pt x="14831314" y="1136129"/>
                    </a:cubicBezTo>
                    <a:lnTo>
                      <a:pt x="14830044" y="1130985"/>
                    </a:lnTo>
                    <a:cubicBezTo>
                      <a:pt x="14827747" y="1121607"/>
                      <a:pt x="14825206" y="1112291"/>
                      <a:pt x="14822424" y="1103045"/>
                    </a:cubicBezTo>
                    <a:lnTo>
                      <a:pt x="14822361" y="1102727"/>
                    </a:lnTo>
                    <a:cubicBezTo>
                      <a:pt x="14820745" y="1097348"/>
                      <a:pt x="14819052" y="1091992"/>
                      <a:pt x="14817281" y="1086662"/>
                    </a:cubicBezTo>
                    <a:cubicBezTo>
                      <a:pt x="14815425" y="1080788"/>
                      <a:pt x="14810251" y="1076582"/>
                      <a:pt x="14804123" y="1075960"/>
                    </a:cubicBezTo>
                    <a:cubicBezTo>
                      <a:pt x="14797995" y="1075339"/>
                      <a:pt x="14792084" y="1078423"/>
                      <a:pt x="14789087" y="1083804"/>
                    </a:cubicBezTo>
                    <a:cubicBezTo>
                      <a:pt x="14781408" y="1097577"/>
                      <a:pt x="14772320" y="1110516"/>
                      <a:pt x="14761972" y="1122413"/>
                    </a:cubicBezTo>
                    <a:lnTo>
                      <a:pt x="14760448" y="1124127"/>
                    </a:lnTo>
                    <a:cubicBezTo>
                      <a:pt x="14731238" y="1156893"/>
                      <a:pt x="14689581" y="1125016"/>
                      <a:pt x="14689456" y="1081074"/>
                    </a:cubicBezTo>
                    <a:cubicBezTo>
                      <a:pt x="14689138" y="974585"/>
                      <a:pt x="14672119" y="789355"/>
                      <a:pt x="14575408" y="613396"/>
                    </a:cubicBezTo>
                    <a:cubicBezTo>
                      <a:pt x="14568668" y="601101"/>
                      <a:pt x="14561595" y="588989"/>
                      <a:pt x="14554200" y="577074"/>
                    </a:cubicBezTo>
                    <a:lnTo>
                      <a:pt x="14554073" y="576820"/>
                    </a:lnTo>
                    <a:lnTo>
                      <a:pt x="14546770" y="565327"/>
                    </a:lnTo>
                    <a:cubicBezTo>
                      <a:pt x="14539277" y="553516"/>
                      <a:pt x="14520736" y="557453"/>
                      <a:pt x="14518576" y="571360"/>
                    </a:cubicBezTo>
                    <a:cubicBezTo>
                      <a:pt x="14517942" y="575551"/>
                      <a:pt x="14517116" y="579995"/>
                      <a:pt x="14516291" y="584695"/>
                    </a:cubicBezTo>
                    <a:lnTo>
                      <a:pt x="14516291" y="584948"/>
                    </a:lnTo>
                    <a:cubicBezTo>
                      <a:pt x="14513925" y="597893"/>
                      <a:pt x="14511194" y="610767"/>
                      <a:pt x="14508099" y="623557"/>
                    </a:cubicBezTo>
                    <a:cubicBezTo>
                      <a:pt x="14493494" y="684389"/>
                      <a:pt x="14465428" y="765796"/>
                      <a:pt x="14411896" y="837107"/>
                    </a:cubicBezTo>
                    <a:cubicBezTo>
                      <a:pt x="14390307" y="865999"/>
                      <a:pt x="14348269" y="864348"/>
                      <a:pt x="14321408" y="840219"/>
                    </a:cubicBezTo>
                    <a:moveTo>
                      <a:pt x="16003270" y="1578787"/>
                    </a:moveTo>
                    <a:cubicBezTo>
                      <a:pt x="15744953" y="1576120"/>
                      <a:pt x="15612554" y="1315833"/>
                      <a:pt x="15703930" y="1121142"/>
                    </a:cubicBezTo>
                    <a:cubicBezTo>
                      <a:pt x="15753206" y="1015923"/>
                      <a:pt x="15783053" y="938008"/>
                      <a:pt x="15800768" y="885494"/>
                    </a:cubicBezTo>
                    <a:lnTo>
                      <a:pt x="15802991" y="887463"/>
                    </a:lnTo>
                    <a:cubicBezTo>
                      <a:pt x="15849155" y="928864"/>
                      <a:pt x="15936341" y="942326"/>
                      <a:pt x="15986696" y="875207"/>
                    </a:cubicBezTo>
                    <a:cubicBezTo>
                      <a:pt x="16028289" y="819835"/>
                      <a:pt x="16055912" y="759764"/>
                      <a:pt x="16074326" y="705979"/>
                    </a:cubicBezTo>
                    <a:cubicBezTo>
                      <a:pt x="16137129" y="849363"/>
                      <a:pt x="16149701" y="992682"/>
                      <a:pt x="16149956" y="1081264"/>
                    </a:cubicBezTo>
                    <a:cubicBezTo>
                      <a:pt x="16150081" y="1121904"/>
                      <a:pt x="16169195" y="1161846"/>
                      <a:pt x="16202914" y="1184198"/>
                    </a:cubicBezTo>
                    <a:cubicBezTo>
                      <a:pt x="16220313" y="1195819"/>
                      <a:pt x="16243110" y="1203375"/>
                      <a:pt x="16268383" y="1200454"/>
                    </a:cubicBezTo>
                    <a:cubicBezTo>
                      <a:pt x="16280193" y="1199120"/>
                      <a:pt x="16291180" y="1195564"/>
                      <a:pt x="16301085" y="1190485"/>
                    </a:cubicBezTo>
                    <a:cubicBezTo>
                      <a:pt x="16334803" y="1423149"/>
                      <a:pt x="16167291" y="1580565"/>
                      <a:pt x="16003270" y="1578787"/>
                    </a:cubicBezTo>
                    <a:moveTo>
                      <a:pt x="16567150" y="836917"/>
                    </a:moveTo>
                    <a:cubicBezTo>
                      <a:pt x="16666718" y="1151242"/>
                      <a:pt x="16542194" y="1741537"/>
                      <a:pt x="16002635" y="1742236"/>
                    </a:cubicBezTo>
                    <a:cubicBezTo>
                      <a:pt x="15536926" y="1742935"/>
                      <a:pt x="15240000" y="1319008"/>
                      <a:pt x="15435581" y="841171"/>
                    </a:cubicBezTo>
                    <a:cubicBezTo>
                      <a:pt x="15446819" y="813676"/>
                      <a:pt x="15457488" y="788783"/>
                      <a:pt x="15467583" y="765352"/>
                    </a:cubicBezTo>
                    <a:cubicBezTo>
                      <a:pt x="15511906" y="662101"/>
                      <a:pt x="15544546" y="586155"/>
                      <a:pt x="15560803" y="434326"/>
                    </a:cubicBezTo>
                    <a:cubicBezTo>
                      <a:pt x="15562075" y="422709"/>
                      <a:pt x="15569208" y="412553"/>
                      <a:pt x="15579705" y="407414"/>
                    </a:cubicBezTo>
                    <a:cubicBezTo>
                      <a:pt x="15590201" y="402276"/>
                      <a:pt x="15602598" y="402870"/>
                      <a:pt x="15612554" y="408990"/>
                    </a:cubicBezTo>
                    <a:cubicBezTo>
                      <a:pt x="15650273" y="431596"/>
                      <a:pt x="15686976" y="463981"/>
                      <a:pt x="15715742" y="492556"/>
                    </a:cubicBezTo>
                    <a:cubicBezTo>
                      <a:pt x="15745841" y="522464"/>
                      <a:pt x="15797467" y="520115"/>
                      <a:pt x="15818802" y="483476"/>
                    </a:cubicBezTo>
                    <a:cubicBezTo>
                      <a:pt x="15928022" y="295960"/>
                      <a:pt x="15953613" y="124002"/>
                      <a:pt x="15958693" y="34594"/>
                    </a:cubicBezTo>
                    <a:cubicBezTo>
                      <a:pt x="15959251" y="21944"/>
                      <a:pt x="15966812" y="10658"/>
                      <a:pt x="15978298" y="5329"/>
                    </a:cubicBezTo>
                    <a:cubicBezTo>
                      <a:pt x="15989784" y="0"/>
                      <a:pt x="16003284" y="1515"/>
                      <a:pt x="16013304" y="9257"/>
                    </a:cubicBezTo>
                    <a:cubicBezTo>
                      <a:pt x="16356647" y="274497"/>
                      <a:pt x="16389033" y="649782"/>
                      <a:pt x="16379635" y="841996"/>
                    </a:cubicBezTo>
                    <a:cubicBezTo>
                      <a:pt x="16377094" y="893876"/>
                      <a:pt x="16428657" y="928102"/>
                      <a:pt x="16462248" y="888479"/>
                    </a:cubicBezTo>
                    <a:cubicBezTo>
                      <a:pt x="16479393" y="868286"/>
                      <a:pt x="16493998" y="847330"/>
                      <a:pt x="16505745" y="828598"/>
                    </a:cubicBezTo>
                    <a:cubicBezTo>
                      <a:pt x="16512873" y="817351"/>
                      <a:pt x="16525896" y="811281"/>
                      <a:pt x="16539092" y="813055"/>
                    </a:cubicBezTo>
                    <a:cubicBezTo>
                      <a:pt x="16552289" y="814829"/>
                      <a:pt x="16563247" y="824122"/>
                      <a:pt x="16567150" y="836853"/>
                    </a:cubicBezTo>
                    <a:lnTo>
                      <a:pt x="16567150" y="836917"/>
                    </a:lnTo>
                    <a:moveTo>
                      <a:pt x="15845408" y="840219"/>
                    </a:moveTo>
                    <a:cubicBezTo>
                      <a:pt x="15824264" y="821169"/>
                      <a:pt x="15799435" y="801864"/>
                      <a:pt x="15778861" y="794054"/>
                    </a:cubicBezTo>
                    <a:cubicBezTo>
                      <a:pt x="15774791" y="792513"/>
                      <a:pt x="15770252" y="792809"/>
                      <a:pt x="15766418" y="794867"/>
                    </a:cubicBezTo>
                    <a:cubicBezTo>
                      <a:pt x="15762582" y="796925"/>
                      <a:pt x="15759826" y="800542"/>
                      <a:pt x="15758859" y="804786"/>
                    </a:cubicBezTo>
                    <a:cubicBezTo>
                      <a:pt x="15750286" y="838314"/>
                      <a:pt x="15722092" y="932484"/>
                      <a:pt x="15646464" y="1094155"/>
                    </a:cubicBezTo>
                    <a:cubicBezTo>
                      <a:pt x="15536926" y="1327581"/>
                      <a:pt x="15694660" y="1639112"/>
                      <a:pt x="16002571" y="1642287"/>
                    </a:cubicBezTo>
                    <a:cubicBezTo>
                      <a:pt x="16220631" y="1644700"/>
                      <a:pt x="16423894" y="1427403"/>
                      <a:pt x="16355314" y="1136129"/>
                    </a:cubicBezTo>
                    <a:lnTo>
                      <a:pt x="16354044" y="1130985"/>
                    </a:lnTo>
                    <a:cubicBezTo>
                      <a:pt x="16351747" y="1121607"/>
                      <a:pt x="16349206" y="1112291"/>
                      <a:pt x="16346424" y="1103045"/>
                    </a:cubicBezTo>
                    <a:lnTo>
                      <a:pt x="16346361" y="1102727"/>
                    </a:lnTo>
                    <a:cubicBezTo>
                      <a:pt x="16344745" y="1097348"/>
                      <a:pt x="16343052" y="1091992"/>
                      <a:pt x="16341281" y="1086662"/>
                    </a:cubicBezTo>
                    <a:cubicBezTo>
                      <a:pt x="16339425" y="1080788"/>
                      <a:pt x="16334251" y="1076582"/>
                      <a:pt x="16328123" y="1075960"/>
                    </a:cubicBezTo>
                    <a:cubicBezTo>
                      <a:pt x="16321995" y="1075339"/>
                      <a:pt x="16316084" y="1078423"/>
                      <a:pt x="16313087" y="1083804"/>
                    </a:cubicBezTo>
                    <a:cubicBezTo>
                      <a:pt x="16305408" y="1097577"/>
                      <a:pt x="16296320" y="1110516"/>
                      <a:pt x="16285972" y="1122413"/>
                    </a:cubicBezTo>
                    <a:lnTo>
                      <a:pt x="16284448" y="1124127"/>
                    </a:lnTo>
                    <a:cubicBezTo>
                      <a:pt x="16255238" y="1156893"/>
                      <a:pt x="16213581" y="1125016"/>
                      <a:pt x="16213456" y="1081074"/>
                    </a:cubicBezTo>
                    <a:cubicBezTo>
                      <a:pt x="16213138" y="974585"/>
                      <a:pt x="16196119" y="789355"/>
                      <a:pt x="16099408" y="613396"/>
                    </a:cubicBezTo>
                    <a:cubicBezTo>
                      <a:pt x="16092668" y="601101"/>
                      <a:pt x="16085595" y="588989"/>
                      <a:pt x="16078200" y="577074"/>
                    </a:cubicBezTo>
                    <a:lnTo>
                      <a:pt x="16078073" y="576820"/>
                    </a:lnTo>
                    <a:lnTo>
                      <a:pt x="16070770" y="565327"/>
                    </a:lnTo>
                    <a:cubicBezTo>
                      <a:pt x="16063277" y="553516"/>
                      <a:pt x="16044736" y="557453"/>
                      <a:pt x="16042576" y="571360"/>
                    </a:cubicBezTo>
                    <a:cubicBezTo>
                      <a:pt x="16041942" y="575551"/>
                      <a:pt x="16041116" y="579995"/>
                      <a:pt x="16040291" y="584695"/>
                    </a:cubicBezTo>
                    <a:lnTo>
                      <a:pt x="16040291" y="584948"/>
                    </a:lnTo>
                    <a:cubicBezTo>
                      <a:pt x="16037925" y="597893"/>
                      <a:pt x="16035194" y="610767"/>
                      <a:pt x="16032099" y="623557"/>
                    </a:cubicBezTo>
                    <a:cubicBezTo>
                      <a:pt x="16017494" y="684389"/>
                      <a:pt x="15989428" y="765796"/>
                      <a:pt x="15935896" y="837107"/>
                    </a:cubicBezTo>
                    <a:cubicBezTo>
                      <a:pt x="15914307" y="865999"/>
                      <a:pt x="15872269" y="864348"/>
                      <a:pt x="15845408" y="840219"/>
                    </a:cubicBezTo>
                    <a:moveTo>
                      <a:pt x="17527270" y="1578787"/>
                    </a:moveTo>
                    <a:cubicBezTo>
                      <a:pt x="17268953" y="1576120"/>
                      <a:pt x="17136554" y="1315833"/>
                      <a:pt x="17227930" y="1121142"/>
                    </a:cubicBezTo>
                    <a:cubicBezTo>
                      <a:pt x="17277206" y="1015923"/>
                      <a:pt x="17307053" y="938008"/>
                      <a:pt x="17324768" y="885494"/>
                    </a:cubicBezTo>
                    <a:lnTo>
                      <a:pt x="17326991" y="887463"/>
                    </a:lnTo>
                    <a:cubicBezTo>
                      <a:pt x="17373155" y="928864"/>
                      <a:pt x="17460341" y="942326"/>
                      <a:pt x="17510696" y="875207"/>
                    </a:cubicBezTo>
                    <a:cubicBezTo>
                      <a:pt x="17552289" y="819835"/>
                      <a:pt x="17579912" y="759764"/>
                      <a:pt x="17598326" y="705979"/>
                    </a:cubicBezTo>
                    <a:cubicBezTo>
                      <a:pt x="17661129" y="849363"/>
                      <a:pt x="17673701" y="992682"/>
                      <a:pt x="17673956" y="1081264"/>
                    </a:cubicBezTo>
                    <a:cubicBezTo>
                      <a:pt x="17674081" y="1121904"/>
                      <a:pt x="17693195" y="1161846"/>
                      <a:pt x="17726914" y="1184198"/>
                    </a:cubicBezTo>
                    <a:cubicBezTo>
                      <a:pt x="17744313" y="1195819"/>
                      <a:pt x="17767110" y="1203375"/>
                      <a:pt x="17792383" y="1200454"/>
                    </a:cubicBezTo>
                    <a:cubicBezTo>
                      <a:pt x="17804193" y="1199120"/>
                      <a:pt x="17815180" y="1195564"/>
                      <a:pt x="17825085" y="1190485"/>
                    </a:cubicBezTo>
                    <a:cubicBezTo>
                      <a:pt x="17858803" y="1423149"/>
                      <a:pt x="17691291" y="1580565"/>
                      <a:pt x="17527270" y="1578787"/>
                    </a:cubicBezTo>
                    <a:moveTo>
                      <a:pt x="18091150" y="836917"/>
                    </a:moveTo>
                    <a:cubicBezTo>
                      <a:pt x="18190718" y="1151242"/>
                      <a:pt x="18066194" y="1741537"/>
                      <a:pt x="17526635" y="1742236"/>
                    </a:cubicBezTo>
                    <a:cubicBezTo>
                      <a:pt x="17060926" y="1742935"/>
                      <a:pt x="16764000" y="1319008"/>
                      <a:pt x="16959581" y="841171"/>
                    </a:cubicBezTo>
                    <a:cubicBezTo>
                      <a:pt x="16970819" y="813676"/>
                      <a:pt x="16981488" y="788783"/>
                      <a:pt x="16991583" y="765352"/>
                    </a:cubicBezTo>
                    <a:cubicBezTo>
                      <a:pt x="17035906" y="662101"/>
                      <a:pt x="17068546" y="586155"/>
                      <a:pt x="17084803" y="434326"/>
                    </a:cubicBezTo>
                    <a:cubicBezTo>
                      <a:pt x="17086075" y="422709"/>
                      <a:pt x="17093208" y="412553"/>
                      <a:pt x="17103705" y="407414"/>
                    </a:cubicBezTo>
                    <a:cubicBezTo>
                      <a:pt x="17114201" y="402276"/>
                      <a:pt x="17126598" y="402870"/>
                      <a:pt x="17136554" y="408990"/>
                    </a:cubicBezTo>
                    <a:cubicBezTo>
                      <a:pt x="17174273" y="431596"/>
                      <a:pt x="17210976" y="463981"/>
                      <a:pt x="17239742" y="492556"/>
                    </a:cubicBezTo>
                    <a:cubicBezTo>
                      <a:pt x="17269841" y="522464"/>
                      <a:pt x="17321467" y="520115"/>
                      <a:pt x="17342802" y="483476"/>
                    </a:cubicBezTo>
                    <a:cubicBezTo>
                      <a:pt x="17452022" y="295960"/>
                      <a:pt x="17477613" y="124002"/>
                      <a:pt x="17482693" y="34594"/>
                    </a:cubicBezTo>
                    <a:cubicBezTo>
                      <a:pt x="17483251" y="21944"/>
                      <a:pt x="17490812" y="10658"/>
                      <a:pt x="17502298" y="5329"/>
                    </a:cubicBezTo>
                    <a:cubicBezTo>
                      <a:pt x="17513784" y="0"/>
                      <a:pt x="17527284" y="1515"/>
                      <a:pt x="17537304" y="9257"/>
                    </a:cubicBezTo>
                    <a:cubicBezTo>
                      <a:pt x="17880647" y="274497"/>
                      <a:pt x="17913033" y="649782"/>
                      <a:pt x="17903635" y="841996"/>
                    </a:cubicBezTo>
                    <a:cubicBezTo>
                      <a:pt x="17901094" y="893876"/>
                      <a:pt x="17952657" y="928102"/>
                      <a:pt x="17986248" y="888479"/>
                    </a:cubicBezTo>
                    <a:cubicBezTo>
                      <a:pt x="18003393" y="868286"/>
                      <a:pt x="18017998" y="847330"/>
                      <a:pt x="18029745" y="828598"/>
                    </a:cubicBezTo>
                    <a:cubicBezTo>
                      <a:pt x="18036873" y="817351"/>
                      <a:pt x="18049896" y="811281"/>
                      <a:pt x="18063092" y="813055"/>
                    </a:cubicBezTo>
                    <a:cubicBezTo>
                      <a:pt x="18076289" y="814829"/>
                      <a:pt x="18087247" y="824122"/>
                      <a:pt x="18091150" y="836853"/>
                    </a:cubicBezTo>
                    <a:lnTo>
                      <a:pt x="18091150" y="836917"/>
                    </a:lnTo>
                    <a:moveTo>
                      <a:pt x="17369408" y="840219"/>
                    </a:moveTo>
                    <a:cubicBezTo>
                      <a:pt x="17348264" y="821169"/>
                      <a:pt x="17323435" y="801864"/>
                      <a:pt x="17302861" y="794054"/>
                    </a:cubicBezTo>
                    <a:cubicBezTo>
                      <a:pt x="17298791" y="792513"/>
                      <a:pt x="17294252" y="792809"/>
                      <a:pt x="17290418" y="794867"/>
                    </a:cubicBezTo>
                    <a:cubicBezTo>
                      <a:pt x="17286582" y="796925"/>
                      <a:pt x="17283826" y="800542"/>
                      <a:pt x="17282859" y="804786"/>
                    </a:cubicBezTo>
                    <a:cubicBezTo>
                      <a:pt x="17274286" y="838314"/>
                      <a:pt x="17246092" y="932484"/>
                      <a:pt x="17170464" y="1094155"/>
                    </a:cubicBezTo>
                    <a:cubicBezTo>
                      <a:pt x="17060926" y="1327581"/>
                      <a:pt x="17218660" y="1639112"/>
                      <a:pt x="17526571" y="1642287"/>
                    </a:cubicBezTo>
                    <a:cubicBezTo>
                      <a:pt x="17744631" y="1644700"/>
                      <a:pt x="17947894" y="1427403"/>
                      <a:pt x="17879314" y="1136129"/>
                    </a:cubicBezTo>
                    <a:lnTo>
                      <a:pt x="17878044" y="1130985"/>
                    </a:lnTo>
                    <a:cubicBezTo>
                      <a:pt x="17875747" y="1121607"/>
                      <a:pt x="17873206" y="1112291"/>
                      <a:pt x="17870424" y="1103045"/>
                    </a:cubicBezTo>
                    <a:lnTo>
                      <a:pt x="17870361" y="1102727"/>
                    </a:lnTo>
                    <a:cubicBezTo>
                      <a:pt x="17868745" y="1097348"/>
                      <a:pt x="17867052" y="1091992"/>
                      <a:pt x="17865281" y="1086662"/>
                    </a:cubicBezTo>
                    <a:cubicBezTo>
                      <a:pt x="17863425" y="1080788"/>
                      <a:pt x="17858251" y="1076582"/>
                      <a:pt x="17852123" y="1075960"/>
                    </a:cubicBezTo>
                    <a:cubicBezTo>
                      <a:pt x="17845995" y="1075339"/>
                      <a:pt x="17840084" y="1078423"/>
                      <a:pt x="17837087" y="1083804"/>
                    </a:cubicBezTo>
                    <a:cubicBezTo>
                      <a:pt x="17829408" y="1097577"/>
                      <a:pt x="17820320" y="1110516"/>
                      <a:pt x="17809972" y="1122413"/>
                    </a:cubicBezTo>
                    <a:lnTo>
                      <a:pt x="17808448" y="1124127"/>
                    </a:lnTo>
                    <a:cubicBezTo>
                      <a:pt x="17779238" y="1156893"/>
                      <a:pt x="17737581" y="1125016"/>
                      <a:pt x="17737456" y="1081074"/>
                    </a:cubicBezTo>
                    <a:cubicBezTo>
                      <a:pt x="17737138" y="974585"/>
                      <a:pt x="17720119" y="789355"/>
                      <a:pt x="17623408" y="613396"/>
                    </a:cubicBezTo>
                    <a:cubicBezTo>
                      <a:pt x="17616668" y="601101"/>
                      <a:pt x="17609595" y="588989"/>
                      <a:pt x="17602200" y="577074"/>
                    </a:cubicBezTo>
                    <a:lnTo>
                      <a:pt x="17602073" y="576820"/>
                    </a:lnTo>
                    <a:lnTo>
                      <a:pt x="17594770" y="565327"/>
                    </a:lnTo>
                    <a:cubicBezTo>
                      <a:pt x="17587277" y="553516"/>
                      <a:pt x="17568736" y="557453"/>
                      <a:pt x="17566576" y="571360"/>
                    </a:cubicBezTo>
                    <a:cubicBezTo>
                      <a:pt x="17565942" y="575551"/>
                      <a:pt x="17565116" y="579995"/>
                      <a:pt x="17564291" y="584695"/>
                    </a:cubicBezTo>
                    <a:lnTo>
                      <a:pt x="17564291" y="584948"/>
                    </a:lnTo>
                    <a:cubicBezTo>
                      <a:pt x="17561925" y="597893"/>
                      <a:pt x="17559194" y="610767"/>
                      <a:pt x="17556099" y="623557"/>
                    </a:cubicBezTo>
                    <a:cubicBezTo>
                      <a:pt x="17541494" y="684389"/>
                      <a:pt x="17513428" y="765796"/>
                      <a:pt x="17459896" y="837107"/>
                    </a:cubicBezTo>
                    <a:cubicBezTo>
                      <a:pt x="17438307" y="865999"/>
                      <a:pt x="17396269" y="864348"/>
                      <a:pt x="17369408" y="840219"/>
                    </a:cubicBezTo>
                    <a:moveTo>
                      <a:pt x="19051270" y="1578787"/>
                    </a:moveTo>
                    <a:cubicBezTo>
                      <a:pt x="18792953" y="1576120"/>
                      <a:pt x="18660554" y="1315833"/>
                      <a:pt x="18751930" y="1121142"/>
                    </a:cubicBezTo>
                    <a:cubicBezTo>
                      <a:pt x="18801206" y="1015923"/>
                      <a:pt x="18831053" y="938008"/>
                      <a:pt x="18848768" y="885494"/>
                    </a:cubicBezTo>
                    <a:lnTo>
                      <a:pt x="18850991" y="887463"/>
                    </a:lnTo>
                    <a:cubicBezTo>
                      <a:pt x="18897155" y="928864"/>
                      <a:pt x="18984341" y="942326"/>
                      <a:pt x="19034696" y="875207"/>
                    </a:cubicBezTo>
                    <a:cubicBezTo>
                      <a:pt x="19076289" y="819835"/>
                      <a:pt x="19103912" y="759764"/>
                      <a:pt x="19122326" y="705979"/>
                    </a:cubicBezTo>
                    <a:cubicBezTo>
                      <a:pt x="19185129" y="849363"/>
                      <a:pt x="19197701" y="992682"/>
                      <a:pt x="19197956" y="1081264"/>
                    </a:cubicBezTo>
                    <a:cubicBezTo>
                      <a:pt x="19198081" y="1121904"/>
                      <a:pt x="19217195" y="1161846"/>
                      <a:pt x="19250914" y="1184198"/>
                    </a:cubicBezTo>
                    <a:cubicBezTo>
                      <a:pt x="19268313" y="1195819"/>
                      <a:pt x="19291110" y="1203375"/>
                      <a:pt x="19316383" y="1200454"/>
                    </a:cubicBezTo>
                    <a:cubicBezTo>
                      <a:pt x="19328193" y="1199120"/>
                      <a:pt x="19339180" y="1195564"/>
                      <a:pt x="19349085" y="1190485"/>
                    </a:cubicBezTo>
                    <a:cubicBezTo>
                      <a:pt x="19382803" y="1423149"/>
                      <a:pt x="19215291" y="1580565"/>
                      <a:pt x="19051270" y="1578787"/>
                    </a:cubicBezTo>
                    <a:moveTo>
                      <a:pt x="19615150" y="836917"/>
                    </a:moveTo>
                    <a:cubicBezTo>
                      <a:pt x="19714718" y="1151242"/>
                      <a:pt x="19590194" y="1741537"/>
                      <a:pt x="19050635" y="1742236"/>
                    </a:cubicBezTo>
                    <a:cubicBezTo>
                      <a:pt x="18584926" y="1742935"/>
                      <a:pt x="18288000" y="1319008"/>
                      <a:pt x="18483581" y="841171"/>
                    </a:cubicBezTo>
                    <a:cubicBezTo>
                      <a:pt x="18494819" y="813676"/>
                      <a:pt x="18505488" y="788783"/>
                      <a:pt x="18515583" y="765352"/>
                    </a:cubicBezTo>
                    <a:cubicBezTo>
                      <a:pt x="18559906" y="662101"/>
                      <a:pt x="18592546" y="586155"/>
                      <a:pt x="18608803" y="434326"/>
                    </a:cubicBezTo>
                    <a:cubicBezTo>
                      <a:pt x="18610075" y="422709"/>
                      <a:pt x="18617208" y="412553"/>
                      <a:pt x="18627705" y="407414"/>
                    </a:cubicBezTo>
                    <a:cubicBezTo>
                      <a:pt x="18638201" y="402276"/>
                      <a:pt x="18650598" y="402870"/>
                      <a:pt x="18660554" y="408990"/>
                    </a:cubicBezTo>
                    <a:cubicBezTo>
                      <a:pt x="18698273" y="431596"/>
                      <a:pt x="18734976" y="463981"/>
                      <a:pt x="18763742" y="492556"/>
                    </a:cubicBezTo>
                    <a:cubicBezTo>
                      <a:pt x="18793841" y="522464"/>
                      <a:pt x="18845467" y="520115"/>
                      <a:pt x="18866802" y="483476"/>
                    </a:cubicBezTo>
                    <a:cubicBezTo>
                      <a:pt x="18976022" y="295960"/>
                      <a:pt x="19001613" y="124002"/>
                      <a:pt x="19006693" y="34594"/>
                    </a:cubicBezTo>
                    <a:cubicBezTo>
                      <a:pt x="19007251" y="21944"/>
                      <a:pt x="19014812" y="10658"/>
                      <a:pt x="19026298" y="5329"/>
                    </a:cubicBezTo>
                    <a:cubicBezTo>
                      <a:pt x="19037784" y="0"/>
                      <a:pt x="19051284" y="1515"/>
                      <a:pt x="19061304" y="9257"/>
                    </a:cubicBezTo>
                    <a:cubicBezTo>
                      <a:pt x="19404647" y="274497"/>
                      <a:pt x="19437033" y="649782"/>
                      <a:pt x="19427635" y="841996"/>
                    </a:cubicBezTo>
                    <a:cubicBezTo>
                      <a:pt x="19425094" y="893876"/>
                      <a:pt x="19476657" y="928102"/>
                      <a:pt x="19510248" y="888479"/>
                    </a:cubicBezTo>
                    <a:cubicBezTo>
                      <a:pt x="19527393" y="868286"/>
                      <a:pt x="19541998" y="847330"/>
                      <a:pt x="19553745" y="828598"/>
                    </a:cubicBezTo>
                    <a:cubicBezTo>
                      <a:pt x="19560873" y="817351"/>
                      <a:pt x="19573896" y="811281"/>
                      <a:pt x="19587092" y="813055"/>
                    </a:cubicBezTo>
                    <a:cubicBezTo>
                      <a:pt x="19600289" y="814829"/>
                      <a:pt x="19611247" y="824122"/>
                      <a:pt x="19615150" y="836853"/>
                    </a:cubicBezTo>
                    <a:lnTo>
                      <a:pt x="19615150" y="836917"/>
                    </a:lnTo>
                    <a:moveTo>
                      <a:pt x="18893408" y="840219"/>
                    </a:moveTo>
                    <a:cubicBezTo>
                      <a:pt x="18872264" y="821169"/>
                      <a:pt x="18847435" y="801864"/>
                      <a:pt x="18826861" y="794054"/>
                    </a:cubicBezTo>
                    <a:cubicBezTo>
                      <a:pt x="18822791" y="792513"/>
                      <a:pt x="18818252" y="792809"/>
                      <a:pt x="18814418" y="794867"/>
                    </a:cubicBezTo>
                    <a:cubicBezTo>
                      <a:pt x="18810582" y="796925"/>
                      <a:pt x="18807826" y="800542"/>
                      <a:pt x="18806859" y="804786"/>
                    </a:cubicBezTo>
                    <a:cubicBezTo>
                      <a:pt x="18798286" y="838314"/>
                      <a:pt x="18770092" y="932484"/>
                      <a:pt x="18694464" y="1094155"/>
                    </a:cubicBezTo>
                    <a:cubicBezTo>
                      <a:pt x="18584926" y="1327581"/>
                      <a:pt x="18742660" y="1639112"/>
                      <a:pt x="19050571" y="1642287"/>
                    </a:cubicBezTo>
                    <a:cubicBezTo>
                      <a:pt x="19268631" y="1644700"/>
                      <a:pt x="19471894" y="1427403"/>
                      <a:pt x="19403314" y="1136129"/>
                    </a:cubicBezTo>
                    <a:lnTo>
                      <a:pt x="19402044" y="1130985"/>
                    </a:lnTo>
                    <a:cubicBezTo>
                      <a:pt x="19399747" y="1121607"/>
                      <a:pt x="19397206" y="1112291"/>
                      <a:pt x="19394424" y="1103045"/>
                    </a:cubicBezTo>
                    <a:lnTo>
                      <a:pt x="19394361" y="1102727"/>
                    </a:lnTo>
                    <a:cubicBezTo>
                      <a:pt x="19392745" y="1097348"/>
                      <a:pt x="19391052" y="1091992"/>
                      <a:pt x="19389281" y="1086662"/>
                    </a:cubicBezTo>
                    <a:cubicBezTo>
                      <a:pt x="19387425" y="1080788"/>
                      <a:pt x="19382251" y="1076582"/>
                      <a:pt x="19376123" y="1075960"/>
                    </a:cubicBezTo>
                    <a:cubicBezTo>
                      <a:pt x="19369995" y="1075339"/>
                      <a:pt x="19364084" y="1078423"/>
                      <a:pt x="19361087" y="1083804"/>
                    </a:cubicBezTo>
                    <a:cubicBezTo>
                      <a:pt x="19353408" y="1097577"/>
                      <a:pt x="19344320" y="1110516"/>
                      <a:pt x="19333972" y="1122413"/>
                    </a:cubicBezTo>
                    <a:lnTo>
                      <a:pt x="19332448" y="1124127"/>
                    </a:lnTo>
                    <a:cubicBezTo>
                      <a:pt x="19303238" y="1156893"/>
                      <a:pt x="19261581" y="1125016"/>
                      <a:pt x="19261456" y="1081074"/>
                    </a:cubicBezTo>
                    <a:cubicBezTo>
                      <a:pt x="19261138" y="974585"/>
                      <a:pt x="19244119" y="789355"/>
                      <a:pt x="19147408" y="613396"/>
                    </a:cubicBezTo>
                    <a:cubicBezTo>
                      <a:pt x="19140668" y="601101"/>
                      <a:pt x="19133595" y="588989"/>
                      <a:pt x="19126200" y="577074"/>
                    </a:cubicBezTo>
                    <a:lnTo>
                      <a:pt x="19126073" y="576820"/>
                    </a:lnTo>
                    <a:lnTo>
                      <a:pt x="19118770" y="565327"/>
                    </a:lnTo>
                    <a:cubicBezTo>
                      <a:pt x="19111277" y="553516"/>
                      <a:pt x="19092736" y="557453"/>
                      <a:pt x="19090576" y="571360"/>
                    </a:cubicBezTo>
                    <a:cubicBezTo>
                      <a:pt x="19089942" y="575551"/>
                      <a:pt x="19089116" y="579995"/>
                      <a:pt x="19088291" y="584695"/>
                    </a:cubicBezTo>
                    <a:lnTo>
                      <a:pt x="19088291" y="584948"/>
                    </a:lnTo>
                    <a:cubicBezTo>
                      <a:pt x="19085925" y="597893"/>
                      <a:pt x="19083194" y="610767"/>
                      <a:pt x="19080099" y="623557"/>
                    </a:cubicBezTo>
                    <a:cubicBezTo>
                      <a:pt x="19065494" y="684389"/>
                      <a:pt x="19037428" y="765796"/>
                      <a:pt x="18983896" y="837107"/>
                    </a:cubicBezTo>
                    <a:cubicBezTo>
                      <a:pt x="18962307" y="865999"/>
                      <a:pt x="18920269" y="864348"/>
                      <a:pt x="18893408" y="840219"/>
                    </a:cubicBezTo>
                    <a:moveTo>
                      <a:pt x="20575270" y="1578787"/>
                    </a:moveTo>
                    <a:cubicBezTo>
                      <a:pt x="20316953" y="1576120"/>
                      <a:pt x="20184554" y="1315833"/>
                      <a:pt x="20275930" y="1121142"/>
                    </a:cubicBezTo>
                    <a:cubicBezTo>
                      <a:pt x="20325206" y="1015923"/>
                      <a:pt x="20355053" y="938008"/>
                      <a:pt x="20372768" y="885494"/>
                    </a:cubicBezTo>
                    <a:lnTo>
                      <a:pt x="20374991" y="887463"/>
                    </a:lnTo>
                    <a:cubicBezTo>
                      <a:pt x="20421155" y="928864"/>
                      <a:pt x="20508341" y="942326"/>
                      <a:pt x="20558696" y="875207"/>
                    </a:cubicBezTo>
                    <a:cubicBezTo>
                      <a:pt x="20600289" y="819835"/>
                      <a:pt x="20627912" y="759764"/>
                      <a:pt x="20646326" y="705979"/>
                    </a:cubicBezTo>
                    <a:cubicBezTo>
                      <a:pt x="20709129" y="849363"/>
                      <a:pt x="20721701" y="992682"/>
                      <a:pt x="20721956" y="1081264"/>
                    </a:cubicBezTo>
                    <a:cubicBezTo>
                      <a:pt x="20722081" y="1121904"/>
                      <a:pt x="20741195" y="1161846"/>
                      <a:pt x="20774914" y="1184198"/>
                    </a:cubicBezTo>
                    <a:cubicBezTo>
                      <a:pt x="20792313" y="1195819"/>
                      <a:pt x="20815110" y="1203375"/>
                      <a:pt x="20840383" y="1200454"/>
                    </a:cubicBezTo>
                    <a:cubicBezTo>
                      <a:pt x="20852193" y="1199120"/>
                      <a:pt x="20863180" y="1195564"/>
                      <a:pt x="20873085" y="1190485"/>
                    </a:cubicBezTo>
                    <a:cubicBezTo>
                      <a:pt x="20906803" y="1423149"/>
                      <a:pt x="20739291" y="1580565"/>
                      <a:pt x="20575270" y="1578787"/>
                    </a:cubicBezTo>
                    <a:moveTo>
                      <a:pt x="21139150" y="836917"/>
                    </a:moveTo>
                    <a:cubicBezTo>
                      <a:pt x="21238718" y="1151242"/>
                      <a:pt x="21114194" y="1741537"/>
                      <a:pt x="20574635" y="1742236"/>
                    </a:cubicBezTo>
                    <a:cubicBezTo>
                      <a:pt x="20108926" y="1742935"/>
                      <a:pt x="19812000" y="1319008"/>
                      <a:pt x="20007581" y="841171"/>
                    </a:cubicBezTo>
                    <a:cubicBezTo>
                      <a:pt x="20018819" y="813676"/>
                      <a:pt x="20029488" y="788783"/>
                      <a:pt x="20039583" y="765352"/>
                    </a:cubicBezTo>
                    <a:cubicBezTo>
                      <a:pt x="20083906" y="662101"/>
                      <a:pt x="20116546" y="586155"/>
                      <a:pt x="20132803" y="434326"/>
                    </a:cubicBezTo>
                    <a:cubicBezTo>
                      <a:pt x="20134075" y="422709"/>
                      <a:pt x="20141208" y="412553"/>
                      <a:pt x="20151705" y="407414"/>
                    </a:cubicBezTo>
                    <a:cubicBezTo>
                      <a:pt x="20162201" y="402276"/>
                      <a:pt x="20174598" y="402870"/>
                      <a:pt x="20184554" y="408990"/>
                    </a:cubicBezTo>
                    <a:cubicBezTo>
                      <a:pt x="20222273" y="431596"/>
                      <a:pt x="20258976" y="463981"/>
                      <a:pt x="20287742" y="492556"/>
                    </a:cubicBezTo>
                    <a:cubicBezTo>
                      <a:pt x="20317841" y="522464"/>
                      <a:pt x="20369467" y="520115"/>
                      <a:pt x="20390802" y="483476"/>
                    </a:cubicBezTo>
                    <a:cubicBezTo>
                      <a:pt x="20500022" y="295960"/>
                      <a:pt x="20525613" y="124002"/>
                      <a:pt x="20530693" y="34594"/>
                    </a:cubicBezTo>
                    <a:cubicBezTo>
                      <a:pt x="20531251" y="21944"/>
                      <a:pt x="20538812" y="10658"/>
                      <a:pt x="20550298" y="5329"/>
                    </a:cubicBezTo>
                    <a:cubicBezTo>
                      <a:pt x="20561784" y="0"/>
                      <a:pt x="20575284" y="1515"/>
                      <a:pt x="20585304" y="9257"/>
                    </a:cubicBezTo>
                    <a:cubicBezTo>
                      <a:pt x="20928647" y="274497"/>
                      <a:pt x="20961033" y="649782"/>
                      <a:pt x="20951635" y="841996"/>
                    </a:cubicBezTo>
                    <a:cubicBezTo>
                      <a:pt x="20949094" y="893876"/>
                      <a:pt x="21000657" y="928102"/>
                      <a:pt x="21034248" y="888479"/>
                    </a:cubicBezTo>
                    <a:cubicBezTo>
                      <a:pt x="21051393" y="868286"/>
                      <a:pt x="21065998" y="847330"/>
                      <a:pt x="21077745" y="828598"/>
                    </a:cubicBezTo>
                    <a:cubicBezTo>
                      <a:pt x="21084873" y="817351"/>
                      <a:pt x="21097896" y="811281"/>
                      <a:pt x="21111092" y="813055"/>
                    </a:cubicBezTo>
                    <a:cubicBezTo>
                      <a:pt x="21124289" y="814829"/>
                      <a:pt x="21135247" y="824122"/>
                      <a:pt x="21139150" y="836853"/>
                    </a:cubicBezTo>
                    <a:lnTo>
                      <a:pt x="21139150" y="836917"/>
                    </a:lnTo>
                    <a:moveTo>
                      <a:pt x="20417408" y="840219"/>
                    </a:moveTo>
                    <a:cubicBezTo>
                      <a:pt x="20396264" y="821169"/>
                      <a:pt x="20371435" y="801864"/>
                      <a:pt x="20350861" y="794054"/>
                    </a:cubicBezTo>
                    <a:cubicBezTo>
                      <a:pt x="20346791" y="792513"/>
                      <a:pt x="20342252" y="792809"/>
                      <a:pt x="20338418" y="794867"/>
                    </a:cubicBezTo>
                    <a:cubicBezTo>
                      <a:pt x="20334582" y="796925"/>
                      <a:pt x="20331826" y="800542"/>
                      <a:pt x="20330859" y="804786"/>
                    </a:cubicBezTo>
                    <a:cubicBezTo>
                      <a:pt x="20322286" y="838314"/>
                      <a:pt x="20294092" y="932484"/>
                      <a:pt x="20218464" y="1094155"/>
                    </a:cubicBezTo>
                    <a:cubicBezTo>
                      <a:pt x="20108926" y="1327581"/>
                      <a:pt x="20266660" y="1639112"/>
                      <a:pt x="20574571" y="1642287"/>
                    </a:cubicBezTo>
                    <a:cubicBezTo>
                      <a:pt x="20792631" y="1644700"/>
                      <a:pt x="20995894" y="1427403"/>
                      <a:pt x="20927314" y="1136129"/>
                    </a:cubicBezTo>
                    <a:lnTo>
                      <a:pt x="20926044" y="1130985"/>
                    </a:lnTo>
                    <a:cubicBezTo>
                      <a:pt x="20923747" y="1121607"/>
                      <a:pt x="20921206" y="1112291"/>
                      <a:pt x="20918424" y="1103045"/>
                    </a:cubicBezTo>
                    <a:lnTo>
                      <a:pt x="20918361" y="1102727"/>
                    </a:lnTo>
                    <a:cubicBezTo>
                      <a:pt x="20916745" y="1097348"/>
                      <a:pt x="20915052" y="1091992"/>
                      <a:pt x="20913281" y="1086662"/>
                    </a:cubicBezTo>
                    <a:cubicBezTo>
                      <a:pt x="20911425" y="1080788"/>
                      <a:pt x="20906251" y="1076582"/>
                      <a:pt x="20900123" y="1075960"/>
                    </a:cubicBezTo>
                    <a:cubicBezTo>
                      <a:pt x="20893995" y="1075339"/>
                      <a:pt x="20888084" y="1078423"/>
                      <a:pt x="20885087" y="1083804"/>
                    </a:cubicBezTo>
                    <a:cubicBezTo>
                      <a:pt x="20877408" y="1097577"/>
                      <a:pt x="20868320" y="1110516"/>
                      <a:pt x="20857972" y="1122413"/>
                    </a:cubicBezTo>
                    <a:lnTo>
                      <a:pt x="20856448" y="1124127"/>
                    </a:lnTo>
                    <a:cubicBezTo>
                      <a:pt x="20827238" y="1156893"/>
                      <a:pt x="20785581" y="1125016"/>
                      <a:pt x="20785456" y="1081074"/>
                    </a:cubicBezTo>
                    <a:cubicBezTo>
                      <a:pt x="20785138" y="974585"/>
                      <a:pt x="20768119" y="789355"/>
                      <a:pt x="20671408" y="613396"/>
                    </a:cubicBezTo>
                    <a:cubicBezTo>
                      <a:pt x="20664668" y="601101"/>
                      <a:pt x="20657595" y="588989"/>
                      <a:pt x="20650200" y="577074"/>
                    </a:cubicBezTo>
                    <a:lnTo>
                      <a:pt x="20650073" y="576820"/>
                    </a:lnTo>
                    <a:lnTo>
                      <a:pt x="20642770" y="565327"/>
                    </a:lnTo>
                    <a:cubicBezTo>
                      <a:pt x="20635277" y="553516"/>
                      <a:pt x="20616736" y="557453"/>
                      <a:pt x="20614576" y="571360"/>
                    </a:cubicBezTo>
                    <a:cubicBezTo>
                      <a:pt x="20613942" y="575551"/>
                      <a:pt x="20613116" y="579995"/>
                      <a:pt x="20612291" y="584695"/>
                    </a:cubicBezTo>
                    <a:lnTo>
                      <a:pt x="20612291" y="584948"/>
                    </a:lnTo>
                    <a:cubicBezTo>
                      <a:pt x="20609925" y="597893"/>
                      <a:pt x="20607194" y="610767"/>
                      <a:pt x="20604099" y="623557"/>
                    </a:cubicBezTo>
                    <a:cubicBezTo>
                      <a:pt x="20589494" y="684389"/>
                      <a:pt x="20561428" y="765796"/>
                      <a:pt x="20507896" y="837107"/>
                    </a:cubicBezTo>
                    <a:cubicBezTo>
                      <a:pt x="20486307" y="865999"/>
                      <a:pt x="20444269" y="864348"/>
                      <a:pt x="20417408" y="840219"/>
                    </a:cubicBezTo>
                    <a:moveTo>
                      <a:pt x="763270" y="3610787"/>
                    </a:moveTo>
                    <a:cubicBezTo>
                      <a:pt x="504952" y="3608120"/>
                      <a:pt x="372555" y="3347833"/>
                      <a:pt x="463931" y="3153143"/>
                    </a:cubicBezTo>
                    <a:cubicBezTo>
                      <a:pt x="513207" y="3047923"/>
                      <a:pt x="543052" y="2970008"/>
                      <a:pt x="560768" y="2917494"/>
                    </a:cubicBezTo>
                    <a:lnTo>
                      <a:pt x="562991" y="2919462"/>
                    </a:lnTo>
                    <a:cubicBezTo>
                      <a:pt x="609155" y="2960864"/>
                      <a:pt x="696341" y="2974326"/>
                      <a:pt x="746697" y="2907207"/>
                    </a:cubicBezTo>
                    <a:cubicBezTo>
                      <a:pt x="788289" y="2851835"/>
                      <a:pt x="815911" y="2791764"/>
                      <a:pt x="834326" y="2737980"/>
                    </a:cubicBezTo>
                    <a:cubicBezTo>
                      <a:pt x="897128" y="2881362"/>
                      <a:pt x="909701" y="3024682"/>
                      <a:pt x="909955" y="3113264"/>
                    </a:cubicBezTo>
                    <a:cubicBezTo>
                      <a:pt x="910082" y="3153905"/>
                      <a:pt x="929196" y="3193846"/>
                      <a:pt x="962914" y="3216198"/>
                    </a:cubicBezTo>
                    <a:cubicBezTo>
                      <a:pt x="980313" y="3227818"/>
                      <a:pt x="1003109" y="3235375"/>
                      <a:pt x="1028383" y="3232454"/>
                    </a:cubicBezTo>
                    <a:cubicBezTo>
                      <a:pt x="1040194" y="3231120"/>
                      <a:pt x="1051179" y="3227564"/>
                      <a:pt x="1061085" y="3222485"/>
                    </a:cubicBezTo>
                    <a:cubicBezTo>
                      <a:pt x="1094803" y="3455149"/>
                      <a:pt x="927290" y="3612565"/>
                      <a:pt x="763270" y="3610787"/>
                    </a:cubicBezTo>
                    <a:moveTo>
                      <a:pt x="1327150" y="2868917"/>
                    </a:moveTo>
                    <a:cubicBezTo>
                      <a:pt x="1426718" y="3183242"/>
                      <a:pt x="1302194" y="3773537"/>
                      <a:pt x="762635" y="3774236"/>
                    </a:cubicBezTo>
                    <a:cubicBezTo>
                      <a:pt x="296926" y="3774935"/>
                      <a:pt x="0" y="3351008"/>
                      <a:pt x="195580" y="2873171"/>
                    </a:cubicBezTo>
                    <a:cubicBezTo>
                      <a:pt x="206820" y="2845675"/>
                      <a:pt x="217487" y="2820783"/>
                      <a:pt x="227584" y="2797352"/>
                    </a:cubicBezTo>
                    <a:cubicBezTo>
                      <a:pt x="271907" y="2694101"/>
                      <a:pt x="304546" y="2618155"/>
                      <a:pt x="320802" y="2466326"/>
                    </a:cubicBezTo>
                    <a:cubicBezTo>
                      <a:pt x="322075" y="2454709"/>
                      <a:pt x="329209" y="2444553"/>
                      <a:pt x="339705" y="2439414"/>
                    </a:cubicBezTo>
                    <a:cubicBezTo>
                      <a:pt x="350201" y="2434276"/>
                      <a:pt x="362598" y="2434870"/>
                      <a:pt x="372555" y="2440990"/>
                    </a:cubicBezTo>
                    <a:cubicBezTo>
                      <a:pt x="410274" y="2463596"/>
                      <a:pt x="446976" y="2495981"/>
                      <a:pt x="475742" y="2524556"/>
                    </a:cubicBezTo>
                    <a:cubicBezTo>
                      <a:pt x="505841" y="2554464"/>
                      <a:pt x="557467" y="2552115"/>
                      <a:pt x="578803" y="2515475"/>
                    </a:cubicBezTo>
                    <a:cubicBezTo>
                      <a:pt x="688022" y="2327960"/>
                      <a:pt x="713613" y="2156002"/>
                      <a:pt x="718693" y="2066594"/>
                    </a:cubicBezTo>
                    <a:cubicBezTo>
                      <a:pt x="719251" y="2053944"/>
                      <a:pt x="726811" y="2042658"/>
                      <a:pt x="738298" y="2037329"/>
                    </a:cubicBezTo>
                    <a:cubicBezTo>
                      <a:pt x="749785" y="2032000"/>
                      <a:pt x="763283" y="2033515"/>
                      <a:pt x="773303" y="2041257"/>
                    </a:cubicBezTo>
                    <a:cubicBezTo>
                      <a:pt x="1116647" y="2306497"/>
                      <a:pt x="1149033" y="2681782"/>
                      <a:pt x="1139634" y="2873996"/>
                    </a:cubicBezTo>
                    <a:cubicBezTo>
                      <a:pt x="1137094" y="2925876"/>
                      <a:pt x="1188656" y="2960102"/>
                      <a:pt x="1222248" y="2920479"/>
                    </a:cubicBezTo>
                    <a:cubicBezTo>
                      <a:pt x="1239393" y="2900286"/>
                      <a:pt x="1253998" y="2879331"/>
                      <a:pt x="1265745" y="2860598"/>
                    </a:cubicBezTo>
                    <a:cubicBezTo>
                      <a:pt x="1272873" y="2849350"/>
                      <a:pt x="1285895" y="2843281"/>
                      <a:pt x="1299092" y="2845055"/>
                    </a:cubicBezTo>
                    <a:cubicBezTo>
                      <a:pt x="1312289" y="2846829"/>
                      <a:pt x="1323246" y="2856122"/>
                      <a:pt x="1327150" y="2868853"/>
                    </a:cubicBezTo>
                    <a:lnTo>
                      <a:pt x="1327150" y="2868917"/>
                    </a:lnTo>
                    <a:moveTo>
                      <a:pt x="605409" y="2872218"/>
                    </a:moveTo>
                    <a:cubicBezTo>
                      <a:pt x="584264" y="2853168"/>
                      <a:pt x="559435" y="2833864"/>
                      <a:pt x="538861" y="2826054"/>
                    </a:cubicBezTo>
                    <a:cubicBezTo>
                      <a:pt x="534791" y="2824513"/>
                      <a:pt x="530252" y="2824809"/>
                      <a:pt x="526417" y="2826867"/>
                    </a:cubicBezTo>
                    <a:cubicBezTo>
                      <a:pt x="522582" y="2828924"/>
                      <a:pt x="519825" y="2832542"/>
                      <a:pt x="518858" y="2836786"/>
                    </a:cubicBezTo>
                    <a:cubicBezTo>
                      <a:pt x="510286" y="2870313"/>
                      <a:pt x="482092" y="2964484"/>
                      <a:pt x="406464" y="3126155"/>
                    </a:cubicBezTo>
                    <a:cubicBezTo>
                      <a:pt x="296926" y="3359581"/>
                      <a:pt x="454660" y="3671112"/>
                      <a:pt x="762572" y="3674287"/>
                    </a:cubicBezTo>
                    <a:cubicBezTo>
                      <a:pt x="980631" y="3676700"/>
                      <a:pt x="1183894" y="3459403"/>
                      <a:pt x="1115314" y="3168129"/>
                    </a:cubicBezTo>
                    <a:lnTo>
                      <a:pt x="1114044" y="3162985"/>
                    </a:lnTo>
                    <a:cubicBezTo>
                      <a:pt x="1111747" y="3153607"/>
                      <a:pt x="1109206" y="3144290"/>
                      <a:pt x="1106424" y="3135045"/>
                    </a:cubicBezTo>
                    <a:lnTo>
                      <a:pt x="1106361" y="3134727"/>
                    </a:lnTo>
                    <a:cubicBezTo>
                      <a:pt x="1104745" y="3129348"/>
                      <a:pt x="1103052" y="3123992"/>
                      <a:pt x="1101281" y="3118662"/>
                    </a:cubicBezTo>
                    <a:cubicBezTo>
                      <a:pt x="1099424" y="3112788"/>
                      <a:pt x="1094252" y="3108581"/>
                      <a:pt x="1088123" y="3107961"/>
                    </a:cubicBezTo>
                    <a:cubicBezTo>
                      <a:pt x="1081995" y="3107339"/>
                      <a:pt x="1076084" y="3110423"/>
                      <a:pt x="1073086" y="3115805"/>
                    </a:cubicBezTo>
                    <a:cubicBezTo>
                      <a:pt x="1065408" y="3129577"/>
                      <a:pt x="1056321" y="3142515"/>
                      <a:pt x="1045972" y="3154412"/>
                    </a:cubicBezTo>
                    <a:lnTo>
                      <a:pt x="1044448" y="3156127"/>
                    </a:lnTo>
                    <a:cubicBezTo>
                      <a:pt x="1015238" y="3188893"/>
                      <a:pt x="973582" y="3157016"/>
                      <a:pt x="973455" y="3113074"/>
                    </a:cubicBezTo>
                    <a:cubicBezTo>
                      <a:pt x="973138" y="3006585"/>
                      <a:pt x="956119" y="2821355"/>
                      <a:pt x="859409" y="2645396"/>
                    </a:cubicBezTo>
                    <a:cubicBezTo>
                      <a:pt x="852667" y="2633101"/>
                      <a:pt x="845595" y="2620989"/>
                      <a:pt x="838200" y="2609075"/>
                    </a:cubicBezTo>
                    <a:lnTo>
                      <a:pt x="838073" y="2608820"/>
                    </a:lnTo>
                    <a:lnTo>
                      <a:pt x="830771" y="2597327"/>
                    </a:lnTo>
                    <a:cubicBezTo>
                      <a:pt x="823278" y="2585516"/>
                      <a:pt x="804736" y="2589453"/>
                      <a:pt x="802576" y="2603360"/>
                    </a:cubicBezTo>
                    <a:cubicBezTo>
                      <a:pt x="801942" y="2607550"/>
                      <a:pt x="801116" y="2611995"/>
                      <a:pt x="800290" y="2616694"/>
                    </a:cubicBezTo>
                    <a:lnTo>
                      <a:pt x="800290" y="2616949"/>
                    </a:lnTo>
                    <a:cubicBezTo>
                      <a:pt x="797925" y="2629892"/>
                      <a:pt x="795193" y="2642767"/>
                      <a:pt x="792099" y="2655556"/>
                    </a:cubicBezTo>
                    <a:cubicBezTo>
                      <a:pt x="777494" y="2716389"/>
                      <a:pt x="749427" y="2797796"/>
                      <a:pt x="695897" y="2869107"/>
                    </a:cubicBezTo>
                    <a:cubicBezTo>
                      <a:pt x="674307" y="2898000"/>
                      <a:pt x="632269" y="2896349"/>
                      <a:pt x="605409" y="2872218"/>
                    </a:cubicBezTo>
                    <a:moveTo>
                      <a:pt x="2287270" y="3610787"/>
                    </a:moveTo>
                    <a:cubicBezTo>
                      <a:pt x="2028952" y="3608120"/>
                      <a:pt x="1896554" y="3347833"/>
                      <a:pt x="1987931" y="3153143"/>
                    </a:cubicBezTo>
                    <a:cubicBezTo>
                      <a:pt x="2037207" y="3047923"/>
                      <a:pt x="2067052" y="2970008"/>
                      <a:pt x="2084769" y="2917494"/>
                    </a:cubicBezTo>
                    <a:lnTo>
                      <a:pt x="2086991" y="2919462"/>
                    </a:lnTo>
                    <a:cubicBezTo>
                      <a:pt x="2133155" y="2960864"/>
                      <a:pt x="2220341" y="2974326"/>
                      <a:pt x="2270697" y="2907207"/>
                    </a:cubicBezTo>
                    <a:cubicBezTo>
                      <a:pt x="2312289" y="2851835"/>
                      <a:pt x="2339911" y="2791764"/>
                      <a:pt x="2358326" y="2737980"/>
                    </a:cubicBezTo>
                    <a:cubicBezTo>
                      <a:pt x="2421128" y="2881362"/>
                      <a:pt x="2433701" y="3024682"/>
                      <a:pt x="2433955" y="3113264"/>
                    </a:cubicBezTo>
                    <a:cubicBezTo>
                      <a:pt x="2434082" y="3153905"/>
                      <a:pt x="2453195" y="3193846"/>
                      <a:pt x="2486914" y="3216198"/>
                    </a:cubicBezTo>
                    <a:cubicBezTo>
                      <a:pt x="2504313" y="3227818"/>
                      <a:pt x="2527110" y="3235375"/>
                      <a:pt x="2552382" y="3232454"/>
                    </a:cubicBezTo>
                    <a:cubicBezTo>
                      <a:pt x="2564194" y="3231120"/>
                      <a:pt x="2575179" y="3227564"/>
                      <a:pt x="2585085" y="3222485"/>
                    </a:cubicBezTo>
                    <a:cubicBezTo>
                      <a:pt x="2618804" y="3455149"/>
                      <a:pt x="2451291" y="3612565"/>
                      <a:pt x="2287270" y="3610787"/>
                    </a:cubicBezTo>
                    <a:moveTo>
                      <a:pt x="2851150" y="2868917"/>
                    </a:moveTo>
                    <a:cubicBezTo>
                      <a:pt x="2950718" y="3183242"/>
                      <a:pt x="2826195" y="3773537"/>
                      <a:pt x="2286635" y="3774236"/>
                    </a:cubicBezTo>
                    <a:cubicBezTo>
                      <a:pt x="1820926" y="3774935"/>
                      <a:pt x="1524000" y="3351008"/>
                      <a:pt x="1719580" y="2873171"/>
                    </a:cubicBezTo>
                    <a:cubicBezTo>
                      <a:pt x="1730819" y="2845675"/>
                      <a:pt x="1741488" y="2820783"/>
                      <a:pt x="1751584" y="2797352"/>
                    </a:cubicBezTo>
                    <a:cubicBezTo>
                      <a:pt x="1795907" y="2694101"/>
                      <a:pt x="1828546" y="2618155"/>
                      <a:pt x="1844802" y="2466326"/>
                    </a:cubicBezTo>
                    <a:cubicBezTo>
                      <a:pt x="1846075" y="2454709"/>
                      <a:pt x="1853209" y="2444553"/>
                      <a:pt x="1863705" y="2439414"/>
                    </a:cubicBezTo>
                    <a:cubicBezTo>
                      <a:pt x="1874201" y="2434276"/>
                      <a:pt x="1886598" y="2434870"/>
                      <a:pt x="1896554" y="2440990"/>
                    </a:cubicBezTo>
                    <a:cubicBezTo>
                      <a:pt x="1934273" y="2463596"/>
                      <a:pt x="1970976" y="2495981"/>
                      <a:pt x="1999742" y="2524556"/>
                    </a:cubicBezTo>
                    <a:cubicBezTo>
                      <a:pt x="2029841" y="2554464"/>
                      <a:pt x="2081466" y="2552115"/>
                      <a:pt x="2102803" y="2515475"/>
                    </a:cubicBezTo>
                    <a:cubicBezTo>
                      <a:pt x="2212023" y="2327960"/>
                      <a:pt x="2237613" y="2156002"/>
                      <a:pt x="2242693" y="2066594"/>
                    </a:cubicBezTo>
                    <a:cubicBezTo>
                      <a:pt x="2243251" y="2053944"/>
                      <a:pt x="2250811" y="2042658"/>
                      <a:pt x="2262298" y="2037329"/>
                    </a:cubicBezTo>
                    <a:cubicBezTo>
                      <a:pt x="2273785" y="2032000"/>
                      <a:pt x="2287283" y="2033515"/>
                      <a:pt x="2297303" y="2041257"/>
                    </a:cubicBezTo>
                    <a:cubicBezTo>
                      <a:pt x="2640648" y="2306497"/>
                      <a:pt x="2673032" y="2681782"/>
                      <a:pt x="2663635" y="2873996"/>
                    </a:cubicBezTo>
                    <a:cubicBezTo>
                      <a:pt x="2661095" y="2925876"/>
                      <a:pt x="2712657" y="2960102"/>
                      <a:pt x="2746248" y="2920479"/>
                    </a:cubicBezTo>
                    <a:cubicBezTo>
                      <a:pt x="2763393" y="2900286"/>
                      <a:pt x="2777998" y="2879331"/>
                      <a:pt x="2789745" y="2860598"/>
                    </a:cubicBezTo>
                    <a:cubicBezTo>
                      <a:pt x="2796873" y="2849350"/>
                      <a:pt x="2809895" y="2843281"/>
                      <a:pt x="2823092" y="2845055"/>
                    </a:cubicBezTo>
                    <a:cubicBezTo>
                      <a:pt x="2836289" y="2846829"/>
                      <a:pt x="2847246" y="2856122"/>
                      <a:pt x="2851150" y="2868853"/>
                    </a:cubicBezTo>
                    <a:lnTo>
                      <a:pt x="2851150" y="2868917"/>
                    </a:lnTo>
                    <a:moveTo>
                      <a:pt x="2129409" y="2872218"/>
                    </a:moveTo>
                    <a:cubicBezTo>
                      <a:pt x="2108263" y="2853168"/>
                      <a:pt x="2083435" y="2833864"/>
                      <a:pt x="2062861" y="2826054"/>
                    </a:cubicBezTo>
                    <a:cubicBezTo>
                      <a:pt x="2058791" y="2824513"/>
                      <a:pt x="2054252" y="2824809"/>
                      <a:pt x="2050417" y="2826867"/>
                    </a:cubicBezTo>
                    <a:cubicBezTo>
                      <a:pt x="2046582" y="2828924"/>
                      <a:pt x="2043825" y="2832542"/>
                      <a:pt x="2042858" y="2836786"/>
                    </a:cubicBezTo>
                    <a:cubicBezTo>
                      <a:pt x="2034286" y="2870313"/>
                      <a:pt x="2006092" y="2964484"/>
                      <a:pt x="1930463" y="3126155"/>
                    </a:cubicBezTo>
                    <a:cubicBezTo>
                      <a:pt x="1820926" y="3359581"/>
                      <a:pt x="1978660" y="3671112"/>
                      <a:pt x="2286572" y="3674287"/>
                    </a:cubicBezTo>
                    <a:cubicBezTo>
                      <a:pt x="2504631" y="3676700"/>
                      <a:pt x="2707894" y="3459403"/>
                      <a:pt x="2639314" y="3168129"/>
                    </a:cubicBezTo>
                    <a:lnTo>
                      <a:pt x="2638044" y="3162985"/>
                    </a:lnTo>
                    <a:cubicBezTo>
                      <a:pt x="2635747" y="3153607"/>
                      <a:pt x="2633206" y="3144290"/>
                      <a:pt x="2630424" y="3135045"/>
                    </a:cubicBezTo>
                    <a:lnTo>
                      <a:pt x="2630360" y="3134727"/>
                    </a:lnTo>
                    <a:cubicBezTo>
                      <a:pt x="2628745" y="3129348"/>
                      <a:pt x="2627052" y="3123992"/>
                      <a:pt x="2625281" y="3118662"/>
                    </a:cubicBezTo>
                    <a:cubicBezTo>
                      <a:pt x="2623424" y="3112788"/>
                      <a:pt x="2618252" y="3108581"/>
                      <a:pt x="2612123" y="3107961"/>
                    </a:cubicBezTo>
                    <a:cubicBezTo>
                      <a:pt x="2605995" y="3107339"/>
                      <a:pt x="2600084" y="3110423"/>
                      <a:pt x="2597086" y="3115805"/>
                    </a:cubicBezTo>
                    <a:cubicBezTo>
                      <a:pt x="2589408" y="3129577"/>
                      <a:pt x="2580321" y="3142515"/>
                      <a:pt x="2569972" y="3154412"/>
                    </a:cubicBezTo>
                    <a:lnTo>
                      <a:pt x="2568448" y="3156127"/>
                    </a:lnTo>
                    <a:cubicBezTo>
                      <a:pt x="2539238" y="3188893"/>
                      <a:pt x="2497582" y="3157016"/>
                      <a:pt x="2497455" y="3113074"/>
                    </a:cubicBezTo>
                    <a:cubicBezTo>
                      <a:pt x="2497138" y="3006585"/>
                      <a:pt x="2480120" y="2821355"/>
                      <a:pt x="2383409" y="2645396"/>
                    </a:cubicBezTo>
                    <a:cubicBezTo>
                      <a:pt x="2376667" y="2633101"/>
                      <a:pt x="2369595" y="2620989"/>
                      <a:pt x="2362200" y="2609075"/>
                    </a:cubicBezTo>
                    <a:lnTo>
                      <a:pt x="2362073" y="2608820"/>
                    </a:lnTo>
                    <a:lnTo>
                      <a:pt x="2354770" y="2597327"/>
                    </a:lnTo>
                    <a:cubicBezTo>
                      <a:pt x="2347278" y="2585516"/>
                      <a:pt x="2328735" y="2589453"/>
                      <a:pt x="2326576" y="2603360"/>
                    </a:cubicBezTo>
                    <a:cubicBezTo>
                      <a:pt x="2325941" y="2607550"/>
                      <a:pt x="2325116" y="2611995"/>
                      <a:pt x="2324291" y="2616694"/>
                    </a:cubicBezTo>
                    <a:lnTo>
                      <a:pt x="2324291" y="2616949"/>
                    </a:lnTo>
                    <a:cubicBezTo>
                      <a:pt x="2321925" y="2629892"/>
                      <a:pt x="2319193" y="2642767"/>
                      <a:pt x="2316099" y="2655556"/>
                    </a:cubicBezTo>
                    <a:cubicBezTo>
                      <a:pt x="2301494" y="2716389"/>
                      <a:pt x="2273427" y="2797796"/>
                      <a:pt x="2219897" y="2869107"/>
                    </a:cubicBezTo>
                    <a:cubicBezTo>
                      <a:pt x="2198307" y="2898000"/>
                      <a:pt x="2156270" y="2896349"/>
                      <a:pt x="2129409" y="2872218"/>
                    </a:cubicBezTo>
                    <a:moveTo>
                      <a:pt x="3811270" y="3610787"/>
                    </a:moveTo>
                    <a:cubicBezTo>
                      <a:pt x="3552952" y="3608120"/>
                      <a:pt x="3420554" y="3347833"/>
                      <a:pt x="3511931" y="3153143"/>
                    </a:cubicBezTo>
                    <a:cubicBezTo>
                      <a:pt x="3561207" y="3047923"/>
                      <a:pt x="3591052" y="2970008"/>
                      <a:pt x="3608769" y="2917494"/>
                    </a:cubicBezTo>
                    <a:lnTo>
                      <a:pt x="3610991" y="2919462"/>
                    </a:lnTo>
                    <a:cubicBezTo>
                      <a:pt x="3657155" y="2960864"/>
                      <a:pt x="3744341" y="2974326"/>
                      <a:pt x="3794696" y="2907207"/>
                    </a:cubicBezTo>
                    <a:cubicBezTo>
                      <a:pt x="3836289" y="2851835"/>
                      <a:pt x="3863911" y="2791764"/>
                      <a:pt x="3882327" y="2737980"/>
                    </a:cubicBezTo>
                    <a:cubicBezTo>
                      <a:pt x="3945128" y="2881362"/>
                      <a:pt x="3957701" y="3024682"/>
                      <a:pt x="3957955" y="3113264"/>
                    </a:cubicBezTo>
                    <a:cubicBezTo>
                      <a:pt x="3958082" y="3153905"/>
                      <a:pt x="3977196" y="3193846"/>
                      <a:pt x="4010914" y="3216198"/>
                    </a:cubicBezTo>
                    <a:cubicBezTo>
                      <a:pt x="4028313" y="3227818"/>
                      <a:pt x="4051109" y="3235375"/>
                      <a:pt x="4076383" y="3232454"/>
                    </a:cubicBezTo>
                    <a:cubicBezTo>
                      <a:pt x="4088194" y="3231120"/>
                      <a:pt x="4099179" y="3227564"/>
                      <a:pt x="4109085" y="3222485"/>
                    </a:cubicBezTo>
                    <a:cubicBezTo>
                      <a:pt x="4142803" y="3455149"/>
                      <a:pt x="3975290" y="3612565"/>
                      <a:pt x="3811270" y="3610787"/>
                    </a:cubicBezTo>
                    <a:moveTo>
                      <a:pt x="4375150" y="2868917"/>
                    </a:moveTo>
                    <a:cubicBezTo>
                      <a:pt x="4474718" y="3183242"/>
                      <a:pt x="4350195" y="3773537"/>
                      <a:pt x="3810635" y="3774236"/>
                    </a:cubicBezTo>
                    <a:cubicBezTo>
                      <a:pt x="3344926" y="3774935"/>
                      <a:pt x="3048000" y="3351008"/>
                      <a:pt x="3243580" y="2873171"/>
                    </a:cubicBezTo>
                    <a:cubicBezTo>
                      <a:pt x="3254820" y="2845675"/>
                      <a:pt x="3265488" y="2820783"/>
                      <a:pt x="3275584" y="2797352"/>
                    </a:cubicBezTo>
                    <a:cubicBezTo>
                      <a:pt x="3319907" y="2694101"/>
                      <a:pt x="3352546" y="2618155"/>
                      <a:pt x="3368802" y="2466326"/>
                    </a:cubicBezTo>
                    <a:cubicBezTo>
                      <a:pt x="3370075" y="2454709"/>
                      <a:pt x="3377209" y="2444553"/>
                      <a:pt x="3387705" y="2439414"/>
                    </a:cubicBezTo>
                    <a:cubicBezTo>
                      <a:pt x="3398201" y="2434276"/>
                      <a:pt x="3410598" y="2434870"/>
                      <a:pt x="3420554" y="2440990"/>
                    </a:cubicBezTo>
                    <a:cubicBezTo>
                      <a:pt x="3458273" y="2463596"/>
                      <a:pt x="3494977" y="2495981"/>
                      <a:pt x="3523742" y="2524556"/>
                    </a:cubicBezTo>
                    <a:cubicBezTo>
                      <a:pt x="3553841" y="2554464"/>
                      <a:pt x="3605466" y="2552115"/>
                      <a:pt x="3626802" y="2515475"/>
                    </a:cubicBezTo>
                    <a:cubicBezTo>
                      <a:pt x="3736022" y="2327960"/>
                      <a:pt x="3761613" y="2156002"/>
                      <a:pt x="3766693" y="2066594"/>
                    </a:cubicBezTo>
                    <a:cubicBezTo>
                      <a:pt x="3767251" y="2053944"/>
                      <a:pt x="3774811" y="2042658"/>
                      <a:pt x="3786298" y="2037329"/>
                    </a:cubicBezTo>
                    <a:cubicBezTo>
                      <a:pt x="3797785" y="2032000"/>
                      <a:pt x="3811283" y="2033515"/>
                      <a:pt x="3821303" y="2041257"/>
                    </a:cubicBezTo>
                    <a:cubicBezTo>
                      <a:pt x="4164647" y="2306497"/>
                      <a:pt x="4197033" y="2681782"/>
                      <a:pt x="4187634" y="2873996"/>
                    </a:cubicBezTo>
                    <a:cubicBezTo>
                      <a:pt x="4185095" y="2925876"/>
                      <a:pt x="4236657" y="2960102"/>
                      <a:pt x="4270248" y="2920479"/>
                    </a:cubicBezTo>
                    <a:cubicBezTo>
                      <a:pt x="4287393" y="2900286"/>
                      <a:pt x="4301998" y="2879331"/>
                      <a:pt x="4313746" y="2860598"/>
                    </a:cubicBezTo>
                    <a:cubicBezTo>
                      <a:pt x="4320873" y="2849350"/>
                      <a:pt x="4333895" y="2843281"/>
                      <a:pt x="4347092" y="2845055"/>
                    </a:cubicBezTo>
                    <a:cubicBezTo>
                      <a:pt x="4360289" y="2846829"/>
                      <a:pt x="4371246" y="2856122"/>
                      <a:pt x="4375150" y="2868853"/>
                    </a:cubicBezTo>
                    <a:lnTo>
                      <a:pt x="4375150" y="2868917"/>
                    </a:lnTo>
                    <a:moveTo>
                      <a:pt x="3653409" y="2872218"/>
                    </a:moveTo>
                    <a:cubicBezTo>
                      <a:pt x="3632264" y="2853168"/>
                      <a:pt x="3607435" y="2833864"/>
                      <a:pt x="3586861" y="2826054"/>
                    </a:cubicBezTo>
                    <a:cubicBezTo>
                      <a:pt x="3582791" y="2824513"/>
                      <a:pt x="3578253" y="2824809"/>
                      <a:pt x="3574417" y="2826867"/>
                    </a:cubicBezTo>
                    <a:cubicBezTo>
                      <a:pt x="3570582" y="2828924"/>
                      <a:pt x="3567825" y="2832542"/>
                      <a:pt x="3566859" y="2836786"/>
                    </a:cubicBezTo>
                    <a:cubicBezTo>
                      <a:pt x="3558286" y="2870313"/>
                      <a:pt x="3530092" y="2964484"/>
                      <a:pt x="3454464" y="3126155"/>
                    </a:cubicBezTo>
                    <a:cubicBezTo>
                      <a:pt x="3344926" y="3359581"/>
                      <a:pt x="3502660" y="3671112"/>
                      <a:pt x="3810571" y="3674287"/>
                    </a:cubicBezTo>
                    <a:cubicBezTo>
                      <a:pt x="4028631" y="3676700"/>
                      <a:pt x="4231894" y="3459403"/>
                      <a:pt x="4163314" y="3168129"/>
                    </a:cubicBezTo>
                    <a:lnTo>
                      <a:pt x="4162044" y="3162985"/>
                    </a:lnTo>
                    <a:cubicBezTo>
                      <a:pt x="4159747" y="3153607"/>
                      <a:pt x="4157206" y="3144290"/>
                      <a:pt x="4154424" y="3135045"/>
                    </a:cubicBezTo>
                    <a:lnTo>
                      <a:pt x="4154360" y="3134727"/>
                    </a:lnTo>
                    <a:cubicBezTo>
                      <a:pt x="4152745" y="3129348"/>
                      <a:pt x="4151052" y="3123992"/>
                      <a:pt x="4149281" y="3118662"/>
                    </a:cubicBezTo>
                    <a:cubicBezTo>
                      <a:pt x="4147424" y="3112788"/>
                      <a:pt x="4142252" y="3108581"/>
                      <a:pt x="4136123" y="3107961"/>
                    </a:cubicBezTo>
                    <a:cubicBezTo>
                      <a:pt x="4129994" y="3107339"/>
                      <a:pt x="4124084" y="3110423"/>
                      <a:pt x="4121086" y="3115805"/>
                    </a:cubicBezTo>
                    <a:cubicBezTo>
                      <a:pt x="4113408" y="3129577"/>
                      <a:pt x="4104321" y="3142515"/>
                      <a:pt x="4093972" y="3154412"/>
                    </a:cubicBezTo>
                    <a:lnTo>
                      <a:pt x="4092448" y="3156127"/>
                    </a:lnTo>
                    <a:cubicBezTo>
                      <a:pt x="4063238" y="3188893"/>
                      <a:pt x="4021582" y="3157016"/>
                      <a:pt x="4021455" y="3113074"/>
                    </a:cubicBezTo>
                    <a:cubicBezTo>
                      <a:pt x="4021138" y="3006585"/>
                      <a:pt x="4004120" y="2821355"/>
                      <a:pt x="3907409" y="2645396"/>
                    </a:cubicBezTo>
                    <a:cubicBezTo>
                      <a:pt x="3900667" y="2633101"/>
                      <a:pt x="3893595" y="2620989"/>
                      <a:pt x="3886200" y="2609075"/>
                    </a:cubicBezTo>
                    <a:lnTo>
                      <a:pt x="3886073" y="2608820"/>
                    </a:lnTo>
                    <a:lnTo>
                      <a:pt x="3878771" y="2597327"/>
                    </a:lnTo>
                    <a:cubicBezTo>
                      <a:pt x="3871277" y="2585516"/>
                      <a:pt x="3852735" y="2589453"/>
                      <a:pt x="3850577" y="2603360"/>
                    </a:cubicBezTo>
                    <a:cubicBezTo>
                      <a:pt x="3849941" y="2607550"/>
                      <a:pt x="3849116" y="2611995"/>
                      <a:pt x="3848290" y="2616694"/>
                    </a:cubicBezTo>
                    <a:lnTo>
                      <a:pt x="3848290" y="2616949"/>
                    </a:lnTo>
                    <a:cubicBezTo>
                      <a:pt x="3845925" y="2629892"/>
                      <a:pt x="3843193" y="2642767"/>
                      <a:pt x="3840099" y="2655556"/>
                    </a:cubicBezTo>
                    <a:cubicBezTo>
                      <a:pt x="3825494" y="2716389"/>
                      <a:pt x="3797427" y="2797796"/>
                      <a:pt x="3743896" y="2869107"/>
                    </a:cubicBezTo>
                    <a:cubicBezTo>
                      <a:pt x="3722307" y="2898000"/>
                      <a:pt x="3680270" y="2896349"/>
                      <a:pt x="3653409" y="2872218"/>
                    </a:cubicBezTo>
                    <a:moveTo>
                      <a:pt x="5335270" y="3610787"/>
                    </a:moveTo>
                    <a:cubicBezTo>
                      <a:pt x="5076952" y="3608120"/>
                      <a:pt x="4944554" y="3347833"/>
                      <a:pt x="5035931" y="3153143"/>
                    </a:cubicBezTo>
                    <a:cubicBezTo>
                      <a:pt x="5085207" y="3047923"/>
                      <a:pt x="5115052" y="2970008"/>
                      <a:pt x="5132769" y="2917494"/>
                    </a:cubicBezTo>
                    <a:lnTo>
                      <a:pt x="5134991" y="2919462"/>
                    </a:lnTo>
                    <a:cubicBezTo>
                      <a:pt x="5181155" y="2960864"/>
                      <a:pt x="5268341" y="2974326"/>
                      <a:pt x="5318696" y="2907207"/>
                    </a:cubicBezTo>
                    <a:cubicBezTo>
                      <a:pt x="5360289" y="2851835"/>
                      <a:pt x="5387911" y="2791764"/>
                      <a:pt x="5406327" y="2737980"/>
                    </a:cubicBezTo>
                    <a:cubicBezTo>
                      <a:pt x="5469128" y="2881362"/>
                      <a:pt x="5481701" y="3024682"/>
                      <a:pt x="5481955" y="3113264"/>
                    </a:cubicBezTo>
                    <a:cubicBezTo>
                      <a:pt x="5482082" y="3153905"/>
                      <a:pt x="5501196" y="3193846"/>
                      <a:pt x="5534914" y="3216198"/>
                    </a:cubicBezTo>
                    <a:cubicBezTo>
                      <a:pt x="5552313" y="3227818"/>
                      <a:pt x="5575109" y="3235375"/>
                      <a:pt x="5600383" y="3232454"/>
                    </a:cubicBezTo>
                    <a:cubicBezTo>
                      <a:pt x="5612194" y="3231120"/>
                      <a:pt x="5623179" y="3227564"/>
                      <a:pt x="5633085" y="3222485"/>
                    </a:cubicBezTo>
                    <a:cubicBezTo>
                      <a:pt x="5666803" y="3455149"/>
                      <a:pt x="5499290" y="3612565"/>
                      <a:pt x="5335270" y="3610787"/>
                    </a:cubicBezTo>
                    <a:moveTo>
                      <a:pt x="5899150" y="2868917"/>
                    </a:moveTo>
                    <a:cubicBezTo>
                      <a:pt x="5998718" y="3183242"/>
                      <a:pt x="5874195" y="3773537"/>
                      <a:pt x="5334635" y="3774236"/>
                    </a:cubicBezTo>
                    <a:cubicBezTo>
                      <a:pt x="4868926" y="3774935"/>
                      <a:pt x="4572000" y="3351008"/>
                      <a:pt x="4767580" y="2873171"/>
                    </a:cubicBezTo>
                    <a:cubicBezTo>
                      <a:pt x="4778820" y="2845675"/>
                      <a:pt x="4789488" y="2820783"/>
                      <a:pt x="4799584" y="2797352"/>
                    </a:cubicBezTo>
                    <a:cubicBezTo>
                      <a:pt x="4843907" y="2694101"/>
                      <a:pt x="4876546" y="2618155"/>
                      <a:pt x="4892802" y="2466326"/>
                    </a:cubicBezTo>
                    <a:cubicBezTo>
                      <a:pt x="4894075" y="2454709"/>
                      <a:pt x="4901209" y="2444553"/>
                      <a:pt x="4911705" y="2439414"/>
                    </a:cubicBezTo>
                    <a:cubicBezTo>
                      <a:pt x="4922201" y="2434276"/>
                      <a:pt x="4934598" y="2434870"/>
                      <a:pt x="4944554" y="2440990"/>
                    </a:cubicBezTo>
                    <a:cubicBezTo>
                      <a:pt x="4982273" y="2463596"/>
                      <a:pt x="5018977" y="2495981"/>
                      <a:pt x="5047742" y="2524556"/>
                    </a:cubicBezTo>
                    <a:cubicBezTo>
                      <a:pt x="5077841" y="2554464"/>
                      <a:pt x="5129466" y="2552115"/>
                      <a:pt x="5150802" y="2515475"/>
                    </a:cubicBezTo>
                    <a:cubicBezTo>
                      <a:pt x="5260022" y="2327960"/>
                      <a:pt x="5285613" y="2156002"/>
                      <a:pt x="5290693" y="2066594"/>
                    </a:cubicBezTo>
                    <a:cubicBezTo>
                      <a:pt x="5291251" y="2053944"/>
                      <a:pt x="5298811" y="2042658"/>
                      <a:pt x="5310298" y="2037329"/>
                    </a:cubicBezTo>
                    <a:cubicBezTo>
                      <a:pt x="5321785" y="2032000"/>
                      <a:pt x="5335283" y="2033515"/>
                      <a:pt x="5345303" y="2041257"/>
                    </a:cubicBezTo>
                    <a:cubicBezTo>
                      <a:pt x="5688647" y="2306497"/>
                      <a:pt x="5721033" y="2681782"/>
                      <a:pt x="5711634" y="2873996"/>
                    </a:cubicBezTo>
                    <a:cubicBezTo>
                      <a:pt x="5709095" y="2925876"/>
                      <a:pt x="5760657" y="2960102"/>
                      <a:pt x="5794248" y="2920479"/>
                    </a:cubicBezTo>
                    <a:cubicBezTo>
                      <a:pt x="5811393" y="2900286"/>
                      <a:pt x="5825998" y="2879331"/>
                      <a:pt x="5837746" y="2860598"/>
                    </a:cubicBezTo>
                    <a:cubicBezTo>
                      <a:pt x="5844873" y="2849350"/>
                      <a:pt x="5857895" y="2843281"/>
                      <a:pt x="5871092" y="2845055"/>
                    </a:cubicBezTo>
                    <a:cubicBezTo>
                      <a:pt x="5884289" y="2846829"/>
                      <a:pt x="5895246" y="2856122"/>
                      <a:pt x="5899150" y="2868853"/>
                    </a:cubicBezTo>
                    <a:lnTo>
                      <a:pt x="5899150" y="2868917"/>
                    </a:lnTo>
                    <a:moveTo>
                      <a:pt x="5177409" y="2872218"/>
                    </a:moveTo>
                    <a:cubicBezTo>
                      <a:pt x="5156264" y="2853168"/>
                      <a:pt x="5131435" y="2833864"/>
                      <a:pt x="5110861" y="2826054"/>
                    </a:cubicBezTo>
                    <a:cubicBezTo>
                      <a:pt x="5106791" y="2824513"/>
                      <a:pt x="5102253" y="2824809"/>
                      <a:pt x="5098417" y="2826867"/>
                    </a:cubicBezTo>
                    <a:cubicBezTo>
                      <a:pt x="5094582" y="2828924"/>
                      <a:pt x="5091825" y="2832542"/>
                      <a:pt x="5090859" y="2836786"/>
                    </a:cubicBezTo>
                    <a:cubicBezTo>
                      <a:pt x="5082286" y="2870313"/>
                      <a:pt x="5054092" y="2964484"/>
                      <a:pt x="4978464" y="3126155"/>
                    </a:cubicBezTo>
                    <a:cubicBezTo>
                      <a:pt x="4868926" y="3359581"/>
                      <a:pt x="5026660" y="3671112"/>
                      <a:pt x="5334571" y="3674287"/>
                    </a:cubicBezTo>
                    <a:cubicBezTo>
                      <a:pt x="5552631" y="3676700"/>
                      <a:pt x="5755894" y="3459403"/>
                      <a:pt x="5687314" y="3168129"/>
                    </a:cubicBezTo>
                    <a:lnTo>
                      <a:pt x="5686044" y="3162985"/>
                    </a:lnTo>
                    <a:cubicBezTo>
                      <a:pt x="5683747" y="3153607"/>
                      <a:pt x="5681206" y="3144290"/>
                      <a:pt x="5678424" y="3135045"/>
                    </a:cubicBezTo>
                    <a:lnTo>
                      <a:pt x="5678360" y="3134727"/>
                    </a:lnTo>
                    <a:cubicBezTo>
                      <a:pt x="5676745" y="3129348"/>
                      <a:pt x="5675052" y="3123992"/>
                      <a:pt x="5673281" y="3118662"/>
                    </a:cubicBezTo>
                    <a:cubicBezTo>
                      <a:pt x="5671424" y="3112788"/>
                      <a:pt x="5666252" y="3108581"/>
                      <a:pt x="5660123" y="3107961"/>
                    </a:cubicBezTo>
                    <a:cubicBezTo>
                      <a:pt x="5653994" y="3107339"/>
                      <a:pt x="5648084" y="3110423"/>
                      <a:pt x="5645086" y="3115805"/>
                    </a:cubicBezTo>
                    <a:cubicBezTo>
                      <a:pt x="5637408" y="3129577"/>
                      <a:pt x="5628321" y="3142515"/>
                      <a:pt x="5617972" y="3154412"/>
                    </a:cubicBezTo>
                    <a:lnTo>
                      <a:pt x="5616448" y="3156127"/>
                    </a:lnTo>
                    <a:cubicBezTo>
                      <a:pt x="5587238" y="3188893"/>
                      <a:pt x="5545582" y="3157016"/>
                      <a:pt x="5545455" y="3113074"/>
                    </a:cubicBezTo>
                    <a:cubicBezTo>
                      <a:pt x="5545138" y="3006585"/>
                      <a:pt x="5528120" y="2821355"/>
                      <a:pt x="5431409" y="2645396"/>
                    </a:cubicBezTo>
                    <a:cubicBezTo>
                      <a:pt x="5424667" y="2633101"/>
                      <a:pt x="5417595" y="2620989"/>
                      <a:pt x="5410200" y="2609075"/>
                    </a:cubicBezTo>
                    <a:lnTo>
                      <a:pt x="5410073" y="2608820"/>
                    </a:lnTo>
                    <a:lnTo>
                      <a:pt x="5402771" y="2597327"/>
                    </a:lnTo>
                    <a:cubicBezTo>
                      <a:pt x="5395277" y="2585516"/>
                      <a:pt x="5376735" y="2589453"/>
                      <a:pt x="5374577" y="2603360"/>
                    </a:cubicBezTo>
                    <a:cubicBezTo>
                      <a:pt x="5373941" y="2607550"/>
                      <a:pt x="5373116" y="2611995"/>
                      <a:pt x="5372290" y="2616694"/>
                    </a:cubicBezTo>
                    <a:lnTo>
                      <a:pt x="5372290" y="2616949"/>
                    </a:lnTo>
                    <a:cubicBezTo>
                      <a:pt x="5369925" y="2629892"/>
                      <a:pt x="5367193" y="2642767"/>
                      <a:pt x="5364099" y="2655556"/>
                    </a:cubicBezTo>
                    <a:cubicBezTo>
                      <a:pt x="5349494" y="2716389"/>
                      <a:pt x="5321427" y="2797796"/>
                      <a:pt x="5267896" y="2869107"/>
                    </a:cubicBezTo>
                    <a:cubicBezTo>
                      <a:pt x="5246307" y="2898000"/>
                      <a:pt x="5204270" y="2896349"/>
                      <a:pt x="5177409" y="2872218"/>
                    </a:cubicBezTo>
                    <a:moveTo>
                      <a:pt x="6859270" y="3610787"/>
                    </a:moveTo>
                    <a:cubicBezTo>
                      <a:pt x="6600952" y="3608120"/>
                      <a:pt x="6468554" y="3347833"/>
                      <a:pt x="6559931" y="3153143"/>
                    </a:cubicBezTo>
                    <a:cubicBezTo>
                      <a:pt x="6609207" y="3047923"/>
                      <a:pt x="6639052" y="2970008"/>
                      <a:pt x="6656769" y="2917494"/>
                    </a:cubicBezTo>
                    <a:lnTo>
                      <a:pt x="6658991" y="2919462"/>
                    </a:lnTo>
                    <a:cubicBezTo>
                      <a:pt x="6705155" y="2960864"/>
                      <a:pt x="6792341" y="2974326"/>
                      <a:pt x="6842697" y="2907207"/>
                    </a:cubicBezTo>
                    <a:cubicBezTo>
                      <a:pt x="6884289" y="2851835"/>
                      <a:pt x="6911912" y="2791764"/>
                      <a:pt x="6930326" y="2737980"/>
                    </a:cubicBezTo>
                    <a:cubicBezTo>
                      <a:pt x="6993128" y="2881362"/>
                      <a:pt x="7005701" y="3024682"/>
                      <a:pt x="7005955" y="3113264"/>
                    </a:cubicBezTo>
                    <a:cubicBezTo>
                      <a:pt x="7006082" y="3153905"/>
                      <a:pt x="7025196" y="3193846"/>
                      <a:pt x="7058914" y="3216198"/>
                    </a:cubicBezTo>
                    <a:cubicBezTo>
                      <a:pt x="7076313" y="3227818"/>
                      <a:pt x="7099110" y="3235375"/>
                      <a:pt x="7124383" y="3232454"/>
                    </a:cubicBezTo>
                    <a:cubicBezTo>
                      <a:pt x="7136194" y="3231120"/>
                      <a:pt x="7147179" y="3227564"/>
                      <a:pt x="7157085" y="3222485"/>
                    </a:cubicBezTo>
                    <a:cubicBezTo>
                      <a:pt x="7190803" y="3455149"/>
                      <a:pt x="7023290" y="3612565"/>
                      <a:pt x="6859270" y="3610787"/>
                    </a:cubicBezTo>
                    <a:moveTo>
                      <a:pt x="7423150" y="2868917"/>
                    </a:moveTo>
                    <a:cubicBezTo>
                      <a:pt x="7522718" y="3183242"/>
                      <a:pt x="7398195" y="3773537"/>
                      <a:pt x="6858635" y="3774236"/>
                    </a:cubicBezTo>
                    <a:cubicBezTo>
                      <a:pt x="6392926" y="3774935"/>
                      <a:pt x="6096000" y="3351008"/>
                      <a:pt x="6291580" y="2873171"/>
                    </a:cubicBezTo>
                    <a:cubicBezTo>
                      <a:pt x="6302820" y="2845675"/>
                      <a:pt x="6313488" y="2820783"/>
                      <a:pt x="6323584" y="2797352"/>
                    </a:cubicBezTo>
                    <a:cubicBezTo>
                      <a:pt x="6367907" y="2694101"/>
                      <a:pt x="6400546" y="2618155"/>
                      <a:pt x="6416802" y="2466326"/>
                    </a:cubicBezTo>
                    <a:cubicBezTo>
                      <a:pt x="6418075" y="2454709"/>
                      <a:pt x="6425209" y="2444553"/>
                      <a:pt x="6435705" y="2439414"/>
                    </a:cubicBezTo>
                    <a:cubicBezTo>
                      <a:pt x="6446201" y="2434276"/>
                      <a:pt x="6458598" y="2434870"/>
                      <a:pt x="6468554" y="2440990"/>
                    </a:cubicBezTo>
                    <a:cubicBezTo>
                      <a:pt x="6506273" y="2463596"/>
                      <a:pt x="6542977" y="2495981"/>
                      <a:pt x="6571742" y="2524556"/>
                    </a:cubicBezTo>
                    <a:cubicBezTo>
                      <a:pt x="6601841" y="2554464"/>
                      <a:pt x="6653466" y="2552115"/>
                      <a:pt x="6674802" y="2515475"/>
                    </a:cubicBezTo>
                    <a:cubicBezTo>
                      <a:pt x="6784023" y="2327960"/>
                      <a:pt x="6809613" y="2156002"/>
                      <a:pt x="6814693" y="2066594"/>
                    </a:cubicBezTo>
                    <a:cubicBezTo>
                      <a:pt x="6815251" y="2053944"/>
                      <a:pt x="6822811" y="2042658"/>
                      <a:pt x="6834298" y="2037329"/>
                    </a:cubicBezTo>
                    <a:cubicBezTo>
                      <a:pt x="6845785" y="2032000"/>
                      <a:pt x="6859283" y="2033515"/>
                      <a:pt x="6869303" y="2041257"/>
                    </a:cubicBezTo>
                    <a:cubicBezTo>
                      <a:pt x="7212648" y="2306497"/>
                      <a:pt x="7245033" y="2681782"/>
                      <a:pt x="7235635" y="2873996"/>
                    </a:cubicBezTo>
                    <a:cubicBezTo>
                      <a:pt x="7233095" y="2925876"/>
                      <a:pt x="7284657" y="2960102"/>
                      <a:pt x="7318248" y="2920479"/>
                    </a:cubicBezTo>
                    <a:cubicBezTo>
                      <a:pt x="7335393" y="2900286"/>
                      <a:pt x="7349998" y="2879331"/>
                      <a:pt x="7361746" y="2860598"/>
                    </a:cubicBezTo>
                    <a:cubicBezTo>
                      <a:pt x="7368873" y="2849350"/>
                      <a:pt x="7381896" y="2843281"/>
                      <a:pt x="7395092" y="2845055"/>
                    </a:cubicBezTo>
                    <a:cubicBezTo>
                      <a:pt x="7408289" y="2846829"/>
                      <a:pt x="7419246" y="2856122"/>
                      <a:pt x="7423150" y="2868853"/>
                    </a:cubicBezTo>
                    <a:lnTo>
                      <a:pt x="7423150" y="2868917"/>
                    </a:lnTo>
                    <a:moveTo>
                      <a:pt x="6701409" y="2872218"/>
                    </a:moveTo>
                    <a:cubicBezTo>
                      <a:pt x="6680263" y="2853168"/>
                      <a:pt x="6655435" y="2833864"/>
                      <a:pt x="6634861" y="2826054"/>
                    </a:cubicBezTo>
                    <a:cubicBezTo>
                      <a:pt x="6630791" y="2824513"/>
                      <a:pt x="6626253" y="2824809"/>
                      <a:pt x="6622417" y="2826867"/>
                    </a:cubicBezTo>
                    <a:cubicBezTo>
                      <a:pt x="6618582" y="2828924"/>
                      <a:pt x="6615825" y="2832542"/>
                      <a:pt x="6614859" y="2836786"/>
                    </a:cubicBezTo>
                    <a:cubicBezTo>
                      <a:pt x="6606286" y="2870313"/>
                      <a:pt x="6578092" y="2964484"/>
                      <a:pt x="6502464" y="3126155"/>
                    </a:cubicBezTo>
                    <a:cubicBezTo>
                      <a:pt x="6392926" y="3359581"/>
                      <a:pt x="6550660" y="3671112"/>
                      <a:pt x="6858572" y="3674287"/>
                    </a:cubicBezTo>
                    <a:cubicBezTo>
                      <a:pt x="7076631" y="3676700"/>
                      <a:pt x="7279894" y="3459403"/>
                      <a:pt x="7211314" y="3168129"/>
                    </a:cubicBezTo>
                    <a:lnTo>
                      <a:pt x="7210044" y="3162985"/>
                    </a:lnTo>
                    <a:cubicBezTo>
                      <a:pt x="7207747" y="3153607"/>
                      <a:pt x="7205206" y="3144290"/>
                      <a:pt x="7202424" y="3135045"/>
                    </a:cubicBezTo>
                    <a:lnTo>
                      <a:pt x="7202361" y="3134727"/>
                    </a:lnTo>
                    <a:cubicBezTo>
                      <a:pt x="7200745" y="3129348"/>
                      <a:pt x="7199052" y="3123992"/>
                      <a:pt x="7197281" y="3118662"/>
                    </a:cubicBezTo>
                    <a:cubicBezTo>
                      <a:pt x="7195424" y="3112788"/>
                      <a:pt x="7190252" y="3108581"/>
                      <a:pt x="7184123" y="3107961"/>
                    </a:cubicBezTo>
                    <a:cubicBezTo>
                      <a:pt x="7177995" y="3107339"/>
                      <a:pt x="7172084" y="3110423"/>
                      <a:pt x="7169087" y="3115805"/>
                    </a:cubicBezTo>
                    <a:cubicBezTo>
                      <a:pt x="7161408" y="3129577"/>
                      <a:pt x="7152321" y="3142515"/>
                      <a:pt x="7141972" y="3154412"/>
                    </a:cubicBezTo>
                    <a:lnTo>
                      <a:pt x="7140448" y="3156127"/>
                    </a:lnTo>
                    <a:cubicBezTo>
                      <a:pt x="7111238" y="3188893"/>
                      <a:pt x="7069582" y="3157016"/>
                      <a:pt x="7069455" y="3113074"/>
                    </a:cubicBezTo>
                    <a:cubicBezTo>
                      <a:pt x="7069137" y="3006585"/>
                      <a:pt x="7052120" y="2821355"/>
                      <a:pt x="6955409" y="2645396"/>
                    </a:cubicBezTo>
                    <a:cubicBezTo>
                      <a:pt x="6948667" y="2633101"/>
                      <a:pt x="6941595" y="2620989"/>
                      <a:pt x="6934200" y="2609075"/>
                    </a:cubicBezTo>
                    <a:lnTo>
                      <a:pt x="6934073" y="2608820"/>
                    </a:lnTo>
                    <a:lnTo>
                      <a:pt x="6926771" y="2597327"/>
                    </a:lnTo>
                    <a:cubicBezTo>
                      <a:pt x="6919277" y="2585516"/>
                      <a:pt x="6900736" y="2589453"/>
                      <a:pt x="6898576" y="2603360"/>
                    </a:cubicBezTo>
                    <a:cubicBezTo>
                      <a:pt x="6897941" y="2607550"/>
                      <a:pt x="6897116" y="2611995"/>
                      <a:pt x="6896290" y="2616694"/>
                    </a:cubicBezTo>
                    <a:lnTo>
                      <a:pt x="6896290" y="2616949"/>
                    </a:lnTo>
                    <a:cubicBezTo>
                      <a:pt x="6893925" y="2629892"/>
                      <a:pt x="6891193" y="2642767"/>
                      <a:pt x="6888099" y="2655556"/>
                    </a:cubicBezTo>
                    <a:cubicBezTo>
                      <a:pt x="6873494" y="2716389"/>
                      <a:pt x="6845427" y="2797796"/>
                      <a:pt x="6791897" y="2869107"/>
                    </a:cubicBezTo>
                    <a:cubicBezTo>
                      <a:pt x="6770307" y="2898000"/>
                      <a:pt x="6728270" y="2896349"/>
                      <a:pt x="6701409" y="2872218"/>
                    </a:cubicBezTo>
                    <a:moveTo>
                      <a:pt x="8383270" y="3610787"/>
                    </a:moveTo>
                    <a:cubicBezTo>
                      <a:pt x="8124952" y="3608120"/>
                      <a:pt x="7992554" y="3347833"/>
                      <a:pt x="8083931" y="3153143"/>
                    </a:cubicBezTo>
                    <a:cubicBezTo>
                      <a:pt x="8133207" y="3047923"/>
                      <a:pt x="8163052" y="2970008"/>
                      <a:pt x="8180769" y="2917494"/>
                    </a:cubicBezTo>
                    <a:lnTo>
                      <a:pt x="8182991" y="2919462"/>
                    </a:lnTo>
                    <a:cubicBezTo>
                      <a:pt x="8229155" y="2960864"/>
                      <a:pt x="8316341" y="2974326"/>
                      <a:pt x="8366697" y="2907207"/>
                    </a:cubicBezTo>
                    <a:cubicBezTo>
                      <a:pt x="8408289" y="2851835"/>
                      <a:pt x="8435912" y="2791764"/>
                      <a:pt x="8454326" y="2737980"/>
                    </a:cubicBezTo>
                    <a:cubicBezTo>
                      <a:pt x="8517128" y="2881362"/>
                      <a:pt x="8529701" y="3024682"/>
                      <a:pt x="8529955" y="3113264"/>
                    </a:cubicBezTo>
                    <a:cubicBezTo>
                      <a:pt x="8530082" y="3153905"/>
                      <a:pt x="8549196" y="3193846"/>
                      <a:pt x="8582914" y="3216198"/>
                    </a:cubicBezTo>
                    <a:cubicBezTo>
                      <a:pt x="8600313" y="3227818"/>
                      <a:pt x="8623110" y="3235375"/>
                      <a:pt x="8648383" y="3232454"/>
                    </a:cubicBezTo>
                    <a:cubicBezTo>
                      <a:pt x="8660194" y="3231120"/>
                      <a:pt x="8671179" y="3227564"/>
                      <a:pt x="8681085" y="3222485"/>
                    </a:cubicBezTo>
                    <a:cubicBezTo>
                      <a:pt x="8714803" y="3455149"/>
                      <a:pt x="8547290" y="3612565"/>
                      <a:pt x="8383270" y="3610787"/>
                    </a:cubicBezTo>
                    <a:moveTo>
                      <a:pt x="8947150" y="2868917"/>
                    </a:moveTo>
                    <a:cubicBezTo>
                      <a:pt x="9046718" y="3183242"/>
                      <a:pt x="8922195" y="3773537"/>
                      <a:pt x="8382635" y="3774236"/>
                    </a:cubicBezTo>
                    <a:cubicBezTo>
                      <a:pt x="7916926" y="3774935"/>
                      <a:pt x="7620000" y="3351008"/>
                      <a:pt x="7815580" y="2873171"/>
                    </a:cubicBezTo>
                    <a:cubicBezTo>
                      <a:pt x="7826820" y="2845675"/>
                      <a:pt x="7837487" y="2820783"/>
                      <a:pt x="7847584" y="2797352"/>
                    </a:cubicBezTo>
                    <a:cubicBezTo>
                      <a:pt x="7891907" y="2694101"/>
                      <a:pt x="7924546" y="2618155"/>
                      <a:pt x="7940802" y="2466326"/>
                    </a:cubicBezTo>
                    <a:cubicBezTo>
                      <a:pt x="7942075" y="2454709"/>
                      <a:pt x="7949208" y="2444553"/>
                      <a:pt x="7959705" y="2439414"/>
                    </a:cubicBezTo>
                    <a:cubicBezTo>
                      <a:pt x="7970202" y="2434276"/>
                      <a:pt x="7982598" y="2434870"/>
                      <a:pt x="7992554" y="2440990"/>
                    </a:cubicBezTo>
                    <a:cubicBezTo>
                      <a:pt x="8030274" y="2463596"/>
                      <a:pt x="8066976" y="2495981"/>
                      <a:pt x="8095742" y="2524556"/>
                    </a:cubicBezTo>
                    <a:cubicBezTo>
                      <a:pt x="8125841" y="2554464"/>
                      <a:pt x="8177466" y="2552115"/>
                      <a:pt x="8198802" y="2515475"/>
                    </a:cubicBezTo>
                    <a:cubicBezTo>
                      <a:pt x="8308023" y="2327960"/>
                      <a:pt x="8333613" y="2156002"/>
                      <a:pt x="8338693" y="2066594"/>
                    </a:cubicBezTo>
                    <a:cubicBezTo>
                      <a:pt x="8339251" y="2053944"/>
                      <a:pt x="8346811" y="2042658"/>
                      <a:pt x="8358298" y="2037329"/>
                    </a:cubicBezTo>
                    <a:cubicBezTo>
                      <a:pt x="8369785" y="2032000"/>
                      <a:pt x="8383283" y="2033515"/>
                      <a:pt x="8393303" y="2041257"/>
                    </a:cubicBezTo>
                    <a:cubicBezTo>
                      <a:pt x="8736648" y="2306497"/>
                      <a:pt x="8769033" y="2681782"/>
                      <a:pt x="8759635" y="2873996"/>
                    </a:cubicBezTo>
                    <a:cubicBezTo>
                      <a:pt x="8757095" y="2925876"/>
                      <a:pt x="8808657" y="2960102"/>
                      <a:pt x="8842248" y="2920479"/>
                    </a:cubicBezTo>
                    <a:cubicBezTo>
                      <a:pt x="8859393" y="2900286"/>
                      <a:pt x="8873998" y="2879331"/>
                      <a:pt x="8885746" y="2860598"/>
                    </a:cubicBezTo>
                    <a:cubicBezTo>
                      <a:pt x="8892873" y="2849350"/>
                      <a:pt x="8905896" y="2843281"/>
                      <a:pt x="8919092" y="2845055"/>
                    </a:cubicBezTo>
                    <a:cubicBezTo>
                      <a:pt x="8932289" y="2846829"/>
                      <a:pt x="8943246" y="2856122"/>
                      <a:pt x="8947150" y="2868853"/>
                    </a:cubicBezTo>
                    <a:lnTo>
                      <a:pt x="8947150" y="2868917"/>
                    </a:lnTo>
                    <a:moveTo>
                      <a:pt x="8225409" y="2872218"/>
                    </a:moveTo>
                    <a:cubicBezTo>
                      <a:pt x="8204263" y="2853168"/>
                      <a:pt x="8179435" y="2833864"/>
                      <a:pt x="8158861" y="2826054"/>
                    </a:cubicBezTo>
                    <a:cubicBezTo>
                      <a:pt x="8154790" y="2824513"/>
                      <a:pt x="8150253" y="2824809"/>
                      <a:pt x="8146417" y="2826867"/>
                    </a:cubicBezTo>
                    <a:cubicBezTo>
                      <a:pt x="8142582" y="2828924"/>
                      <a:pt x="8139825" y="2832542"/>
                      <a:pt x="8138859" y="2836786"/>
                    </a:cubicBezTo>
                    <a:cubicBezTo>
                      <a:pt x="8130286" y="2870313"/>
                      <a:pt x="8102092" y="2964484"/>
                      <a:pt x="8026463" y="3126155"/>
                    </a:cubicBezTo>
                    <a:cubicBezTo>
                      <a:pt x="7916926" y="3359581"/>
                      <a:pt x="8074660" y="3671112"/>
                      <a:pt x="8382572" y="3674287"/>
                    </a:cubicBezTo>
                    <a:cubicBezTo>
                      <a:pt x="8600631" y="3676700"/>
                      <a:pt x="8803894" y="3459403"/>
                      <a:pt x="8735314" y="3168129"/>
                    </a:cubicBezTo>
                    <a:lnTo>
                      <a:pt x="8734044" y="3162985"/>
                    </a:lnTo>
                    <a:cubicBezTo>
                      <a:pt x="8731747" y="3153607"/>
                      <a:pt x="8729206" y="3144290"/>
                      <a:pt x="8726424" y="3135045"/>
                    </a:cubicBezTo>
                    <a:lnTo>
                      <a:pt x="8726361" y="3134727"/>
                    </a:lnTo>
                    <a:cubicBezTo>
                      <a:pt x="8724745" y="3129348"/>
                      <a:pt x="8723052" y="3123992"/>
                      <a:pt x="8721281" y="3118662"/>
                    </a:cubicBezTo>
                    <a:cubicBezTo>
                      <a:pt x="8719424" y="3112788"/>
                      <a:pt x="8714252" y="3108581"/>
                      <a:pt x="8708123" y="3107961"/>
                    </a:cubicBezTo>
                    <a:cubicBezTo>
                      <a:pt x="8701995" y="3107339"/>
                      <a:pt x="8696084" y="3110423"/>
                      <a:pt x="8693087" y="3115805"/>
                    </a:cubicBezTo>
                    <a:cubicBezTo>
                      <a:pt x="8685408" y="3129577"/>
                      <a:pt x="8676321" y="3142515"/>
                      <a:pt x="8665972" y="3154412"/>
                    </a:cubicBezTo>
                    <a:lnTo>
                      <a:pt x="8664448" y="3156127"/>
                    </a:lnTo>
                    <a:cubicBezTo>
                      <a:pt x="8635238" y="3188893"/>
                      <a:pt x="8593582" y="3157016"/>
                      <a:pt x="8593455" y="3113074"/>
                    </a:cubicBezTo>
                    <a:cubicBezTo>
                      <a:pt x="8593137" y="3006585"/>
                      <a:pt x="8576120" y="2821355"/>
                      <a:pt x="8479409" y="2645396"/>
                    </a:cubicBezTo>
                    <a:cubicBezTo>
                      <a:pt x="8472667" y="2633101"/>
                      <a:pt x="8465595" y="2620989"/>
                      <a:pt x="8458200" y="2609075"/>
                    </a:cubicBezTo>
                    <a:lnTo>
                      <a:pt x="8458073" y="2608820"/>
                    </a:lnTo>
                    <a:lnTo>
                      <a:pt x="8450771" y="2597327"/>
                    </a:lnTo>
                    <a:cubicBezTo>
                      <a:pt x="8443277" y="2585516"/>
                      <a:pt x="8424736" y="2589453"/>
                      <a:pt x="8422576" y="2603360"/>
                    </a:cubicBezTo>
                    <a:cubicBezTo>
                      <a:pt x="8421941" y="2607550"/>
                      <a:pt x="8421116" y="2611995"/>
                      <a:pt x="8420290" y="2616694"/>
                    </a:cubicBezTo>
                    <a:lnTo>
                      <a:pt x="8420290" y="2616949"/>
                    </a:lnTo>
                    <a:cubicBezTo>
                      <a:pt x="8417925" y="2629892"/>
                      <a:pt x="8415193" y="2642767"/>
                      <a:pt x="8412099" y="2655556"/>
                    </a:cubicBezTo>
                    <a:cubicBezTo>
                      <a:pt x="8397494" y="2716389"/>
                      <a:pt x="8369427" y="2797796"/>
                      <a:pt x="8315897" y="2869107"/>
                    </a:cubicBezTo>
                    <a:cubicBezTo>
                      <a:pt x="8294307" y="2898000"/>
                      <a:pt x="8252270" y="2896349"/>
                      <a:pt x="8225409" y="2872218"/>
                    </a:cubicBezTo>
                    <a:moveTo>
                      <a:pt x="9907270" y="3610787"/>
                    </a:moveTo>
                    <a:cubicBezTo>
                      <a:pt x="9648952" y="3608120"/>
                      <a:pt x="9516554" y="3347833"/>
                      <a:pt x="9607931" y="3153143"/>
                    </a:cubicBezTo>
                    <a:cubicBezTo>
                      <a:pt x="9657207" y="3047923"/>
                      <a:pt x="9687052" y="2970008"/>
                      <a:pt x="9704769" y="2917494"/>
                    </a:cubicBezTo>
                    <a:lnTo>
                      <a:pt x="9706991" y="2919462"/>
                    </a:lnTo>
                    <a:cubicBezTo>
                      <a:pt x="9753155" y="2960864"/>
                      <a:pt x="9840341" y="2974326"/>
                      <a:pt x="9890697" y="2907207"/>
                    </a:cubicBezTo>
                    <a:cubicBezTo>
                      <a:pt x="9932289" y="2851835"/>
                      <a:pt x="9959912" y="2791764"/>
                      <a:pt x="9978326" y="2737980"/>
                    </a:cubicBezTo>
                    <a:cubicBezTo>
                      <a:pt x="10041128" y="2881362"/>
                      <a:pt x="10053701" y="3024682"/>
                      <a:pt x="10053955" y="3113264"/>
                    </a:cubicBezTo>
                    <a:cubicBezTo>
                      <a:pt x="10054082" y="3153905"/>
                      <a:pt x="10073196" y="3193846"/>
                      <a:pt x="10106914" y="3216198"/>
                    </a:cubicBezTo>
                    <a:cubicBezTo>
                      <a:pt x="10124313" y="3227818"/>
                      <a:pt x="10147110" y="3235375"/>
                      <a:pt x="10172383" y="3232454"/>
                    </a:cubicBezTo>
                    <a:cubicBezTo>
                      <a:pt x="10184194" y="3231120"/>
                      <a:pt x="10195179" y="3227564"/>
                      <a:pt x="10205085" y="3222485"/>
                    </a:cubicBezTo>
                    <a:cubicBezTo>
                      <a:pt x="10238803" y="3455149"/>
                      <a:pt x="10071290" y="3612565"/>
                      <a:pt x="9907270" y="3610787"/>
                    </a:cubicBezTo>
                    <a:moveTo>
                      <a:pt x="10471150" y="2868917"/>
                    </a:moveTo>
                    <a:cubicBezTo>
                      <a:pt x="10570718" y="3183242"/>
                      <a:pt x="10446195" y="3773537"/>
                      <a:pt x="9906635" y="3774236"/>
                    </a:cubicBezTo>
                    <a:cubicBezTo>
                      <a:pt x="9440926" y="3774935"/>
                      <a:pt x="9144000" y="3351008"/>
                      <a:pt x="9339580" y="2873171"/>
                    </a:cubicBezTo>
                    <a:cubicBezTo>
                      <a:pt x="9350820" y="2845675"/>
                      <a:pt x="9361487" y="2820783"/>
                      <a:pt x="9371584" y="2797352"/>
                    </a:cubicBezTo>
                    <a:cubicBezTo>
                      <a:pt x="9415907" y="2694101"/>
                      <a:pt x="9448546" y="2618155"/>
                      <a:pt x="9464802" y="2466326"/>
                    </a:cubicBezTo>
                    <a:cubicBezTo>
                      <a:pt x="9466075" y="2454709"/>
                      <a:pt x="9473208" y="2444553"/>
                      <a:pt x="9483705" y="2439414"/>
                    </a:cubicBezTo>
                    <a:cubicBezTo>
                      <a:pt x="9494202" y="2434276"/>
                      <a:pt x="9506598" y="2434870"/>
                      <a:pt x="9516554" y="2440990"/>
                    </a:cubicBezTo>
                    <a:cubicBezTo>
                      <a:pt x="9554274" y="2463596"/>
                      <a:pt x="9590976" y="2495981"/>
                      <a:pt x="9619742" y="2524556"/>
                    </a:cubicBezTo>
                    <a:cubicBezTo>
                      <a:pt x="9649841" y="2554464"/>
                      <a:pt x="9701466" y="2552115"/>
                      <a:pt x="9722802" y="2515475"/>
                    </a:cubicBezTo>
                    <a:cubicBezTo>
                      <a:pt x="9832023" y="2327960"/>
                      <a:pt x="9857613" y="2156002"/>
                      <a:pt x="9862693" y="2066594"/>
                    </a:cubicBezTo>
                    <a:cubicBezTo>
                      <a:pt x="9863251" y="2053944"/>
                      <a:pt x="9870811" y="2042658"/>
                      <a:pt x="9882298" y="2037329"/>
                    </a:cubicBezTo>
                    <a:cubicBezTo>
                      <a:pt x="9893785" y="2032000"/>
                      <a:pt x="9907283" y="2033515"/>
                      <a:pt x="9917303" y="2041257"/>
                    </a:cubicBezTo>
                    <a:cubicBezTo>
                      <a:pt x="10260648" y="2306497"/>
                      <a:pt x="10293033" y="2681782"/>
                      <a:pt x="10283635" y="2873996"/>
                    </a:cubicBezTo>
                    <a:cubicBezTo>
                      <a:pt x="10281095" y="2925876"/>
                      <a:pt x="10332657" y="2960102"/>
                      <a:pt x="10366248" y="2920479"/>
                    </a:cubicBezTo>
                    <a:cubicBezTo>
                      <a:pt x="10383393" y="2900286"/>
                      <a:pt x="10397998" y="2879331"/>
                      <a:pt x="10409746" y="2860598"/>
                    </a:cubicBezTo>
                    <a:cubicBezTo>
                      <a:pt x="10416873" y="2849350"/>
                      <a:pt x="10429896" y="2843281"/>
                      <a:pt x="10443092" y="2845055"/>
                    </a:cubicBezTo>
                    <a:cubicBezTo>
                      <a:pt x="10456289" y="2846829"/>
                      <a:pt x="10467246" y="2856122"/>
                      <a:pt x="10471150" y="2868853"/>
                    </a:cubicBezTo>
                    <a:lnTo>
                      <a:pt x="10471150" y="2868917"/>
                    </a:lnTo>
                    <a:moveTo>
                      <a:pt x="9749409" y="2872218"/>
                    </a:moveTo>
                    <a:cubicBezTo>
                      <a:pt x="9728263" y="2853168"/>
                      <a:pt x="9703435" y="2833864"/>
                      <a:pt x="9682861" y="2826054"/>
                    </a:cubicBezTo>
                    <a:cubicBezTo>
                      <a:pt x="9678790" y="2824513"/>
                      <a:pt x="9674253" y="2824809"/>
                      <a:pt x="9670417" y="2826867"/>
                    </a:cubicBezTo>
                    <a:cubicBezTo>
                      <a:pt x="9666582" y="2828924"/>
                      <a:pt x="9663825" y="2832542"/>
                      <a:pt x="9662859" y="2836786"/>
                    </a:cubicBezTo>
                    <a:cubicBezTo>
                      <a:pt x="9654286" y="2870313"/>
                      <a:pt x="9626092" y="2964484"/>
                      <a:pt x="9550463" y="3126155"/>
                    </a:cubicBezTo>
                    <a:cubicBezTo>
                      <a:pt x="9440926" y="3359581"/>
                      <a:pt x="9598660" y="3671112"/>
                      <a:pt x="9906572" y="3674287"/>
                    </a:cubicBezTo>
                    <a:cubicBezTo>
                      <a:pt x="10124631" y="3676700"/>
                      <a:pt x="10327894" y="3459403"/>
                      <a:pt x="10259314" y="3168129"/>
                    </a:cubicBezTo>
                    <a:lnTo>
                      <a:pt x="10258044" y="3162985"/>
                    </a:lnTo>
                    <a:cubicBezTo>
                      <a:pt x="10255747" y="3153607"/>
                      <a:pt x="10253206" y="3144290"/>
                      <a:pt x="10250424" y="3135045"/>
                    </a:cubicBezTo>
                    <a:lnTo>
                      <a:pt x="10250361" y="3134727"/>
                    </a:lnTo>
                    <a:cubicBezTo>
                      <a:pt x="10248745" y="3129348"/>
                      <a:pt x="10247052" y="3123992"/>
                      <a:pt x="10245281" y="3118662"/>
                    </a:cubicBezTo>
                    <a:cubicBezTo>
                      <a:pt x="10243424" y="3112788"/>
                      <a:pt x="10238252" y="3108581"/>
                      <a:pt x="10232123" y="3107961"/>
                    </a:cubicBezTo>
                    <a:cubicBezTo>
                      <a:pt x="10225995" y="3107339"/>
                      <a:pt x="10220084" y="3110423"/>
                      <a:pt x="10217087" y="3115805"/>
                    </a:cubicBezTo>
                    <a:cubicBezTo>
                      <a:pt x="10209408" y="3129577"/>
                      <a:pt x="10200321" y="3142515"/>
                      <a:pt x="10189972" y="3154412"/>
                    </a:cubicBezTo>
                    <a:lnTo>
                      <a:pt x="10188448" y="3156127"/>
                    </a:lnTo>
                    <a:cubicBezTo>
                      <a:pt x="10159238" y="3188893"/>
                      <a:pt x="10117582" y="3157016"/>
                      <a:pt x="10117455" y="3113074"/>
                    </a:cubicBezTo>
                    <a:cubicBezTo>
                      <a:pt x="10117137" y="3006585"/>
                      <a:pt x="10100120" y="2821355"/>
                      <a:pt x="10003409" y="2645396"/>
                    </a:cubicBezTo>
                    <a:cubicBezTo>
                      <a:pt x="9996667" y="2633101"/>
                      <a:pt x="9989595" y="2620989"/>
                      <a:pt x="9982200" y="2609075"/>
                    </a:cubicBezTo>
                    <a:lnTo>
                      <a:pt x="9982073" y="2608820"/>
                    </a:lnTo>
                    <a:lnTo>
                      <a:pt x="9974771" y="2597327"/>
                    </a:lnTo>
                    <a:cubicBezTo>
                      <a:pt x="9967277" y="2585516"/>
                      <a:pt x="9948736" y="2589453"/>
                      <a:pt x="9946576" y="2603360"/>
                    </a:cubicBezTo>
                    <a:cubicBezTo>
                      <a:pt x="9945941" y="2607550"/>
                      <a:pt x="9945116" y="2611995"/>
                      <a:pt x="9944290" y="2616694"/>
                    </a:cubicBezTo>
                    <a:lnTo>
                      <a:pt x="9944290" y="2616949"/>
                    </a:lnTo>
                    <a:cubicBezTo>
                      <a:pt x="9941925" y="2629892"/>
                      <a:pt x="9939193" y="2642767"/>
                      <a:pt x="9936099" y="2655556"/>
                    </a:cubicBezTo>
                    <a:cubicBezTo>
                      <a:pt x="9921494" y="2716389"/>
                      <a:pt x="9893427" y="2797796"/>
                      <a:pt x="9839897" y="2869107"/>
                    </a:cubicBezTo>
                    <a:cubicBezTo>
                      <a:pt x="9818307" y="2898000"/>
                      <a:pt x="9776270" y="2896349"/>
                      <a:pt x="9749409" y="2872218"/>
                    </a:cubicBezTo>
                    <a:moveTo>
                      <a:pt x="11431270" y="3610787"/>
                    </a:moveTo>
                    <a:cubicBezTo>
                      <a:pt x="11172952" y="3608120"/>
                      <a:pt x="11040554" y="3347833"/>
                      <a:pt x="11131931" y="3153143"/>
                    </a:cubicBezTo>
                    <a:cubicBezTo>
                      <a:pt x="11181207" y="3047923"/>
                      <a:pt x="11211052" y="2970008"/>
                      <a:pt x="11228769" y="2917494"/>
                    </a:cubicBezTo>
                    <a:lnTo>
                      <a:pt x="11230991" y="2919462"/>
                    </a:lnTo>
                    <a:cubicBezTo>
                      <a:pt x="11277155" y="2960864"/>
                      <a:pt x="11364341" y="2974326"/>
                      <a:pt x="11414697" y="2907207"/>
                    </a:cubicBezTo>
                    <a:cubicBezTo>
                      <a:pt x="11456289" y="2851835"/>
                      <a:pt x="11483912" y="2791764"/>
                      <a:pt x="11502326" y="2737980"/>
                    </a:cubicBezTo>
                    <a:cubicBezTo>
                      <a:pt x="11565128" y="2881362"/>
                      <a:pt x="11577701" y="3024682"/>
                      <a:pt x="11577955" y="3113264"/>
                    </a:cubicBezTo>
                    <a:cubicBezTo>
                      <a:pt x="11578082" y="3153905"/>
                      <a:pt x="11597196" y="3193846"/>
                      <a:pt x="11630914" y="3216198"/>
                    </a:cubicBezTo>
                    <a:cubicBezTo>
                      <a:pt x="11648313" y="3227818"/>
                      <a:pt x="11671110" y="3235375"/>
                      <a:pt x="11696383" y="3232454"/>
                    </a:cubicBezTo>
                    <a:cubicBezTo>
                      <a:pt x="11708194" y="3231120"/>
                      <a:pt x="11719179" y="3227564"/>
                      <a:pt x="11729085" y="3222485"/>
                    </a:cubicBezTo>
                    <a:cubicBezTo>
                      <a:pt x="11762803" y="3455149"/>
                      <a:pt x="11595290" y="3612565"/>
                      <a:pt x="11431270" y="3610787"/>
                    </a:cubicBezTo>
                    <a:moveTo>
                      <a:pt x="11995150" y="2868917"/>
                    </a:moveTo>
                    <a:cubicBezTo>
                      <a:pt x="12094718" y="3183242"/>
                      <a:pt x="11970195" y="3773537"/>
                      <a:pt x="11430635" y="3774236"/>
                    </a:cubicBezTo>
                    <a:cubicBezTo>
                      <a:pt x="10964926" y="3774935"/>
                      <a:pt x="10668000" y="3351008"/>
                      <a:pt x="10863580" y="2873171"/>
                    </a:cubicBezTo>
                    <a:cubicBezTo>
                      <a:pt x="10874820" y="2845675"/>
                      <a:pt x="10885487" y="2820783"/>
                      <a:pt x="10895584" y="2797352"/>
                    </a:cubicBezTo>
                    <a:cubicBezTo>
                      <a:pt x="10939907" y="2694101"/>
                      <a:pt x="10972546" y="2618155"/>
                      <a:pt x="10988802" y="2466326"/>
                    </a:cubicBezTo>
                    <a:cubicBezTo>
                      <a:pt x="10990075" y="2454709"/>
                      <a:pt x="10997208" y="2444553"/>
                      <a:pt x="11007705" y="2439414"/>
                    </a:cubicBezTo>
                    <a:cubicBezTo>
                      <a:pt x="11018202" y="2434276"/>
                      <a:pt x="11030598" y="2434870"/>
                      <a:pt x="11040554" y="2440990"/>
                    </a:cubicBezTo>
                    <a:cubicBezTo>
                      <a:pt x="11078274" y="2463596"/>
                      <a:pt x="11114976" y="2495981"/>
                      <a:pt x="11143742" y="2524556"/>
                    </a:cubicBezTo>
                    <a:cubicBezTo>
                      <a:pt x="11173841" y="2554464"/>
                      <a:pt x="11225466" y="2552115"/>
                      <a:pt x="11246802" y="2515475"/>
                    </a:cubicBezTo>
                    <a:cubicBezTo>
                      <a:pt x="11356023" y="2327960"/>
                      <a:pt x="11381613" y="2156002"/>
                      <a:pt x="11386693" y="2066594"/>
                    </a:cubicBezTo>
                    <a:cubicBezTo>
                      <a:pt x="11387251" y="2053944"/>
                      <a:pt x="11394811" y="2042658"/>
                      <a:pt x="11406298" y="2037329"/>
                    </a:cubicBezTo>
                    <a:cubicBezTo>
                      <a:pt x="11417785" y="2032000"/>
                      <a:pt x="11431283" y="2033515"/>
                      <a:pt x="11441303" y="2041257"/>
                    </a:cubicBezTo>
                    <a:cubicBezTo>
                      <a:pt x="11784648" y="2306497"/>
                      <a:pt x="11817033" y="2681782"/>
                      <a:pt x="11807635" y="2873996"/>
                    </a:cubicBezTo>
                    <a:cubicBezTo>
                      <a:pt x="11805095" y="2925876"/>
                      <a:pt x="11856657" y="2960102"/>
                      <a:pt x="11890248" y="2920479"/>
                    </a:cubicBezTo>
                    <a:cubicBezTo>
                      <a:pt x="11907393" y="2900286"/>
                      <a:pt x="11921998" y="2879331"/>
                      <a:pt x="11933746" y="2860598"/>
                    </a:cubicBezTo>
                    <a:cubicBezTo>
                      <a:pt x="11940873" y="2849350"/>
                      <a:pt x="11953896" y="2843281"/>
                      <a:pt x="11967092" y="2845055"/>
                    </a:cubicBezTo>
                    <a:cubicBezTo>
                      <a:pt x="11980289" y="2846829"/>
                      <a:pt x="11991246" y="2856122"/>
                      <a:pt x="11995150" y="2868853"/>
                    </a:cubicBezTo>
                    <a:lnTo>
                      <a:pt x="11995150" y="2868917"/>
                    </a:lnTo>
                    <a:moveTo>
                      <a:pt x="11273409" y="2872218"/>
                    </a:moveTo>
                    <a:cubicBezTo>
                      <a:pt x="11252263" y="2853168"/>
                      <a:pt x="11227435" y="2833864"/>
                      <a:pt x="11206861" y="2826054"/>
                    </a:cubicBezTo>
                    <a:cubicBezTo>
                      <a:pt x="11202790" y="2824513"/>
                      <a:pt x="11198253" y="2824809"/>
                      <a:pt x="11194417" y="2826867"/>
                    </a:cubicBezTo>
                    <a:cubicBezTo>
                      <a:pt x="11190582" y="2828924"/>
                      <a:pt x="11187825" y="2832542"/>
                      <a:pt x="11186859" y="2836786"/>
                    </a:cubicBezTo>
                    <a:cubicBezTo>
                      <a:pt x="11178286" y="2870313"/>
                      <a:pt x="11150092" y="2964484"/>
                      <a:pt x="11074463" y="3126155"/>
                    </a:cubicBezTo>
                    <a:cubicBezTo>
                      <a:pt x="10964926" y="3359581"/>
                      <a:pt x="11122660" y="3671112"/>
                      <a:pt x="11430572" y="3674287"/>
                    </a:cubicBezTo>
                    <a:cubicBezTo>
                      <a:pt x="11648631" y="3676700"/>
                      <a:pt x="11851894" y="3459403"/>
                      <a:pt x="11783314" y="3168129"/>
                    </a:cubicBezTo>
                    <a:lnTo>
                      <a:pt x="11782044" y="3162985"/>
                    </a:lnTo>
                    <a:cubicBezTo>
                      <a:pt x="11779747" y="3153607"/>
                      <a:pt x="11777206" y="3144290"/>
                      <a:pt x="11774424" y="3135045"/>
                    </a:cubicBezTo>
                    <a:lnTo>
                      <a:pt x="11774361" y="3134727"/>
                    </a:lnTo>
                    <a:cubicBezTo>
                      <a:pt x="11772745" y="3129348"/>
                      <a:pt x="11771052" y="3123992"/>
                      <a:pt x="11769281" y="3118662"/>
                    </a:cubicBezTo>
                    <a:cubicBezTo>
                      <a:pt x="11767424" y="3112788"/>
                      <a:pt x="11762252" y="3108581"/>
                      <a:pt x="11756123" y="3107961"/>
                    </a:cubicBezTo>
                    <a:cubicBezTo>
                      <a:pt x="11749995" y="3107339"/>
                      <a:pt x="11744084" y="3110423"/>
                      <a:pt x="11741087" y="3115805"/>
                    </a:cubicBezTo>
                    <a:cubicBezTo>
                      <a:pt x="11733408" y="3129577"/>
                      <a:pt x="11724321" y="3142515"/>
                      <a:pt x="11713972" y="3154412"/>
                    </a:cubicBezTo>
                    <a:lnTo>
                      <a:pt x="11712448" y="3156127"/>
                    </a:lnTo>
                    <a:cubicBezTo>
                      <a:pt x="11683238" y="3188893"/>
                      <a:pt x="11641582" y="3157016"/>
                      <a:pt x="11641455" y="3113074"/>
                    </a:cubicBezTo>
                    <a:cubicBezTo>
                      <a:pt x="11641137" y="3006585"/>
                      <a:pt x="11624120" y="2821355"/>
                      <a:pt x="11527409" y="2645396"/>
                    </a:cubicBezTo>
                    <a:cubicBezTo>
                      <a:pt x="11520667" y="2633101"/>
                      <a:pt x="11513595" y="2620989"/>
                      <a:pt x="11506200" y="2609075"/>
                    </a:cubicBezTo>
                    <a:lnTo>
                      <a:pt x="11506073" y="2608820"/>
                    </a:lnTo>
                    <a:lnTo>
                      <a:pt x="11498771" y="2597327"/>
                    </a:lnTo>
                    <a:cubicBezTo>
                      <a:pt x="11491277" y="2585516"/>
                      <a:pt x="11472736" y="2589453"/>
                      <a:pt x="11470576" y="2603360"/>
                    </a:cubicBezTo>
                    <a:cubicBezTo>
                      <a:pt x="11469941" y="2607550"/>
                      <a:pt x="11469116" y="2611995"/>
                      <a:pt x="11468290" y="2616694"/>
                    </a:cubicBezTo>
                    <a:lnTo>
                      <a:pt x="11468290" y="2616949"/>
                    </a:lnTo>
                    <a:cubicBezTo>
                      <a:pt x="11465925" y="2629892"/>
                      <a:pt x="11463193" y="2642767"/>
                      <a:pt x="11460099" y="2655556"/>
                    </a:cubicBezTo>
                    <a:cubicBezTo>
                      <a:pt x="11445494" y="2716389"/>
                      <a:pt x="11417427" y="2797796"/>
                      <a:pt x="11363897" y="2869107"/>
                    </a:cubicBezTo>
                    <a:cubicBezTo>
                      <a:pt x="11342307" y="2898000"/>
                      <a:pt x="11300270" y="2896349"/>
                      <a:pt x="11273409" y="2872218"/>
                    </a:cubicBezTo>
                    <a:moveTo>
                      <a:pt x="12955270" y="3610787"/>
                    </a:moveTo>
                    <a:cubicBezTo>
                      <a:pt x="12696952" y="3608120"/>
                      <a:pt x="12564554" y="3347833"/>
                      <a:pt x="12655931" y="3153143"/>
                    </a:cubicBezTo>
                    <a:cubicBezTo>
                      <a:pt x="12705207" y="3047923"/>
                      <a:pt x="12735052" y="2970008"/>
                      <a:pt x="12752769" y="2917494"/>
                    </a:cubicBezTo>
                    <a:lnTo>
                      <a:pt x="12754991" y="2919462"/>
                    </a:lnTo>
                    <a:cubicBezTo>
                      <a:pt x="12801155" y="2960864"/>
                      <a:pt x="12888341" y="2974326"/>
                      <a:pt x="12938697" y="2907207"/>
                    </a:cubicBezTo>
                    <a:cubicBezTo>
                      <a:pt x="12980289" y="2851835"/>
                      <a:pt x="13007912" y="2791764"/>
                      <a:pt x="13026326" y="2737980"/>
                    </a:cubicBezTo>
                    <a:cubicBezTo>
                      <a:pt x="13089128" y="2881362"/>
                      <a:pt x="13101701" y="3024682"/>
                      <a:pt x="13101955" y="3113264"/>
                    </a:cubicBezTo>
                    <a:cubicBezTo>
                      <a:pt x="13102082" y="3153905"/>
                      <a:pt x="13121196" y="3193846"/>
                      <a:pt x="13154914" y="3216198"/>
                    </a:cubicBezTo>
                    <a:cubicBezTo>
                      <a:pt x="13172313" y="3227818"/>
                      <a:pt x="13195110" y="3235375"/>
                      <a:pt x="13220383" y="3232454"/>
                    </a:cubicBezTo>
                    <a:cubicBezTo>
                      <a:pt x="13232193" y="3231120"/>
                      <a:pt x="13243180" y="3227564"/>
                      <a:pt x="13253085" y="3222485"/>
                    </a:cubicBezTo>
                    <a:cubicBezTo>
                      <a:pt x="13286803" y="3455149"/>
                      <a:pt x="13119290" y="3612565"/>
                      <a:pt x="12955270" y="3610787"/>
                    </a:cubicBezTo>
                    <a:moveTo>
                      <a:pt x="13519150" y="2868917"/>
                    </a:moveTo>
                    <a:cubicBezTo>
                      <a:pt x="13618718" y="3183242"/>
                      <a:pt x="13494194" y="3773537"/>
                      <a:pt x="12954635" y="3774236"/>
                    </a:cubicBezTo>
                    <a:cubicBezTo>
                      <a:pt x="12488926" y="3774935"/>
                      <a:pt x="12192000" y="3351008"/>
                      <a:pt x="12387580" y="2873171"/>
                    </a:cubicBezTo>
                    <a:cubicBezTo>
                      <a:pt x="12398820" y="2845675"/>
                      <a:pt x="12409487" y="2820783"/>
                      <a:pt x="12419584" y="2797352"/>
                    </a:cubicBezTo>
                    <a:cubicBezTo>
                      <a:pt x="12463907" y="2694101"/>
                      <a:pt x="12496546" y="2618155"/>
                      <a:pt x="12512802" y="2466326"/>
                    </a:cubicBezTo>
                    <a:cubicBezTo>
                      <a:pt x="12514075" y="2454709"/>
                      <a:pt x="12521208" y="2444553"/>
                      <a:pt x="12531705" y="2439414"/>
                    </a:cubicBezTo>
                    <a:cubicBezTo>
                      <a:pt x="12542202" y="2434276"/>
                      <a:pt x="12554598" y="2434870"/>
                      <a:pt x="12564554" y="2440990"/>
                    </a:cubicBezTo>
                    <a:cubicBezTo>
                      <a:pt x="12602274" y="2463596"/>
                      <a:pt x="12638976" y="2495981"/>
                      <a:pt x="12667742" y="2524556"/>
                    </a:cubicBezTo>
                    <a:cubicBezTo>
                      <a:pt x="12697841" y="2554464"/>
                      <a:pt x="12749466" y="2552115"/>
                      <a:pt x="12770802" y="2515475"/>
                    </a:cubicBezTo>
                    <a:cubicBezTo>
                      <a:pt x="12880023" y="2327960"/>
                      <a:pt x="12905613" y="2156002"/>
                      <a:pt x="12910693" y="2066594"/>
                    </a:cubicBezTo>
                    <a:cubicBezTo>
                      <a:pt x="12911251" y="2053944"/>
                      <a:pt x="12918811" y="2042658"/>
                      <a:pt x="12930298" y="2037329"/>
                    </a:cubicBezTo>
                    <a:cubicBezTo>
                      <a:pt x="12941785" y="2032000"/>
                      <a:pt x="12955283" y="2033515"/>
                      <a:pt x="12965303" y="2041257"/>
                    </a:cubicBezTo>
                    <a:cubicBezTo>
                      <a:pt x="13308647" y="2306497"/>
                      <a:pt x="13341033" y="2681782"/>
                      <a:pt x="13331635" y="2873996"/>
                    </a:cubicBezTo>
                    <a:cubicBezTo>
                      <a:pt x="13329094" y="2925876"/>
                      <a:pt x="13380657" y="2960102"/>
                      <a:pt x="13414248" y="2920479"/>
                    </a:cubicBezTo>
                    <a:cubicBezTo>
                      <a:pt x="13431393" y="2900286"/>
                      <a:pt x="13445998" y="2879331"/>
                      <a:pt x="13457745" y="2860598"/>
                    </a:cubicBezTo>
                    <a:cubicBezTo>
                      <a:pt x="13464873" y="2849350"/>
                      <a:pt x="13477896" y="2843281"/>
                      <a:pt x="13491092" y="2845055"/>
                    </a:cubicBezTo>
                    <a:cubicBezTo>
                      <a:pt x="13504289" y="2846829"/>
                      <a:pt x="13515247" y="2856122"/>
                      <a:pt x="13519150" y="2868853"/>
                    </a:cubicBezTo>
                    <a:lnTo>
                      <a:pt x="13519150" y="2868917"/>
                    </a:lnTo>
                    <a:moveTo>
                      <a:pt x="12797409" y="2872218"/>
                    </a:moveTo>
                    <a:cubicBezTo>
                      <a:pt x="12776263" y="2853168"/>
                      <a:pt x="12751435" y="2833864"/>
                      <a:pt x="12730861" y="2826054"/>
                    </a:cubicBezTo>
                    <a:cubicBezTo>
                      <a:pt x="12726790" y="2824513"/>
                      <a:pt x="12722253" y="2824809"/>
                      <a:pt x="12718417" y="2826867"/>
                    </a:cubicBezTo>
                    <a:cubicBezTo>
                      <a:pt x="12714582" y="2828924"/>
                      <a:pt x="12711825" y="2832542"/>
                      <a:pt x="12710859" y="2836786"/>
                    </a:cubicBezTo>
                    <a:cubicBezTo>
                      <a:pt x="12702286" y="2870313"/>
                      <a:pt x="12674092" y="2964484"/>
                      <a:pt x="12598463" y="3126155"/>
                    </a:cubicBezTo>
                    <a:cubicBezTo>
                      <a:pt x="12488926" y="3359581"/>
                      <a:pt x="12646660" y="3671112"/>
                      <a:pt x="12954572" y="3674287"/>
                    </a:cubicBezTo>
                    <a:cubicBezTo>
                      <a:pt x="13172631" y="3676700"/>
                      <a:pt x="13375894" y="3459403"/>
                      <a:pt x="13307314" y="3168129"/>
                    </a:cubicBezTo>
                    <a:lnTo>
                      <a:pt x="13306044" y="3162985"/>
                    </a:lnTo>
                    <a:cubicBezTo>
                      <a:pt x="13303747" y="3153607"/>
                      <a:pt x="13301206" y="3144290"/>
                      <a:pt x="13298424" y="3135045"/>
                    </a:cubicBezTo>
                    <a:lnTo>
                      <a:pt x="13298361" y="3134727"/>
                    </a:lnTo>
                    <a:cubicBezTo>
                      <a:pt x="13296745" y="3129348"/>
                      <a:pt x="13295052" y="3123992"/>
                      <a:pt x="13293281" y="3118662"/>
                    </a:cubicBezTo>
                    <a:cubicBezTo>
                      <a:pt x="13291425" y="3112788"/>
                      <a:pt x="13286251" y="3108581"/>
                      <a:pt x="13280123" y="3107961"/>
                    </a:cubicBezTo>
                    <a:cubicBezTo>
                      <a:pt x="13273995" y="3107339"/>
                      <a:pt x="13268084" y="3110423"/>
                      <a:pt x="13265087" y="3115805"/>
                    </a:cubicBezTo>
                    <a:cubicBezTo>
                      <a:pt x="13257408" y="3129577"/>
                      <a:pt x="13248320" y="3142515"/>
                      <a:pt x="13237972" y="3154412"/>
                    </a:cubicBezTo>
                    <a:lnTo>
                      <a:pt x="13236448" y="3156127"/>
                    </a:lnTo>
                    <a:cubicBezTo>
                      <a:pt x="13207238" y="3188893"/>
                      <a:pt x="13165581" y="3157016"/>
                      <a:pt x="13165456" y="3113074"/>
                    </a:cubicBezTo>
                    <a:cubicBezTo>
                      <a:pt x="13165138" y="3006585"/>
                      <a:pt x="13148119" y="2821355"/>
                      <a:pt x="13051409" y="2645396"/>
                    </a:cubicBezTo>
                    <a:cubicBezTo>
                      <a:pt x="13044667" y="2633101"/>
                      <a:pt x="13037595" y="2620989"/>
                      <a:pt x="13030200" y="2609075"/>
                    </a:cubicBezTo>
                    <a:lnTo>
                      <a:pt x="13030073" y="2608820"/>
                    </a:lnTo>
                    <a:lnTo>
                      <a:pt x="13022771" y="2597327"/>
                    </a:lnTo>
                    <a:cubicBezTo>
                      <a:pt x="13015277" y="2585516"/>
                      <a:pt x="12996736" y="2589453"/>
                      <a:pt x="12994576" y="2603360"/>
                    </a:cubicBezTo>
                    <a:cubicBezTo>
                      <a:pt x="12993941" y="2607550"/>
                      <a:pt x="12993116" y="2611995"/>
                      <a:pt x="12992290" y="2616694"/>
                    </a:cubicBezTo>
                    <a:lnTo>
                      <a:pt x="12992290" y="2616949"/>
                    </a:lnTo>
                    <a:cubicBezTo>
                      <a:pt x="12989925" y="2629892"/>
                      <a:pt x="12987193" y="2642767"/>
                      <a:pt x="12984099" y="2655556"/>
                    </a:cubicBezTo>
                    <a:cubicBezTo>
                      <a:pt x="12969494" y="2716389"/>
                      <a:pt x="12941427" y="2797796"/>
                      <a:pt x="12887897" y="2869107"/>
                    </a:cubicBezTo>
                    <a:cubicBezTo>
                      <a:pt x="12866307" y="2898000"/>
                      <a:pt x="12824270" y="2896349"/>
                      <a:pt x="12797409" y="2872218"/>
                    </a:cubicBezTo>
                    <a:moveTo>
                      <a:pt x="14479270" y="3610787"/>
                    </a:moveTo>
                    <a:cubicBezTo>
                      <a:pt x="14220953" y="3608120"/>
                      <a:pt x="14088554" y="3347833"/>
                      <a:pt x="14179930" y="3153143"/>
                    </a:cubicBezTo>
                    <a:cubicBezTo>
                      <a:pt x="14229206" y="3047923"/>
                      <a:pt x="14259053" y="2970008"/>
                      <a:pt x="14276768" y="2917494"/>
                    </a:cubicBezTo>
                    <a:lnTo>
                      <a:pt x="14278991" y="2919462"/>
                    </a:lnTo>
                    <a:cubicBezTo>
                      <a:pt x="14325155" y="2960864"/>
                      <a:pt x="14412341" y="2974326"/>
                      <a:pt x="14462696" y="2907207"/>
                    </a:cubicBezTo>
                    <a:cubicBezTo>
                      <a:pt x="14504289" y="2851835"/>
                      <a:pt x="14531912" y="2791764"/>
                      <a:pt x="14550326" y="2737980"/>
                    </a:cubicBezTo>
                    <a:cubicBezTo>
                      <a:pt x="14613129" y="2881362"/>
                      <a:pt x="14625701" y="3024682"/>
                      <a:pt x="14625956" y="3113264"/>
                    </a:cubicBezTo>
                    <a:cubicBezTo>
                      <a:pt x="14626081" y="3153905"/>
                      <a:pt x="14645195" y="3193846"/>
                      <a:pt x="14678914" y="3216198"/>
                    </a:cubicBezTo>
                    <a:cubicBezTo>
                      <a:pt x="14696313" y="3227818"/>
                      <a:pt x="14719110" y="3235375"/>
                      <a:pt x="14744383" y="3232454"/>
                    </a:cubicBezTo>
                    <a:cubicBezTo>
                      <a:pt x="14756193" y="3231120"/>
                      <a:pt x="14767180" y="3227564"/>
                      <a:pt x="14777085" y="3222485"/>
                    </a:cubicBezTo>
                    <a:cubicBezTo>
                      <a:pt x="14810803" y="3455149"/>
                      <a:pt x="14643291" y="3612565"/>
                      <a:pt x="14479270" y="3610787"/>
                    </a:cubicBezTo>
                    <a:moveTo>
                      <a:pt x="15043150" y="2868917"/>
                    </a:moveTo>
                    <a:cubicBezTo>
                      <a:pt x="15142718" y="3183242"/>
                      <a:pt x="15018194" y="3773537"/>
                      <a:pt x="14478635" y="3774236"/>
                    </a:cubicBezTo>
                    <a:cubicBezTo>
                      <a:pt x="14012926" y="3774935"/>
                      <a:pt x="13716000" y="3351008"/>
                      <a:pt x="13911581" y="2873171"/>
                    </a:cubicBezTo>
                    <a:cubicBezTo>
                      <a:pt x="13922819" y="2845675"/>
                      <a:pt x="13933488" y="2820783"/>
                      <a:pt x="13943583" y="2797352"/>
                    </a:cubicBezTo>
                    <a:cubicBezTo>
                      <a:pt x="13987906" y="2694101"/>
                      <a:pt x="14020546" y="2618155"/>
                      <a:pt x="14036803" y="2466326"/>
                    </a:cubicBezTo>
                    <a:cubicBezTo>
                      <a:pt x="14038075" y="2454709"/>
                      <a:pt x="14045208" y="2444553"/>
                      <a:pt x="14055705" y="2439414"/>
                    </a:cubicBezTo>
                    <a:cubicBezTo>
                      <a:pt x="14066201" y="2434276"/>
                      <a:pt x="14078598" y="2434870"/>
                      <a:pt x="14088554" y="2440990"/>
                    </a:cubicBezTo>
                    <a:cubicBezTo>
                      <a:pt x="14126273" y="2463596"/>
                      <a:pt x="14162976" y="2495981"/>
                      <a:pt x="14191742" y="2524556"/>
                    </a:cubicBezTo>
                    <a:cubicBezTo>
                      <a:pt x="14221841" y="2554464"/>
                      <a:pt x="14273467" y="2552115"/>
                      <a:pt x="14294802" y="2515475"/>
                    </a:cubicBezTo>
                    <a:cubicBezTo>
                      <a:pt x="14404022" y="2327960"/>
                      <a:pt x="14429613" y="2156002"/>
                      <a:pt x="14434693" y="2066594"/>
                    </a:cubicBezTo>
                    <a:cubicBezTo>
                      <a:pt x="14435251" y="2053944"/>
                      <a:pt x="14442812" y="2042658"/>
                      <a:pt x="14454298" y="2037329"/>
                    </a:cubicBezTo>
                    <a:cubicBezTo>
                      <a:pt x="14465784" y="2032000"/>
                      <a:pt x="14479284" y="2033515"/>
                      <a:pt x="14489304" y="2041257"/>
                    </a:cubicBezTo>
                    <a:cubicBezTo>
                      <a:pt x="14832647" y="2306497"/>
                      <a:pt x="14865033" y="2681782"/>
                      <a:pt x="14855635" y="2873996"/>
                    </a:cubicBezTo>
                    <a:cubicBezTo>
                      <a:pt x="14853094" y="2925876"/>
                      <a:pt x="14904657" y="2960102"/>
                      <a:pt x="14938248" y="2920479"/>
                    </a:cubicBezTo>
                    <a:cubicBezTo>
                      <a:pt x="14955393" y="2900286"/>
                      <a:pt x="14969998" y="2879331"/>
                      <a:pt x="14981745" y="2860598"/>
                    </a:cubicBezTo>
                    <a:cubicBezTo>
                      <a:pt x="14988873" y="2849350"/>
                      <a:pt x="15001896" y="2843281"/>
                      <a:pt x="15015092" y="2845055"/>
                    </a:cubicBezTo>
                    <a:cubicBezTo>
                      <a:pt x="15028289" y="2846829"/>
                      <a:pt x="15039247" y="2856122"/>
                      <a:pt x="15043150" y="2868853"/>
                    </a:cubicBezTo>
                    <a:lnTo>
                      <a:pt x="15043150" y="2868917"/>
                    </a:lnTo>
                    <a:moveTo>
                      <a:pt x="14321408" y="2872218"/>
                    </a:moveTo>
                    <a:cubicBezTo>
                      <a:pt x="14300264" y="2853168"/>
                      <a:pt x="14275435" y="2833864"/>
                      <a:pt x="14254861" y="2826054"/>
                    </a:cubicBezTo>
                    <a:cubicBezTo>
                      <a:pt x="14250791" y="2824513"/>
                      <a:pt x="14246252" y="2824809"/>
                      <a:pt x="14242418" y="2826867"/>
                    </a:cubicBezTo>
                    <a:cubicBezTo>
                      <a:pt x="14238582" y="2828924"/>
                      <a:pt x="14235826" y="2832542"/>
                      <a:pt x="14234859" y="2836786"/>
                    </a:cubicBezTo>
                    <a:cubicBezTo>
                      <a:pt x="14226286" y="2870313"/>
                      <a:pt x="14198092" y="2964484"/>
                      <a:pt x="14122464" y="3126155"/>
                    </a:cubicBezTo>
                    <a:cubicBezTo>
                      <a:pt x="14012926" y="3359581"/>
                      <a:pt x="14170660" y="3671112"/>
                      <a:pt x="14478571" y="3674287"/>
                    </a:cubicBezTo>
                    <a:cubicBezTo>
                      <a:pt x="14696631" y="3676700"/>
                      <a:pt x="14899894" y="3459403"/>
                      <a:pt x="14831314" y="3168129"/>
                    </a:cubicBezTo>
                    <a:lnTo>
                      <a:pt x="14830044" y="3162985"/>
                    </a:lnTo>
                    <a:cubicBezTo>
                      <a:pt x="14827747" y="3153607"/>
                      <a:pt x="14825206" y="3144290"/>
                      <a:pt x="14822424" y="3135045"/>
                    </a:cubicBezTo>
                    <a:lnTo>
                      <a:pt x="14822361" y="3134727"/>
                    </a:lnTo>
                    <a:cubicBezTo>
                      <a:pt x="14820745" y="3129348"/>
                      <a:pt x="14819052" y="3123992"/>
                      <a:pt x="14817281" y="3118662"/>
                    </a:cubicBezTo>
                    <a:cubicBezTo>
                      <a:pt x="14815425" y="3112788"/>
                      <a:pt x="14810251" y="3108581"/>
                      <a:pt x="14804123" y="3107961"/>
                    </a:cubicBezTo>
                    <a:cubicBezTo>
                      <a:pt x="14797995" y="3107339"/>
                      <a:pt x="14792084" y="3110423"/>
                      <a:pt x="14789087" y="3115805"/>
                    </a:cubicBezTo>
                    <a:cubicBezTo>
                      <a:pt x="14781408" y="3129577"/>
                      <a:pt x="14772320" y="3142515"/>
                      <a:pt x="14761972" y="3154412"/>
                    </a:cubicBezTo>
                    <a:lnTo>
                      <a:pt x="14760448" y="3156127"/>
                    </a:lnTo>
                    <a:cubicBezTo>
                      <a:pt x="14731238" y="3188893"/>
                      <a:pt x="14689581" y="3157016"/>
                      <a:pt x="14689456" y="3113074"/>
                    </a:cubicBezTo>
                    <a:cubicBezTo>
                      <a:pt x="14689138" y="3006585"/>
                      <a:pt x="14672119" y="2821355"/>
                      <a:pt x="14575408" y="2645396"/>
                    </a:cubicBezTo>
                    <a:cubicBezTo>
                      <a:pt x="14568668" y="2633101"/>
                      <a:pt x="14561595" y="2620989"/>
                      <a:pt x="14554200" y="2609075"/>
                    </a:cubicBezTo>
                    <a:lnTo>
                      <a:pt x="14554073" y="2608820"/>
                    </a:lnTo>
                    <a:lnTo>
                      <a:pt x="14546770" y="2597327"/>
                    </a:lnTo>
                    <a:cubicBezTo>
                      <a:pt x="14539277" y="2585516"/>
                      <a:pt x="14520736" y="2589453"/>
                      <a:pt x="14518576" y="2603360"/>
                    </a:cubicBezTo>
                    <a:cubicBezTo>
                      <a:pt x="14517942" y="2607550"/>
                      <a:pt x="14517116" y="2611995"/>
                      <a:pt x="14516291" y="2616694"/>
                    </a:cubicBezTo>
                    <a:lnTo>
                      <a:pt x="14516291" y="2616949"/>
                    </a:lnTo>
                    <a:cubicBezTo>
                      <a:pt x="14513925" y="2629892"/>
                      <a:pt x="14511194" y="2642767"/>
                      <a:pt x="14508099" y="2655556"/>
                    </a:cubicBezTo>
                    <a:cubicBezTo>
                      <a:pt x="14493494" y="2716389"/>
                      <a:pt x="14465428" y="2797796"/>
                      <a:pt x="14411896" y="2869107"/>
                    </a:cubicBezTo>
                    <a:cubicBezTo>
                      <a:pt x="14390307" y="2898000"/>
                      <a:pt x="14348269" y="2896349"/>
                      <a:pt x="14321408" y="2872218"/>
                    </a:cubicBezTo>
                    <a:moveTo>
                      <a:pt x="16003270" y="3610787"/>
                    </a:moveTo>
                    <a:cubicBezTo>
                      <a:pt x="15744953" y="3608120"/>
                      <a:pt x="15612554" y="3347833"/>
                      <a:pt x="15703930" y="3153143"/>
                    </a:cubicBezTo>
                    <a:cubicBezTo>
                      <a:pt x="15753206" y="3047923"/>
                      <a:pt x="15783053" y="2970008"/>
                      <a:pt x="15800768" y="2917494"/>
                    </a:cubicBezTo>
                    <a:lnTo>
                      <a:pt x="15802991" y="2919462"/>
                    </a:lnTo>
                    <a:cubicBezTo>
                      <a:pt x="15849155" y="2960864"/>
                      <a:pt x="15936341" y="2974326"/>
                      <a:pt x="15986696" y="2907207"/>
                    </a:cubicBezTo>
                    <a:cubicBezTo>
                      <a:pt x="16028289" y="2851835"/>
                      <a:pt x="16055912" y="2791764"/>
                      <a:pt x="16074326" y="2737980"/>
                    </a:cubicBezTo>
                    <a:cubicBezTo>
                      <a:pt x="16137129" y="2881362"/>
                      <a:pt x="16149701" y="3024682"/>
                      <a:pt x="16149956" y="3113264"/>
                    </a:cubicBezTo>
                    <a:cubicBezTo>
                      <a:pt x="16150081" y="3153905"/>
                      <a:pt x="16169195" y="3193846"/>
                      <a:pt x="16202914" y="3216198"/>
                    </a:cubicBezTo>
                    <a:cubicBezTo>
                      <a:pt x="16220313" y="3227818"/>
                      <a:pt x="16243110" y="3235375"/>
                      <a:pt x="16268383" y="3232454"/>
                    </a:cubicBezTo>
                    <a:cubicBezTo>
                      <a:pt x="16280193" y="3231120"/>
                      <a:pt x="16291180" y="3227564"/>
                      <a:pt x="16301085" y="3222485"/>
                    </a:cubicBezTo>
                    <a:cubicBezTo>
                      <a:pt x="16334803" y="3455149"/>
                      <a:pt x="16167291" y="3612565"/>
                      <a:pt x="16003270" y="3610787"/>
                    </a:cubicBezTo>
                    <a:moveTo>
                      <a:pt x="16567150" y="2868917"/>
                    </a:moveTo>
                    <a:cubicBezTo>
                      <a:pt x="16666718" y="3183242"/>
                      <a:pt x="16542194" y="3773537"/>
                      <a:pt x="16002635" y="3774236"/>
                    </a:cubicBezTo>
                    <a:cubicBezTo>
                      <a:pt x="15536926" y="3774935"/>
                      <a:pt x="15240000" y="3351008"/>
                      <a:pt x="15435581" y="2873171"/>
                    </a:cubicBezTo>
                    <a:cubicBezTo>
                      <a:pt x="15446819" y="2845675"/>
                      <a:pt x="15457488" y="2820783"/>
                      <a:pt x="15467583" y="2797352"/>
                    </a:cubicBezTo>
                    <a:cubicBezTo>
                      <a:pt x="15511906" y="2694101"/>
                      <a:pt x="15544546" y="2618155"/>
                      <a:pt x="15560803" y="2466326"/>
                    </a:cubicBezTo>
                    <a:cubicBezTo>
                      <a:pt x="15562075" y="2454709"/>
                      <a:pt x="15569208" y="2444553"/>
                      <a:pt x="15579705" y="2439414"/>
                    </a:cubicBezTo>
                    <a:cubicBezTo>
                      <a:pt x="15590201" y="2434276"/>
                      <a:pt x="15602598" y="2434870"/>
                      <a:pt x="15612554" y="2440990"/>
                    </a:cubicBezTo>
                    <a:cubicBezTo>
                      <a:pt x="15650273" y="2463596"/>
                      <a:pt x="15686976" y="2495981"/>
                      <a:pt x="15715742" y="2524556"/>
                    </a:cubicBezTo>
                    <a:cubicBezTo>
                      <a:pt x="15745841" y="2554464"/>
                      <a:pt x="15797467" y="2552115"/>
                      <a:pt x="15818802" y="2515475"/>
                    </a:cubicBezTo>
                    <a:cubicBezTo>
                      <a:pt x="15928022" y="2327960"/>
                      <a:pt x="15953613" y="2156002"/>
                      <a:pt x="15958693" y="2066594"/>
                    </a:cubicBezTo>
                    <a:cubicBezTo>
                      <a:pt x="15959251" y="2053944"/>
                      <a:pt x="15966812" y="2042658"/>
                      <a:pt x="15978298" y="2037329"/>
                    </a:cubicBezTo>
                    <a:cubicBezTo>
                      <a:pt x="15989784" y="2032000"/>
                      <a:pt x="16003284" y="2033515"/>
                      <a:pt x="16013304" y="2041257"/>
                    </a:cubicBezTo>
                    <a:cubicBezTo>
                      <a:pt x="16356647" y="2306497"/>
                      <a:pt x="16389033" y="2681782"/>
                      <a:pt x="16379635" y="2873996"/>
                    </a:cubicBezTo>
                    <a:cubicBezTo>
                      <a:pt x="16377094" y="2925876"/>
                      <a:pt x="16428657" y="2960102"/>
                      <a:pt x="16462248" y="2920479"/>
                    </a:cubicBezTo>
                    <a:cubicBezTo>
                      <a:pt x="16479393" y="2900286"/>
                      <a:pt x="16493998" y="2879331"/>
                      <a:pt x="16505745" y="2860598"/>
                    </a:cubicBezTo>
                    <a:cubicBezTo>
                      <a:pt x="16512873" y="2849350"/>
                      <a:pt x="16525896" y="2843281"/>
                      <a:pt x="16539092" y="2845055"/>
                    </a:cubicBezTo>
                    <a:cubicBezTo>
                      <a:pt x="16552289" y="2846829"/>
                      <a:pt x="16563247" y="2856122"/>
                      <a:pt x="16567150" y="2868853"/>
                    </a:cubicBezTo>
                    <a:lnTo>
                      <a:pt x="16567150" y="2868917"/>
                    </a:lnTo>
                    <a:moveTo>
                      <a:pt x="15845408" y="2872218"/>
                    </a:moveTo>
                    <a:cubicBezTo>
                      <a:pt x="15824264" y="2853168"/>
                      <a:pt x="15799435" y="2833864"/>
                      <a:pt x="15778861" y="2826054"/>
                    </a:cubicBezTo>
                    <a:cubicBezTo>
                      <a:pt x="15774791" y="2824513"/>
                      <a:pt x="15770252" y="2824809"/>
                      <a:pt x="15766418" y="2826867"/>
                    </a:cubicBezTo>
                    <a:cubicBezTo>
                      <a:pt x="15762582" y="2828924"/>
                      <a:pt x="15759826" y="2832542"/>
                      <a:pt x="15758859" y="2836786"/>
                    </a:cubicBezTo>
                    <a:cubicBezTo>
                      <a:pt x="15750286" y="2870313"/>
                      <a:pt x="15722092" y="2964484"/>
                      <a:pt x="15646464" y="3126155"/>
                    </a:cubicBezTo>
                    <a:cubicBezTo>
                      <a:pt x="15536926" y="3359581"/>
                      <a:pt x="15694660" y="3671112"/>
                      <a:pt x="16002571" y="3674287"/>
                    </a:cubicBezTo>
                    <a:cubicBezTo>
                      <a:pt x="16220631" y="3676700"/>
                      <a:pt x="16423894" y="3459403"/>
                      <a:pt x="16355314" y="3168129"/>
                    </a:cubicBezTo>
                    <a:lnTo>
                      <a:pt x="16354044" y="3162985"/>
                    </a:lnTo>
                    <a:cubicBezTo>
                      <a:pt x="16351747" y="3153607"/>
                      <a:pt x="16349206" y="3144290"/>
                      <a:pt x="16346424" y="3135045"/>
                    </a:cubicBezTo>
                    <a:lnTo>
                      <a:pt x="16346361" y="3134727"/>
                    </a:lnTo>
                    <a:cubicBezTo>
                      <a:pt x="16344745" y="3129348"/>
                      <a:pt x="16343052" y="3123992"/>
                      <a:pt x="16341281" y="3118662"/>
                    </a:cubicBezTo>
                    <a:cubicBezTo>
                      <a:pt x="16339425" y="3112788"/>
                      <a:pt x="16334251" y="3108581"/>
                      <a:pt x="16328123" y="3107961"/>
                    </a:cubicBezTo>
                    <a:cubicBezTo>
                      <a:pt x="16321995" y="3107339"/>
                      <a:pt x="16316084" y="3110423"/>
                      <a:pt x="16313087" y="3115805"/>
                    </a:cubicBezTo>
                    <a:cubicBezTo>
                      <a:pt x="16305408" y="3129577"/>
                      <a:pt x="16296320" y="3142515"/>
                      <a:pt x="16285972" y="3154412"/>
                    </a:cubicBezTo>
                    <a:lnTo>
                      <a:pt x="16284448" y="3156127"/>
                    </a:lnTo>
                    <a:cubicBezTo>
                      <a:pt x="16255238" y="3188893"/>
                      <a:pt x="16213581" y="3157016"/>
                      <a:pt x="16213456" y="3113074"/>
                    </a:cubicBezTo>
                    <a:cubicBezTo>
                      <a:pt x="16213138" y="3006585"/>
                      <a:pt x="16196119" y="2821355"/>
                      <a:pt x="16099408" y="2645396"/>
                    </a:cubicBezTo>
                    <a:cubicBezTo>
                      <a:pt x="16092668" y="2633101"/>
                      <a:pt x="16085595" y="2620989"/>
                      <a:pt x="16078200" y="2609075"/>
                    </a:cubicBezTo>
                    <a:lnTo>
                      <a:pt x="16078073" y="2608820"/>
                    </a:lnTo>
                    <a:lnTo>
                      <a:pt x="16070770" y="2597327"/>
                    </a:lnTo>
                    <a:cubicBezTo>
                      <a:pt x="16063277" y="2585516"/>
                      <a:pt x="16044736" y="2589453"/>
                      <a:pt x="16042576" y="2603360"/>
                    </a:cubicBezTo>
                    <a:cubicBezTo>
                      <a:pt x="16041942" y="2607550"/>
                      <a:pt x="16041116" y="2611995"/>
                      <a:pt x="16040291" y="2616694"/>
                    </a:cubicBezTo>
                    <a:lnTo>
                      <a:pt x="16040291" y="2616949"/>
                    </a:lnTo>
                    <a:cubicBezTo>
                      <a:pt x="16037925" y="2629892"/>
                      <a:pt x="16035194" y="2642767"/>
                      <a:pt x="16032099" y="2655556"/>
                    </a:cubicBezTo>
                    <a:cubicBezTo>
                      <a:pt x="16017494" y="2716389"/>
                      <a:pt x="15989428" y="2797796"/>
                      <a:pt x="15935896" y="2869107"/>
                    </a:cubicBezTo>
                    <a:cubicBezTo>
                      <a:pt x="15914307" y="2898000"/>
                      <a:pt x="15872269" y="2896349"/>
                      <a:pt x="15845408" y="2872218"/>
                    </a:cubicBezTo>
                    <a:moveTo>
                      <a:pt x="17527270" y="3610787"/>
                    </a:moveTo>
                    <a:cubicBezTo>
                      <a:pt x="17268953" y="3608120"/>
                      <a:pt x="17136554" y="3347833"/>
                      <a:pt x="17227930" y="3153143"/>
                    </a:cubicBezTo>
                    <a:cubicBezTo>
                      <a:pt x="17277206" y="3047923"/>
                      <a:pt x="17307053" y="2970008"/>
                      <a:pt x="17324768" y="2917494"/>
                    </a:cubicBezTo>
                    <a:lnTo>
                      <a:pt x="17326991" y="2919462"/>
                    </a:lnTo>
                    <a:cubicBezTo>
                      <a:pt x="17373155" y="2960864"/>
                      <a:pt x="17460341" y="2974326"/>
                      <a:pt x="17510696" y="2907207"/>
                    </a:cubicBezTo>
                    <a:cubicBezTo>
                      <a:pt x="17552289" y="2851835"/>
                      <a:pt x="17579912" y="2791764"/>
                      <a:pt x="17598326" y="2737980"/>
                    </a:cubicBezTo>
                    <a:cubicBezTo>
                      <a:pt x="17661129" y="2881362"/>
                      <a:pt x="17673701" y="3024682"/>
                      <a:pt x="17673956" y="3113264"/>
                    </a:cubicBezTo>
                    <a:cubicBezTo>
                      <a:pt x="17674081" y="3153905"/>
                      <a:pt x="17693195" y="3193846"/>
                      <a:pt x="17726914" y="3216198"/>
                    </a:cubicBezTo>
                    <a:cubicBezTo>
                      <a:pt x="17744313" y="3227818"/>
                      <a:pt x="17767110" y="3235375"/>
                      <a:pt x="17792383" y="3232454"/>
                    </a:cubicBezTo>
                    <a:cubicBezTo>
                      <a:pt x="17804193" y="3231120"/>
                      <a:pt x="17815180" y="3227564"/>
                      <a:pt x="17825085" y="3222485"/>
                    </a:cubicBezTo>
                    <a:cubicBezTo>
                      <a:pt x="17858803" y="3455149"/>
                      <a:pt x="17691291" y="3612565"/>
                      <a:pt x="17527270" y="3610787"/>
                    </a:cubicBezTo>
                    <a:moveTo>
                      <a:pt x="18091150" y="2868917"/>
                    </a:moveTo>
                    <a:cubicBezTo>
                      <a:pt x="18190718" y="3183242"/>
                      <a:pt x="18066194" y="3773537"/>
                      <a:pt x="17526635" y="3774236"/>
                    </a:cubicBezTo>
                    <a:cubicBezTo>
                      <a:pt x="17060926" y="3774935"/>
                      <a:pt x="16764000" y="3351008"/>
                      <a:pt x="16959581" y="2873171"/>
                    </a:cubicBezTo>
                    <a:cubicBezTo>
                      <a:pt x="16970819" y="2845675"/>
                      <a:pt x="16981488" y="2820783"/>
                      <a:pt x="16991583" y="2797352"/>
                    </a:cubicBezTo>
                    <a:cubicBezTo>
                      <a:pt x="17035906" y="2694101"/>
                      <a:pt x="17068546" y="2618155"/>
                      <a:pt x="17084803" y="2466326"/>
                    </a:cubicBezTo>
                    <a:cubicBezTo>
                      <a:pt x="17086075" y="2454709"/>
                      <a:pt x="17093208" y="2444553"/>
                      <a:pt x="17103705" y="2439414"/>
                    </a:cubicBezTo>
                    <a:cubicBezTo>
                      <a:pt x="17114201" y="2434276"/>
                      <a:pt x="17126598" y="2434870"/>
                      <a:pt x="17136554" y="2440990"/>
                    </a:cubicBezTo>
                    <a:cubicBezTo>
                      <a:pt x="17174273" y="2463596"/>
                      <a:pt x="17210976" y="2495981"/>
                      <a:pt x="17239742" y="2524556"/>
                    </a:cubicBezTo>
                    <a:cubicBezTo>
                      <a:pt x="17269841" y="2554464"/>
                      <a:pt x="17321467" y="2552115"/>
                      <a:pt x="17342802" y="2515475"/>
                    </a:cubicBezTo>
                    <a:cubicBezTo>
                      <a:pt x="17452022" y="2327960"/>
                      <a:pt x="17477613" y="2156002"/>
                      <a:pt x="17482693" y="2066594"/>
                    </a:cubicBezTo>
                    <a:cubicBezTo>
                      <a:pt x="17483251" y="2053944"/>
                      <a:pt x="17490812" y="2042658"/>
                      <a:pt x="17502298" y="2037329"/>
                    </a:cubicBezTo>
                    <a:cubicBezTo>
                      <a:pt x="17513784" y="2032000"/>
                      <a:pt x="17527284" y="2033515"/>
                      <a:pt x="17537304" y="2041257"/>
                    </a:cubicBezTo>
                    <a:cubicBezTo>
                      <a:pt x="17880647" y="2306497"/>
                      <a:pt x="17913033" y="2681782"/>
                      <a:pt x="17903635" y="2873996"/>
                    </a:cubicBezTo>
                    <a:cubicBezTo>
                      <a:pt x="17901094" y="2925876"/>
                      <a:pt x="17952657" y="2960102"/>
                      <a:pt x="17986248" y="2920479"/>
                    </a:cubicBezTo>
                    <a:cubicBezTo>
                      <a:pt x="18003393" y="2900286"/>
                      <a:pt x="18017998" y="2879331"/>
                      <a:pt x="18029745" y="2860598"/>
                    </a:cubicBezTo>
                    <a:cubicBezTo>
                      <a:pt x="18036873" y="2849350"/>
                      <a:pt x="18049896" y="2843281"/>
                      <a:pt x="18063092" y="2845055"/>
                    </a:cubicBezTo>
                    <a:cubicBezTo>
                      <a:pt x="18076289" y="2846829"/>
                      <a:pt x="18087247" y="2856122"/>
                      <a:pt x="18091150" y="2868853"/>
                    </a:cubicBezTo>
                    <a:lnTo>
                      <a:pt x="18091150" y="2868917"/>
                    </a:lnTo>
                    <a:moveTo>
                      <a:pt x="17369408" y="2872218"/>
                    </a:moveTo>
                    <a:cubicBezTo>
                      <a:pt x="17348264" y="2853168"/>
                      <a:pt x="17323435" y="2833864"/>
                      <a:pt x="17302861" y="2826054"/>
                    </a:cubicBezTo>
                    <a:cubicBezTo>
                      <a:pt x="17298791" y="2824513"/>
                      <a:pt x="17294252" y="2824809"/>
                      <a:pt x="17290418" y="2826867"/>
                    </a:cubicBezTo>
                    <a:cubicBezTo>
                      <a:pt x="17286582" y="2828924"/>
                      <a:pt x="17283826" y="2832542"/>
                      <a:pt x="17282859" y="2836786"/>
                    </a:cubicBezTo>
                    <a:cubicBezTo>
                      <a:pt x="17274286" y="2870313"/>
                      <a:pt x="17246092" y="2964484"/>
                      <a:pt x="17170464" y="3126155"/>
                    </a:cubicBezTo>
                    <a:cubicBezTo>
                      <a:pt x="17060926" y="3359581"/>
                      <a:pt x="17218660" y="3671112"/>
                      <a:pt x="17526571" y="3674287"/>
                    </a:cubicBezTo>
                    <a:cubicBezTo>
                      <a:pt x="17744631" y="3676700"/>
                      <a:pt x="17947894" y="3459403"/>
                      <a:pt x="17879314" y="3168129"/>
                    </a:cubicBezTo>
                    <a:lnTo>
                      <a:pt x="17878044" y="3162985"/>
                    </a:lnTo>
                    <a:cubicBezTo>
                      <a:pt x="17875747" y="3153607"/>
                      <a:pt x="17873206" y="3144290"/>
                      <a:pt x="17870424" y="3135045"/>
                    </a:cubicBezTo>
                    <a:lnTo>
                      <a:pt x="17870361" y="3134727"/>
                    </a:lnTo>
                    <a:cubicBezTo>
                      <a:pt x="17868745" y="3129348"/>
                      <a:pt x="17867052" y="3123992"/>
                      <a:pt x="17865281" y="3118662"/>
                    </a:cubicBezTo>
                    <a:cubicBezTo>
                      <a:pt x="17863425" y="3112788"/>
                      <a:pt x="17858251" y="3108581"/>
                      <a:pt x="17852123" y="3107961"/>
                    </a:cubicBezTo>
                    <a:cubicBezTo>
                      <a:pt x="17845995" y="3107339"/>
                      <a:pt x="17840084" y="3110423"/>
                      <a:pt x="17837087" y="3115805"/>
                    </a:cubicBezTo>
                    <a:cubicBezTo>
                      <a:pt x="17829408" y="3129577"/>
                      <a:pt x="17820320" y="3142515"/>
                      <a:pt x="17809972" y="3154412"/>
                    </a:cubicBezTo>
                    <a:lnTo>
                      <a:pt x="17808448" y="3156127"/>
                    </a:lnTo>
                    <a:cubicBezTo>
                      <a:pt x="17779238" y="3188893"/>
                      <a:pt x="17737581" y="3157016"/>
                      <a:pt x="17737456" y="3113074"/>
                    </a:cubicBezTo>
                    <a:cubicBezTo>
                      <a:pt x="17737138" y="3006585"/>
                      <a:pt x="17720119" y="2821355"/>
                      <a:pt x="17623408" y="2645396"/>
                    </a:cubicBezTo>
                    <a:cubicBezTo>
                      <a:pt x="17616668" y="2633101"/>
                      <a:pt x="17609595" y="2620989"/>
                      <a:pt x="17602200" y="2609075"/>
                    </a:cubicBezTo>
                    <a:lnTo>
                      <a:pt x="17602073" y="2608820"/>
                    </a:lnTo>
                    <a:lnTo>
                      <a:pt x="17594770" y="2597327"/>
                    </a:lnTo>
                    <a:cubicBezTo>
                      <a:pt x="17587277" y="2585516"/>
                      <a:pt x="17568736" y="2589453"/>
                      <a:pt x="17566576" y="2603360"/>
                    </a:cubicBezTo>
                    <a:cubicBezTo>
                      <a:pt x="17565942" y="2607550"/>
                      <a:pt x="17565116" y="2611995"/>
                      <a:pt x="17564291" y="2616694"/>
                    </a:cubicBezTo>
                    <a:lnTo>
                      <a:pt x="17564291" y="2616949"/>
                    </a:lnTo>
                    <a:cubicBezTo>
                      <a:pt x="17561925" y="2629892"/>
                      <a:pt x="17559194" y="2642767"/>
                      <a:pt x="17556099" y="2655556"/>
                    </a:cubicBezTo>
                    <a:cubicBezTo>
                      <a:pt x="17541494" y="2716389"/>
                      <a:pt x="17513428" y="2797796"/>
                      <a:pt x="17459896" y="2869107"/>
                    </a:cubicBezTo>
                    <a:cubicBezTo>
                      <a:pt x="17438307" y="2898000"/>
                      <a:pt x="17396269" y="2896349"/>
                      <a:pt x="17369408" y="2872218"/>
                    </a:cubicBezTo>
                    <a:moveTo>
                      <a:pt x="19051270" y="3610787"/>
                    </a:moveTo>
                    <a:cubicBezTo>
                      <a:pt x="18792953" y="3608120"/>
                      <a:pt x="18660554" y="3347833"/>
                      <a:pt x="18751930" y="3153143"/>
                    </a:cubicBezTo>
                    <a:cubicBezTo>
                      <a:pt x="18801206" y="3047923"/>
                      <a:pt x="18831053" y="2970008"/>
                      <a:pt x="18848768" y="2917494"/>
                    </a:cubicBezTo>
                    <a:lnTo>
                      <a:pt x="18850991" y="2919462"/>
                    </a:lnTo>
                    <a:cubicBezTo>
                      <a:pt x="18897155" y="2960864"/>
                      <a:pt x="18984341" y="2974326"/>
                      <a:pt x="19034696" y="2907207"/>
                    </a:cubicBezTo>
                    <a:cubicBezTo>
                      <a:pt x="19076289" y="2851835"/>
                      <a:pt x="19103912" y="2791764"/>
                      <a:pt x="19122326" y="2737980"/>
                    </a:cubicBezTo>
                    <a:cubicBezTo>
                      <a:pt x="19185129" y="2881362"/>
                      <a:pt x="19197701" y="3024682"/>
                      <a:pt x="19197956" y="3113264"/>
                    </a:cubicBezTo>
                    <a:cubicBezTo>
                      <a:pt x="19198081" y="3153905"/>
                      <a:pt x="19217195" y="3193846"/>
                      <a:pt x="19250914" y="3216198"/>
                    </a:cubicBezTo>
                    <a:cubicBezTo>
                      <a:pt x="19268313" y="3227818"/>
                      <a:pt x="19291110" y="3235375"/>
                      <a:pt x="19316383" y="3232454"/>
                    </a:cubicBezTo>
                    <a:cubicBezTo>
                      <a:pt x="19328193" y="3231120"/>
                      <a:pt x="19339180" y="3227564"/>
                      <a:pt x="19349085" y="3222485"/>
                    </a:cubicBezTo>
                    <a:cubicBezTo>
                      <a:pt x="19382803" y="3455149"/>
                      <a:pt x="19215291" y="3612565"/>
                      <a:pt x="19051270" y="3610787"/>
                    </a:cubicBezTo>
                    <a:moveTo>
                      <a:pt x="19615150" y="2868917"/>
                    </a:moveTo>
                    <a:cubicBezTo>
                      <a:pt x="19714718" y="3183242"/>
                      <a:pt x="19590194" y="3773537"/>
                      <a:pt x="19050635" y="3774236"/>
                    </a:cubicBezTo>
                    <a:cubicBezTo>
                      <a:pt x="18584926" y="3774935"/>
                      <a:pt x="18288000" y="3351008"/>
                      <a:pt x="18483581" y="2873171"/>
                    </a:cubicBezTo>
                    <a:cubicBezTo>
                      <a:pt x="18494819" y="2845675"/>
                      <a:pt x="18505488" y="2820783"/>
                      <a:pt x="18515583" y="2797352"/>
                    </a:cubicBezTo>
                    <a:cubicBezTo>
                      <a:pt x="18559906" y="2694101"/>
                      <a:pt x="18592546" y="2618155"/>
                      <a:pt x="18608803" y="2466326"/>
                    </a:cubicBezTo>
                    <a:cubicBezTo>
                      <a:pt x="18610075" y="2454709"/>
                      <a:pt x="18617208" y="2444553"/>
                      <a:pt x="18627705" y="2439414"/>
                    </a:cubicBezTo>
                    <a:cubicBezTo>
                      <a:pt x="18638201" y="2434276"/>
                      <a:pt x="18650598" y="2434870"/>
                      <a:pt x="18660554" y="2440990"/>
                    </a:cubicBezTo>
                    <a:cubicBezTo>
                      <a:pt x="18698273" y="2463596"/>
                      <a:pt x="18734976" y="2495981"/>
                      <a:pt x="18763742" y="2524556"/>
                    </a:cubicBezTo>
                    <a:cubicBezTo>
                      <a:pt x="18793841" y="2554464"/>
                      <a:pt x="18845467" y="2552115"/>
                      <a:pt x="18866802" y="2515475"/>
                    </a:cubicBezTo>
                    <a:cubicBezTo>
                      <a:pt x="18976022" y="2327960"/>
                      <a:pt x="19001613" y="2156002"/>
                      <a:pt x="19006693" y="2066594"/>
                    </a:cubicBezTo>
                    <a:cubicBezTo>
                      <a:pt x="19007251" y="2053944"/>
                      <a:pt x="19014812" y="2042658"/>
                      <a:pt x="19026298" y="2037329"/>
                    </a:cubicBezTo>
                    <a:cubicBezTo>
                      <a:pt x="19037784" y="2032000"/>
                      <a:pt x="19051284" y="2033515"/>
                      <a:pt x="19061304" y="2041257"/>
                    </a:cubicBezTo>
                    <a:cubicBezTo>
                      <a:pt x="19404647" y="2306497"/>
                      <a:pt x="19437033" y="2681782"/>
                      <a:pt x="19427635" y="2873996"/>
                    </a:cubicBezTo>
                    <a:cubicBezTo>
                      <a:pt x="19425094" y="2925876"/>
                      <a:pt x="19476657" y="2960102"/>
                      <a:pt x="19510248" y="2920479"/>
                    </a:cubicBezTo>
                    <a:cubicBezTo>
                      <a:pt x="19527393" y="2900286"/>
                      <a:pt x="19541998" y="2879331"/>
                      <a:pt x="19553745" y="2860598"/>
                    </a:cubicBezTo>
                    <a:cubicBezTo>
                      <a:pt x="19560873" y="2849350"/>
                      <a:pt x="19573896" y="2843281"/>
                      <a:pt x="19587092" y="2845055"/>
                    </a:cubicBezTo>
                    <a:cubicBezTo>
                      <a:pt x="19600289" y="2846829"/>
                      <a:pt x="19611247" y="2856122"/>
                      <a:pt x="19615150" y="2868853"/>
                    </a:cubicBezTo>
                    <a:lnTo>
                      <a:pt x="19615150" y="2868917"/>
                    </a:lnTo>
                    <a:moveTo>
                      <a:pt x="18893408" y="2872218"/>
                    </a:moveTo>
                    <a:cubicBezTo>
                      <a:pt x="18872264" y="2853168"/>
                      <a:pt x="18847435" y="2833864"/>
                      <a:pt x="18826861" y="2826054"/>
                    </a:cubicBezTo>
                    <a:cubicBezTo>
                      <a:pt x="18822791" y="2824513"/>
                      <a:pt x="18818252" y="2824809"/>
                      <a:pt x="18814418" y="2826867"/>
                    </a:cubicBezTo>
                    <a:cubicBezTo>
                      <a:pt x="18810582" y="2828924"/>
                      <a:pt x="18807826" y="2832542"/>
                      <a:pt x="18806859" y="2836786"/>
                    </a:cubicBezTo>
                    <a:cubicBezTo>
                      <a:pt x="18798286" y="2870313"/>
                      <a:pt x="18770092" y="2964484"/>
                      <a:pt x="18694464" y="3126155"/>
                    </a:cubicBezTo>
                    <a:cubicBezTo>
                      <a:pt x="18584926" y="3359581"/>
                      <a:pt x="18742660" y="3671112"/>
                      <a:pt x="19050571" y="3674287"/>
                    </a:cubicBezTo>
                    <a:cubicBezTo>
                      <a:pt x="19268631" y="3676700"/>
                      <a:pt x="19471894" y="3459403"/>
                      <a:pt x="19403314" y="3168129"/>
                    </a:cubicBezTo>
                    <a:lnTo>
                      <a:pt x="19402044" y="3162985"/>
                    </a:lnTo>
                    <a:cubicBezTo>
                      <a:pt x="19399747" y="3153607"/>
                      <a:pt x="19397206" y="3144290"/>
                      <a:pt x="19394424" y="3135045"/>
                    </a:cubicBezTo>
                    <a:lnTo>
                      <a:pt x="19394361" y="3134727"/>
                    </a:lnTo>
                    <a:cubicBezTo>
                      <a:pt x="19392745" y="3129348"/>
                      <a:pt x="19391052" y="3123992"/>
                      <a:pt x="19389281" y="3118662"/>
                    </a:cubicBezTo>
                    <a:cubicBezTo>
                      <a:pt x="19387425" y="3112788"/>
                      <a:pt x="19382251" y="3108581"/>
                      <a:pt x="19376123" y="3107961"/>
                    </a:cubicBezTo>
                    <a:cubicBezTo>
                      <a:pt x="19369995" y="3107339"/>
                      <a:pt x="19364084" y="3110423"/>
                      <a:pt x="19361087" y="3115805"/>
                    </a:cubicBezTo>
                    <a:cubicBezTo>
                      <a:pt x="19353408" y="3129577"/>
                      <a:pt x="19344320" y="3142515"/>
                      <a:pt x="19333972" y="3154412"/>
                    </a:cubicBezTo>
                    <a:lnTo>
                      <a:pt x="19332448" y="3156127"/>
                    </a:lnTo>
                    <a:cubicBezTo>
                      <a:pt x="19303238" y="3188893"/>
                      <a:pt x="19261581" y="3157016"/>
                      <a:pt x="19261456" y="3113074"/>
                    </a:cubicBezTo>
                    <a:cubicBezTo>
                      <a:pt x="19261138" y="3006585"/>
                      <a:pt x="19244119" y="2821355"/>
                      <a:pt x="19147408" y="2645396"/>
                    </a:cubicBezTo>
                    <a:cubicBezTo>
                      <a:pt x="19140668" y="2633101"/>
                      <a:pt x="19133595" y="2620989"/>
                      <a:pt x="19126200" y="2609075"/>
                    </a:cubicBezTo>
                    <a:lnTo>
                      <a:pt x="19126073" y="2608820"/>
                    </a:lnTo>
                    <a:lnTo>
                      <a:pt x="19118770" y="2597327"/>
                    </a:lnTo>
                    <a:cubicBezTo>
                      <a:pt x="19111277" y="2585516"/>
                      <a:pt x="19092736" y="2589453"/>
                      <a:pt x="19090576" y="2603360"/>
                    </a:cubicBezTo>
                    <a:cubicBezTo>
                      <a:pt x="19089942" y="2607550"/>
                      <a:pt x="19089116" y="2611995"/>
                      <a:pt x="19088291" y="2616694"/>
                    </a:cubicBezTo>
                    <a:lnTo>
                      <a:pt x="19088291" y="2616949"/>
                    </a:lnTo>
                    <a:cubicBezTo>
                      <a:pt x="19085925" y="2629892"/>
                      <a:pt x="19083194" y="2642767"/>
                      <a:pt x="19080099" y="2655556"/>
                    </a:cubicBezTo>
                    <a:cubicBezTo>
                      <a:pt x="19065494" y="2716389"/>
                      <a:pt x="19037428" y="2797796"/>
                      <a:pt x="18983896" y="2869107"/>
                    </a:cubicBezTo>
                    <a:cubicBezTo>
                      <a:pt x="18962307" y="2898000"/>
                      <a:pt x="18920269" y="2896349"/>
                      <a:pt x="18893408" y="2872218"/>
                    </a:cubicBezTo>
                    <a:moveTo>
                      <a:pt x="20575270" y="3610787"/>
                    </a:moveTo>
                    <a:cubicBezTo>
                      <a:pt x="20316953" y="3608120"/>
                      <a:pt x="20184554" y="3347833"/>
                      <a:pt x="20275930" y="3153143"/>
                    </a:cubicBezTo>
                    <a:cubicBezTo>
                      <a:pt x="20325206" y="3047923"/>
                      <a:pt x="20355053" y="2970008"/>
                      <a:pt x="20372768" y="2917494"/>
                    </a:cubicBezTo>
                    <a:lnTo>
                      <a:pt x="20374991" y="2919462"/>
                    </a:lnTo>
                    <a:cubicBezTo>
                      <a:pt x="20421155" y="2960864"/>
                      <a:pt x="20508341" y="2974326"/>
                      <a:pt x="20558696" y="2907207"/>
                    </a:cubicBezTo>
                    <a:cubicBezTo>
                      <a:pt x="20600289" y="2851835"/>
                      <a:pt x="20627912" y="2791764"/>
                      <a:pt x="20646326" y="2737980"/>
                    </a:cubicBezTo>
                    <a:cubicBezTo>
                      <a:pt x="20709129" y="2881362"/>
                      <a:pt x="20721701" y="3024682"/>
                      <a:pt x="20721956" y="3113264"/>
                    </a:cubicBezTo>
                    <a:cubicBezTo>
                      <a:pt x="20722081" y="3153905"/>
                      <a:pt x="20741195" y="3193846"/>
                      <a:pt x="20774914" y="3216198"/>
                    </a:cubicBezTo>
                    <a:cubicBezTo>
                      <a:pt x="20792313" y="3227818"/>
                      <a:pt x="20815110" y="3235375"/>
                      <a:pt x="20840383" y="3232454"/>
                    </a:cubicBezTo>
                    <a:cubicBezTo>
                      <a:pt x="20852193" y="3231120"/>
                      <a:pt x="20863180" y="3227564"/>
                      <a:pt x="20873085" y="3222485"/>
                    </a:cubicBezTo>
                    <a:cubicBezTo>
                      <a:pt x="20906803" y="3455149"/>
                      <a:pt x="20739291" y="3612565"/>
                      <a:pt x="20575270" y="3610787"/>
                    </a:cubicBezTo>
                    <a:moveTo>
                      <a:pt x="21139150" y="2868917"/>
                    </a:moveTo>
                    <a:cubicBezTo>
                      <a:pt x="21238718" y="3183242"/>
                      <a:pt x="21114194" y="3773537"/>
                      <a:pt x="20574635" y="3774236"/>
                    </a:cubicBezTo>
                    <a:cubicBezTo>
                      <a:pt x="20108926" y="3774935"/>
                      <a:pt x="19812000" y="3351008"/>
                      <a:pt x="20007581" y="2873171"/>
                    </a:cubicBezTo>
                    <a:cubicBezTo>
                      <a:pt x="20018819" y="2845675"/>
                      <a:pt x="20029488" y="2820783"/>
                      <a:pt x="20039583" y="2797352"/>
                    </a:cubicBezTo>
                    <a:cubicBezTo>
                      <a:pt x="20083906" y="2694101"/>
                      <a:pt x="20116546" y="2618155"/>
                      <a:pt x="20132803" y="2466326"/>
                    </a:cubicBezTo>
                    <a:cubicBezTo>
                      <a:pt x="20134075" y="2454709"/>
                      <a:pt x="20141208" y="2444553"/>
                      <a:pt x="20151705" y="2439414"/>
                    </a:cubicBezTo>
                    <a:cubicBezTo>
                      <a:pt x="20162201" y="2434276"/>
                      <a:pt x="20174598" y="2434870"/>
                      <a:pt x="20184554" y="2440990"/>
                    </a:cubicBezTo>
                    <a:cubicBezTo>
                      <a:pt x="20222273" y="2463596"/>
                      <a:pt x="20258976" y="2495981"/>
                      <a:pt x="20287742" y="2524556"/>
                    </a:cubicBezTo>
                    <a:cubicBezTo>
                      <a:pt x="20317841" y="2554464"/>
                      <a:pt x="20369467" y="2552115"/>
                      <a:pt x="20390802" y="2515475"/>
                    </a:cubicBezTo>
                    <a:cubicBezTo>
                      <a:pt x="20500022" y="2327960"/>
                      <a:pt x="20525613" y="2156002"/>
                      <a:pt x="20530693" y="2066594"/>
                    </a:cubicBezTo>
                    <a:cubicBezTo>
                      <a:pt x="20531251" y="2053944"/>
                      <a:pt x="20538812" y="2042658"/>
                      <a:pt x="20550298" y="2037329"/>
                    </a:cubicBezTo>
                    <a:cubicBezTo>
                      <a:pt x="20561784" y="2032000"/>
                      <a:pt x="20575284" y="2033515"/>
                      <a:pt x="20585304" y="2041257"/>
                    </a:cubicBezTo>
                    <a:cubicBezTo>
                      <a:pt x="20928647" y="2306497"/>
                      <a:pt x="20961033" y="2681782"/>
                      <a:pt x="20951635" y="2873996"/>
                    </a:cubicBezTo>
                    <a:cubicBezTo>
                      <a:pt x="20949094" y="2925876"/>
                      <a:pt x="21000657" y="2960102"/>
                      <a:pt x="21034248" y="2920479"/>
                    </a:cubicBezTo>
                    <a:cubicBezTo>
                      <a:pt x="21051393" y="2900286"/>
                      <a:pt x="21065998" y="2879331"/>
                      <a:pt x="21077745" y="2860598"/>
                    </a:cubicBezTo>
                    <a:cubicBezTo>
                      <a:pt x="21084873" y="2849350"/>
                      <a:pt x="21097896" y="2843281"/>
                      <a:pt x="21111092" y="2845055"/>
                    </a:cubicBezTo>
                    <a:cubicBezTo>
                      <a:pt x="21124289" y="2846829"/>
                      <a:pt x="21135247" y="2856122"/>
                      <a:pt x="21139150" y="2868853"/>
                    </a:cubicBezTo>
                    <a:lnTo>
                      <a:pt x="21139150" y="2868917"/>
                    </a:lnTo>
                    <a:moveTo>
                      <a:pt x="20417408" y="2872218"/>
                    </a:moveTo>
                    <a:cubicBezTo>
                      <a:pt x="20396264" y="2853168"/>
                      <a:pt x="20371435" y="2833864"/>
                      <a:pt x="20350861" y="2826054"/>
                    </a:cubicBezTo>
                    <a:cubicBezTo>
                      <a:pt x="20346791" y="2824513"/>
                      <a:pt x="20342252" y="2824809"/>
                      <a:pt x="20338418" y="2826867"/>
                    </a:cubicBezTo>
                    <a:cubicBezTo>
                      <a:pt x="20334582" y="2828924"/>
                      <a:pt x="20331826" y="2832542"/>
                      <a:pt x="20330859" y="2836786"/>
                    </a:cubicBezTo>
                    <a:cubicBezTo>
                      <a:pt x="20322286" y="2870313"/>
                      <a:pt x="20294092" y="2964484"/>
                      <a:pt x="20218464" y="3126155"/>
                    </a:cubicBezTo>
                    <a:cubicBezTo>
                      <a:pt x="20108926" y="3359581"/>
                      <a:pt x="20266660" y="3671112"/>
                      <a:pt x="20574571" y="3674287"/>
                    </a:cubicBezTo>
                    <a:cubicBezTo>
                      <a:pt x="20792631" y="3676700"/>
                      <a:pt x="20995894" y="3459403"/>
                      <a:pt x="20927314" y="3168129"/>
                    </a:cubicBezTo>
                    <a:lnTo>
                      <a:pt x="20926044" y="3162985"/>
                    </a:lnTo>
                    <a:cubicBezTo>
                      <a:pt x="20923747" y="3153607"/>
                      <a:pt x="20921206" y="3144290"/>
                      <a:pt x="20918424" y="3135045"/>
                    </a:cubicBezTo>
                    <a:lnTo>
                      <a:pt x="20918361" y="3134727"/>
                    </a:lnTo>
                    <a:cubicBezTo>
                      <a:pt x="20916745" y="3129348"/>
                      <a:pt x="20915052" y="3123992"/>
                      <a:pt x="20913281" y="3118662"/>
                    </a:cubicBezTo>
                    <a:cubicBezTo>
                      <a:pt x="20911425" y="3112788"/>
                      <a:pt x="20906251" y="3108581"/>
                      <a:pt x="20900123" y="3107961"/>
                    </a:cubicBezTo>
                    <a:cubicBezTo>
                      <a:pt x="20893995" y="3107339"/>
                      <a:pt x="20888084" y="3110423"/>
                      <a:pt x="20885087" y="3115805"/>
                    </a:cubicBezTo>
                    <a:cubicBezTo>
                      <a:pt x="20877408" y="3129577"/>
                      <a:pt x="20868320" y="3142515"/>
                      <a:pt x="20857972" y="3154412"/>
                    </a:cubicBezTo>
                    <a:lnTo>
                      <a:pt x="20856448" y="3156127"/>
                    </a:lnTo>
                    <a:cubicBezTo>
                      <a:pt x="20827238" y="3188893"/>
                      <a:pt x="20785581" y="3157016"/>
                      <a:pt x="20785456" y="3113074"/>
                    </a:cubicBezTo>
                    <a:cubicBezTo>
                      <a:pt x="20785138" y="3006585"/>
                      <a:pt x="20768119" y="2821355"/>
                      <a:pt x="20671408" y="2645396"/>
                    </a:cubicBezTo>
                    <a:cubicBezTo>
                      <a:pt x="20664668" y="2633101"/>
                      <a:pt x="20657595" y="2620989"/>
                      <a:pt x="20650200" y="2609075"/>
                    </a:cubicBezTo>
                    <a:lnTo>
                      <a:pt x="20650073" y="2608820"/>
                    </a:lnTo>
                    <a:lnTo>
                      <a:pt x="20642770" y="2597327"/>
                    </a:lnTo>
                    <a:cubicBezTo>
                      <a:pt x="20635277" y="2585516"/>
                      <a:pt x="20616736" y="2589453"/>
                      <a:pt x="20614576" y="2603360"/>
                    </a:cubicBezTo>
                    <a:cubicBezTo>
                      <a:pt x="20613942" y="2607550"/>
                      <a:pt x="20613116" y="2611995"/>
                      <a:pt x="20612291" y="2616694"/>
                    </a:cubicBezTo>
                    <a:lnTo>
                      <a:pt x="20612291" y="2616949"/>
                    </a:lnTo>
                    <a:cubicBezTo>
                      <a:pt x="20609925" y="2629892"/>
                      <a:pt x="20607194" y="2642767"/>
                      <a:pt x="20604099" y="2655556"/>
                    </a:cubicBezTo>
                    <a:cubicBezTo>
                      <a:pt x="20589494" y="2716389"/>
                      <a:pt x="20561428" y="2797796"/>
                      <a:pt x="20507896" y="2869107"/>
                    </a:cubicBezTo>
                    <a:cubicBezTo>
                      <a:pt x="20486307" y="2898000"/>
                      <a:pt x="20444269" y="2896349"/>
                      <a:pt x="20417408" y="2872218"/>
                    </a:cubicBezTo>
                    <a:moveTo>
                      <a:pt x="763270" y="5642787"/>
                    </a:moveTo>
                    <a:cubicBezTo>
                      <a:pt x="504952" y="5640120"/>
                      <a:pt x="372555" y="5379833"/>
                      <a:pt x="463931" y="5185142"/>
                    </a:cubicBezTo>
                    <a:cubicBezTo>
                      <a:pt x="513207" y="5079923"/>
                      <a:pt x="543052" y="5002008"/>
                      <a:pt x="560768" y="4949494"/>
                    </a:cubicBezTo>
                    <a:lnTo>
                      <a:pt x="562991" y="4951463"/>
                    </a:lnTo>
                    <a:cubicBezTo>
                      <a:pt x="609155" y="4992865"/>
                      <a:pt x="696341" y="5006327"/>
                      <a:pt x="746697" y="4939207"/>
                    </a:cubicBezTo>
                    <a:cubicBezTo>
                      <a:pt x="788289" y="4883835"/>
                      <a:pt x="815911" y="4823764"/>
                      <a:pt x="834326" y="4769979"/>
                    </a:cubicBezTo>
                    <a:cubicBezTo>
                      <a:pt x="897128" y="4913363"/>
                      <a:pt x="909701" y="5056682"/>
                      <a:pt x="909955" y="5145265"/>
                    </a:cubicBezTo>
                    <a:cubicBezTo>
                      <a:pt x="910082" y="5185904"/>
                      <a:pt x="929196" y="5225846"/>
                      <a:pt x="962914" y="5248198"/>
                    </a:cubicBezTo>
                    <a:cubicBezTo>
                      <a:pt x="980313" y="5259818"/>
                      <a:pt x="1003109" y="5267375"/>
                      <a:pt x="1028383" y="5264454"/>
                    </a:cubicBezTo>
                    <a:cubicBezTo>
                      <a:pt x="1040194" y="5263120"/>
                      <a:pt x="1051179" y="5259565"/>
                      <a:pt x="1061085" y="5254485"/>
                    </a:cubicBezTo>
                    <a:cubicBezTo>
                      <a:pt x="1094803" y="5487149"/>
                      <a:pt x="927290" y="5644565"/>
                      <a:pt x="763270" y="5642787"/>
                    </a:cubicBezTo>
                    <a:moveTo>
                      <a:pt x="1327150" y="4900916"/>
                    </a:moveTo>
                    <a:cubicBezTo>
                      <a:pt x="1426718" y="5215241"/>
                      <a:pt x="1302194" y="5805538"/>
                      <a:pt x="762635" y="5806236"/>
                    </a:cubicBezTo>
                    <a:cubicBezTo>
                      <a:pt x="296926" y="5806935"/>
                      <a:pt x="0" y="5383008"/>
                      <a:pt x="195580" y="4905171"/>
                    </a:cubicBezTo>
                    <a:cubicBezTo>
                      <a:pt x="206820" y="4877676"/>
                      <a:pt x="217487" y="4852783"/>
                      <a:pt x="227584" y="4829352"/>
                    </a:cubicBezTo>
                    <a:cubicBezTo>
                      <a:pt x="271907" y="4726101"/>
                      <a:pt x="304546" y="4650155"/>
                      <a:pt x="320802" y="4498327"/>
                    </a:cubicBezTo>
                    <a:cubicBezTo>
                      <a:pt x="322075" y="4486709"/>
                      <a:pt x="329209" y="4476553"/>
                      <a:pt x="339705" y="4471414"/>
                    </a:cubicBezTo>
                    <a:cubicBezTo>
                      <a:pt x="350201" y="4466276"/>
                      <a:pt x="362598" y="4466871"/>
                      <a:pt x="372555" y="4472990"/>
                    </a:cubicBezTo>
                    <a:cubicBezTo>
                      <a:pt x="410274" y="4495596"/>
                      <a:pt x="446976" y="4527981"/>
                      <a:pt x="475742" y="4556556"/>
                    </a:cubicBezTo>
                    <a:cubicBezTo>
                      <a:pt x="505841" y="4586465"/>
                      <a:pt x="557467" y="4584115"/>
                      <a:pt x="578803" y="4547476"/>
                    </a:cubicBezTo>
                    <a:cubicBezTo>
                      <a:pt x="688022" y="4359960"/>
                      <a:pt x="713613" y="4188002"/>
                      <a:pt x="718693" y="4098594"/>
                    </a:cubicBezTo>
                    <a:cubicBezTo>
                      <a:pt x="719251" y="4085944"/>
                      <a:pt x="726811" y="4074658"/>
                      <a:pt x="738298" y="4069329"/>
                    </a:cubicBezTo>
                    <a:cubicBezTo>
                      <a:pt x="749785" y="4064000"/>
                      <a:pt x="763283" y="4065515"/>
                      <a:pt x="773303" y="4073257"/>
                    </a:cubicBezTo>
                    <a:cubicBezTo>
                      <a:pt x="1116647" y="4338497"/>
                      <a:pt x="1149033" y="4713782"/>
                      <a:pt x="1139634" y="4905996"/>
                    </a:cubicBezTo>
                    <a:cubicBezTo>
                      <a:pt x="1137094" y="4957876"/>
                      <a:pt x="1188656" y="4992103"/>
                      <a:pt x="1222248" y="4952478"/>
                    </a:cubicBezTo>
                    <a:cubicBezTo>
                      <a:pt x="1239393" y="4932286"/>
                      <a:pt x="1253998" y="4911330"/>
                      <a:pt x="1265745" y="4892598"/>
                    </a:cubicBezTo>
                    <a:cubicBezTo>
                      <a:pt x="1272873" y="4881351"/>
                      <a:pt x="1285895" y="4875281"/>
                      <a:pt x="1299092" y="4877055"/>
                    </a:cubicBezTo>
                    <a:cubicBezTo>
                      <a:pt x="1312289" y="4878829"/>
                      <a:pt x="1323246" y="4888122"/>
                      <a:pt x="1327150" y="4900853"/>
                    </a:cubicBezTo>
                    <a:lnTo>
                      <a:pt x="1327150" y="4900916"/>
                    </a:lnTo>
                    <a:moveTo>
                      <a:pt x="605409" y="4904218"/>
                    </a:moveTo>
                    <a:cubicBezTo>
                      <a:pt x="584264" y="4885168"/>
                      <a:pt x="559435" y="4865865"/>
                      <a:pt x="538861" y="4858054"/>
                    </a:cubicBezTo>
                    <a:cubicBezTo>
                      <a:pt x="534791" y="4856513"/>
                      <a:pt x="530252" y="4856810"/>
                      <a:pt x="526417" y="4858867"/>
                    </a:cubicBezTo>
                    <a:cubicBezTo>
                      <a:pt x="522582" y="4860925"/>
                      <a:pt x="519825" y="4864542"/>
                      <a:pt x="518858" y="4868786"/>
                    </a:cubicBezTo>
                    <a:cubicBezTo>
                      <a:pt x="510286" y="4902314"/>
                      <a:pt x="482092" y="4996484"/>
                      <a:pt x="406464" y="5158155"/>
                    </a:cubicBezTo>
                    <a:cubicBezTo>
                      <a:pt x="296926" y="5391581"/>
                      <a:pt x="454660" y="5703112"/>
                      <a:pt x="762572" y="5706287"/>
                    </a:cubicBezTo>
                    <a:cubicBezTo>
                      <a:pt x="980631" y="5708700"/>
                      <a:pt x="1183894" y="5491403"/>
                      <a:pt x="1115314" y="5200128"/>
                    </a:cubicBezTo>
                    <a:lnTo>
                      <a:pt x="1114044" y="5194985"/>
                    </a:lnTo>
                    <a:cubicBezTo>
                      <a:pt x="1111747" y="5185607"/>
                      <a:pt x="1109206" y="5176291"/>
                      <a:pt x="1106424" y="5167045"/>
                    </a:cubicBezTo>
                    <a:lnTo>
                      <a:pt x="1106361" y="5166728"/>
                    </a:lnTo>
                    <a:cubicBezTo>
                      <a:pt x="1104745" y="5161348"/>
                      <a:pt x="1103052" y="5155992"/>
                      <a:pt x="1101281" y="5150662"/>
                    </a:cubicBezTo>
                    <a:cubicBezTo>
                      <a:pt x="1099424" y="5144788"/>
                      <a:pt x="1094252" y="5140581"/>
                      <a:pt x="1088123" y="5139961"/>
                    </a:cubicBezTo>
                    <a:cubicBezTo>
                      <a:pt x="1081995" y="5139340"/>
                      <a:pt x="1076084" y="5142422"/>
                      <a:pt x="1073086" y="5147804"/>
                    </a:cubicBezTo>
                    <a:cubicBezTo>
                      <a:pt x="1065408" y="5161577"/>
                      <a:pt x="1056321" y="5174516"/>
                      <a:pt x="1045972" y="5186413"/>
                    </a:cubicBezTo>
                    <a:lnTo>
                      <a:pt x="1044448" y="5188127"/>
                    </a:lnTo>
                    <a:cubicBezTo>
                      <a:pt x="1015238" y="5220893"/>
                      <a:pt x="973582" y="5189016"/>
                      <a:pt x="973455" y="5145074"/>
                    </a:cubicBezTo>
                    <a:cubicBezTo>
                      <a:pt x="973138" y="5038585"/>
                      <a:pt x="956119" y="4853355"/>
                      <a:pt x="859409" y="4677396"/>
                    </a:cubicBezTo>
                    <a:cubicBezTo>
                      <a:pt x="852667" y="4665100"/>
                      <a:pt x="845595" y="4652989"/>
                      <a:pt x="838200" y="4641075"/>
                    </a:cubicBezTo>
                    <a:lnTo>
                      <a:pt x="838073" y="4640820"/>
                    </a:lnTo>
                    <a:lnTo>
                      <a:pt x="830771" y="4629327"/>
                    </a:lnTo>
                    <a:cubicBezTo>
                      <a:pt x="823278" y="4617516"/>
                      <a:pt x="804736" y="4621453"/>
                      <a:pt x="802576" y="4635360"/>
                    </a:cubicBezTo>
                    <a:cubicBezTo>
                      <a:pt x="801942" y="4639551"/>
                      <a:pt x="801116" y="4643995"/>
                      <a:pt x="800290" y="4648694"/>
                    </a:cubicBezTo>
                    <a:lnTo>
                      <a:pt x="800290" y="4648949"/>
                    </a:lnTo>
                    <a:cubicBezTo>
                      <a:pt x="797925" y="4661893"/>
                      <a:pt x="795193" y="4674767"/>
                      <a:pt x="792099" y="4687556"/>
                    </a:cubicBezTo>
                    <a:cubicBezTo>
                      <a:pt x="777494" y="4748390"/>
                      <a:pt x="749427" y="4829796"/>
                      <a:pt x="695897" y="4901107"/>
                    </a:cubicBezTo>
                    <a:cubicBezTo>
                      <a:pt x="674307" y="4930000"/>
                      <a:pt x="632269" y="4928349"/>
                      <a:pt x="605409" y="4904218"/>
                    </a:cubicBezTo>
                    <a:moveTo>
                      <a:pt x="2287270" y="5642787"/>
                    </a:moveTo>
                    <a:cubicBezTo>
                      <a:pt x="2028952" y="5640120"/>
                      <a:pt x="1896554" y="5379833"/>
                      <a:pt x="1987931" y="5185142"/>
                    </a:cubicBezTo>
                    <a:cubicBezTo>
                      <a:pt x="2037207" y="5079923"/>
                      <a:pt x="2067052" y="5002008"/>
                      <a:pt x="2084769" y="4949494"/>
                    </a:cubicBezTo>
                    <a:lnTo>
                      <a:pt x="2086991" y="4951463"/>
                    </a:lnTo>
                    <a:cubicBezTo>
                      <a:pt x="2133155" y="4992865"/>
                      <a:pt x="2220341" y="5006327"/>
                      <a:pt x="2270697" y="4939207"/>
                    </a:cubicBezTo>
                    <a:cubicBezTo>
                      <a:pt x="2312289" y="4883835"/>
                      <a:pt x="2339911" y="4823764"/>
                      <a:pt x="2358326" y="4769979"/>
                    </a:cubicBezTo>
                    <a:cubicBezTo>
                      <a:pt x="2421128" y="4913363"/>
                      <a:pt x="2433701" y="5056682"/>
                      <a:pt x="2433955" y="5145265"/>
                    </a:cubicBezTo>
                    <a:cubicBezTo>
                      <a:pt x="2434082" y="5185904"/>
                      <a:pt x="2453195" y="5225846"/>
                      <a:pt x="2486914" y="5248198"/>
                    </a:cubicBezTo>
                    <a:cubicBezTo>
                      <a:pt x="2504313" y="5259818"/>
                      <a:pt x="2527110" y="5267375"/>
                      <a:pt x="2552382" y="5264454"/>
                    </a:cubicBezTo>
                    <a:cubicBezTo>
                      <a:pt x="2564194" y="5263120"/>
                      <a:pt x="2575179" y="5259565"/>
                      <a:pt x="2585085" y="5254485"/>
                    </a:cubicBezTo>
                    <a:cubicBezTo>
                      <a:pt x="2618804" y="5487149"/>
                      <a:pt x="2451291" y="5644565"/>
                      <a:pt x="2287270" y="5642787"/>
                    </a:cubicBezTo>
                    <a:moveTo>
                      <a:pt x="2851150" y="4900916"/>
                    </a:moveTo>
                    <a:cubicBezTo>
                      <a:pt x="2950718" y="5215241"/>
                      <a:pt x="2826195" y="5805538"/>
                      <a:pt x="2286635" y="5806236"/>
                    </a:cubicBezTo>
                    <a:cubicBezTo>
                      <a:pt x="1820926" y="5806935"/>
                      <a:pt x="1524000" y="5383008"/>
                      <a:pt x="1719580" y="4905171"/>
                    </a:cubicBezTo>
                    <a:cubicBezTo>
                      <a:pt x="1730819" y="4877676"/>
                      <a:pt x="1741488" y="4852783"/>
                      <a:pt x="1751584" y="4829352"/>
                    </a:cubicBezTo>
                    <a:cubicBezTo>
                      <a:pt x="1795907" y="4726101"/>
                      <a:pt x="1828546" y="4650155"/>
                      <a:pt x="1844802" y="4498327"/>
                    </a:cubicBezTo>
                    <a:cubicBezTo>
                      <a:pt x="1846075" y="4486709"/>
                      <a:pt x="1853209" y="4476553"/>
                      <a:pt x="1863705" y="4471414"/>
                    </a:cubicBezTo>
                    <a:cubicBezTo>
                      <a:pt x="1874201" y="4466276"/>
                      <a:pt x="1886598" y="4466871"/>
                      <a:pt x="1896554" y="4472990"/>
                    </a:cubicBezTo>
                    <a:cubicBezTo>
                      <a:pt x="1934273" y="4495596"/>
                      <a:pt x="1970976" y="4527981"/>
                      <a:pt x="1999742" y="4556556"/>
                    </a:cubicBezTo>
                    <a:cubicBezTo>
                      <a:pt x="2029841" y="4586465"/>
                      <a:pt x="2081466" y="4584115"/>
                      <a:pt x="2102803" y="4547476"/>
                    </a:cubicBezTo>
                    <a:cubicBezTo>
                      <a:pt x="2212023" y="4359960"/>
                      <a:pt x="2237613" y="4188002"/>
                      <a:pt x="2242693" y="4098594"/>
                    </a:cubicBezTo>
                    <a:cubicBezTo>
                      <a:pt x="2243251" y="4085944"/>
                      <a:pt x="2250811" y="4074658"/>
                      <a:pt x="2262298" y="4069329"/>
                    </a:cubicBezTo>
                    <a:cubicBezTo>
                      <a:pt x="2273785" y="4064000"/>
                      <a:pt x="2287283" y="4065515"/>
                      <a:pt x="2297303" y="4073257"/>
                    </a:cubicBezTo>
                    <a:cubicBezTo>
                      <a:pt x="2640648" y="4338497"/>
                      <a:pt x="2673032" y="4713782"/>
                      <a:pt x="2663635" y="4905996"/>
                    </a:cubicBezTo>
                    <a:cubicBezTo>
                      <a:pt x="2661095" y="4957876"/>
                      <a:pt x="2712657" y="4992103"/>
                      <a:pt x="2746248" y="4952478"/>
                    </a:cubicBezTo>
                    <a:cubicBezTo>
                      <a:pt x="2763393" y="4932286"/>
                      <a:pt x="2777998" y="4911330"/>
                      <a:pt x="2789745" y="4892598"/>
                    </a:cubicBezTo>
                    <a:cubicBezTo>
                      <a:pt x="2796873" y="4881351"/>
                      <a:pt x="2809895" y="4875281"/>
                      <a:pt x="2823092" y="4877055"/>
                    </a:cubicBezTo>
                    <a:cubicBezTo>
                      <a:pt x="2836289" y="4878829"/>
                      <a:pt x="2847246" y="4888122"/>
                      <a:pt x="2851150" y="4900853"/>
                    </a:cubicBezTo>
                    <a:lnTo>
                      <a:pt x="2851150" y="4900916"/>
                    </a:lnTo>
                    <a:moveTo>
                      <a:pt x="2129409" y="4904218"/>
                    </a:moveTo>
                    <a:cubicBezTo>
                      <a:pt x="2108263" y="4885168"/>
                      <a:pt x="2083435" y="4865865"/>
                      <a:pt x="2062861" y="4858054"/>
                    </a:cubicBezTo>
                    <a:cubicBezTo>
                      <a:pt x="2058791" y="4856513"/>
                      <a:pt x="2054252" y="4856810"/>
                      <a:pt x="2050417" y="4858867"/>
                    </a:cubicBezTo>
                    <a:cubicBezTo>
                      <a:pt x="2046582" y="4860925"/>
                      <a:pt x="2043825" y="4864542"/>
                      <a:pt x="2042858" y="4868786"/>
                    </a:cubicBezTo>
                    <a:cubicBezTo>
                      <a:pt x="2034286" y="4902314"/>
                      <a:pt x="2006092" y="4996484"/>
                      <a:pt x="1930463" y="5158155"/>
                    </a:cubicBezTo>
                    <a:cubicBezTo>
                      <a:pt x="1820926" y="5391581"/>
                      <a:pt x="1978660" y="5703112"/>
                      <a:pt x="2286572" y="5706287"/>
                    </a:cubicBezTo>
                    <a:cubicBezTo>
                      <a:pt x="2504631" y="5708700"/>
                      <a:pt x="2707894" y="5491403"/>
                      <a:pt x="2639314" y="5200128"/>
                    </a:cubicBezTo>
                    <a:lnTo>
                      <a:pt x="2638044" y="5194985"/>
                    </a:lnTo>
                    <a:cubicBezTo>
                      <a:pt x="2635747" y="5185607"/>
                      <a:pt x="2633206" y="5176291"/>
                      <a:pt x="2630424" y="5167045"/>
                    </a:cubicBezTo>
                    <a:lnTo>
                      <a:pt x="2630360" y="5166728"/>
                    </a:lnTo>
                    <a:cubicBezTo>
                      <a:pt x="2628745" y="5161348"/>
                      <a:pt x="2627052" y="5155992"/>
                      <a:pt x="2625281" y="5150662"/>
                    </a:cubicBezTo>
                    <a:cubicBezTo>
                      <a:pt x="2623424" y="5144788"/>
                      <a:pt x="2618252" y="5140581"/>
                      <a:pt x="2612123" y="5139961"/>
                    </a:cubicBezTo>
                    <a:cubicBezTo>
                      <a:pt x="2605995" y="5139340"/>
                      <a:pt x="2600084" y="5142422"/>
                      <a:pt x="2597086" y="5147804"/>
                    </a:cubicBezTo>
                    <a:cubicBezTo>
                      <a:pt x="2589408" y="5161577"/>
                      <a:pt x="2580321" y="5174516"/>
                      <a:pt x="2569972" y="5186413"/>
                    </a:cubicBezTo>
                    <a:lnTo>
                      <a:pt x="2568448" y="5188127"/>
                    </a:lnTo>
                    <a:cubicBezTo>
                      <a:pt x="2539238" y="5220893"/>
                      <a:pt x="2497582" y="5189016"/>
                      <a:pt x="2497455" y="5145074"/>
                    </a:cubicBezTo>
                    <a:cubicBezTo>
                      <a:pt x="2497138" y="5038585"/>
                      <a:pt x="2480120" y="4853355"/>
                      <a:pt x="2383409" y="4677396"/>
                    </a:cubicBezTo>
                    <a:cubicBezTo>
                      <a:pt x="2376667" y="4665100"/>
                      <a:pt x="2369595" y="4652989"/>
                      <a:pt x="2362200" y="4641075"/>
                    </a:cubicBezTo>
                    <a:lnTo>
                      <a:pt x="2362073" y="4640820"/>
                    </a:lnTo>
                    <a:lnTo>
                      <a:pt x="2354770" y="4629327"/>
                    </a:lnTo>
                    <a:cubicBezTo>
                      <a:pt x="2347278" y="4617516"/>
                      <a:pt x="2328735" y="4621453"/>
                      <a:pt x="2326576" y="4635360"/>
                    </a:cubicBezTo>
                    <a:cubicBezTo>
                      <a:pt x="2325941" y="4639551"/>
                      <a:pt x="2325116" y="4643995"/>
                      <a:pt x="2324291" y="4648694"/>
                    </a:cubicBezTo>
                    <a:lnTo>
                      <a:pt x="2324291" y="4648949"/>
                    </a:lnTo>
                    <a:cubicBezTo>
                      <a:pt x="2321925" y="4661893"/>
                      <a:pt x="2319193" y="4674767"/>
                      <a:pt x="2316099" y="4687556"/>
                    </a:cubicBezTo>
                    <a:cubicBezTo>
                      <a:pt x="2301494" y="4748390"/>
                      <a:pt x="2273427" y="4829796"/>
                      <a:pt x="2219897" y="4901107"/>
                    </a:cubicBezTo>
                    <a:cubicBezTo>
                      <a:pt x="2198307" y="4930000"/>
                      <a:pt x="2156270" y="4928349"/>
                      <a:pt x="2129409" y="4904218"/>
                    </a:cubicBezTo>
                    <a:moveTo>
                      <a:pt x="3811270" y="5642787"/>
                    </a:moveTo>
                    <a:cubicBezTo>
                      <a:pt x="3552952" y="5640120"/>
                      <a:pt x="3420554" y="5379833"/>
                      <a:pt x="3511931" y="5185142"/>
                    </a:cubicBezTo>
                    <a:cubicBezTo>
                      <a:pt x="3561207" y="5079923"/>
                      <a:pt x="3591052" y="5002008"/>
                      <a:pt x="3608769" y="4949494"/>
                    </a:cubicBezTo>
                    <a:lnTo>
                      <a:pt x="3610991" y="4951463"/>
                    </a:lnTo>
                    <a:cubicBezTo>
                      <a:pt x="3657155" y="4992865"/>
                      <a:pt x="3744341" y="5006327"/>
                      <a:pt x="3794696" y="4939207"/>
                    </a:cubicBezTo>
                    <a:cubicBezTo>
                      <a:pt x="3836289" y="4883835"/>
                      <a:pt x="3863911" y="4823764"/>
                      <a:pt x="3882327" y="4769979"/>
                    </a:cubicBezTo>
                    <a:cubicBezTo>
                      <a:pt x="3945128" y="4913363"/>
                      <a:pt x="3957701" y="5056682"/>
                      <a:pt x="3957955" y="5145265"/>
                    </a:cubicBezTo>
                    <a:cubicBezTo>
                      <a:pt x="3958082" y="5185904"/>
                      <a:pt x="3977196" y="5225846"/>
                      <a:pt x="4010914" y="5248198"/>
                    </a:cubicBezTo>
                    <a:cubicBezTo>
                      <a:pt x="4028313" y="5259818"/>
                      <a:pt x="4051109" y="5267375"/>
                      <a:pt x="4076383" y="5264454"/>
                    </a:cubicBezTo>
                    <a:cubicBezTo>
                      <a:pt x="4088194" y="5263120"/>
                      <a:pt x="4099179" y="5259565"/>
                      <a:pt x="4109085" y="5254485"/>
                    </a:cubicBezTo>
                    <a:cubicBezTo>
                      <a:pt x="4142803" y="5487149"/>
                      <a:pt x="3975290" y="5644565"/>
                      <a:pt x="3811270" y="5642787"/>
                    </a:cubicBezTo>
                    <a:moveTo>
                      <a:pt x="4375150" y="4900916"/>
                    </a:moveTo>
                    <a:cubicBezTo>
                      <a:pt x="4474718" y="5215241"/>
                      <a:pt x="4350195" y="5805538"/>
                      <a:pt x="3810635" y="5806236"/>
                    </a:cubicBezTo>
                    <a:cubicBezTo>
                      <a:pt x="3344926" y="5806935"/>
                      <a:pt x="3048000" y="5383008"/>
                      <a:pt x="3243580" y="4905171"/>
                    </a:cubicBezTo>
                    <a:cubicBezTo>
                      <a:pt x="3254820" y="4877676"/>
                      <a:pt x="3265488" y="4852783"/>
                      <a:pt x="3275584" y="4829352"/>
                    </a:cubicBezTo>
                    <a:cubicBezTo>
                      <a:pt x="3319907" y="4726101"/>
                      <a:pt x="3352546" y="4650155"/>
                      <a:pt x="3368802" y="4498327"/>
                    </a:cubicBezTo>
                    <a:cubicBezTo>
                      <a:pt x="3370075" y="4486709"/>
                      <a:pt x="3377209" y="4476553"/>
                      <a:pt x="3387705" y="4471414"/>
                    </a:cubicBezTo>
                    <a:cubicBezTo>
                      <a:pt x="3398201" y="4466276"/>
                      <a:pt x="3410598" y="4466871"/>
                      <a:pt x="3420554" y="4472990"/>
                    </a:cubicBezTo>
                    <a:cubicBezTo>
                      <a:pt x="3458273" y="4495596"/>
                      <a:pt x="3494977" y="4527981"/>
                      <a:pt x="3523742" y="4556556"/>
                    </a:cubicBezTo>
                    <a:cubicBezTo>
                      <a:pt x="3553841" y="4586465"/>
                      <a:pt x="3605466" y="4584115"/>
                      <a:pt x="3626802" y="4547476"/>
                    </a:cubicBezTo>
                    <a:cubicBezTo>
                      <a:pt x="3736022" y="4359960"/>
                      <a:pt x="3761613" y="4188002"/>
                      <a:pt x="3766693" y="4098594"/>
                    </a:cubicBezTo>
                    <a:cubicBezTo>
                      <a:pt x="3767251" y="4085944"/>
                      <a:pt x="3774811" y="4074658"/>
                      <a:pt x="3786298" y="4069329"/>
                    </a:cubicBezTo>
                    <a:cubicBezTo>
                      <a:pt x="3797785" y="4064000"/>
                      <a:pt x="3811283" y="4065515"/>
                      <a:pt x="3821303" y="4073257"/>
                    </a:cubicBezTo>
                    <a:cubicBezTo>
                      <a:pt x="4164647" y="4338497"/>
                      <a:pt x="4197033" y="4713782"/>
                      <a:pt x="4187634" y="4905996"/>
                    </a:cubicBezTo>
                    <a:cubicBezTo>
                      <a:pt x="4185095" y="4957876"/>
                      <a:pt x="4236657" y="4992103"/>
                      <a:pt x="4270248" y="4952478"/>
                    </a:cubicBezTo>
                    <a:cubicBezTo>
                      <a:pt x="4287393" y="4932286"/>
                      <a:pt x="4301998" y="4911330"/>
                      <a:pt x="4313746" y="4892598"/>
                    </a:cubicBezTo>
                    <a:cubicBezTo>
                      <a:pt x="4320873" y="4881351"/>
                      <a:pt x="4333895" y="4875281"/>
                      <a:pt x="4347092" y="4877055"/>
                    </a:cubicBezTo>
                    <a:cubicBezTo>
                      <a:pt x="4360289" y="4878829"/>
                      <a:pt x="4371246" y="4888122"/>
                      <a:pt x="4375150" y="4900853"/>
                    </a:cubicBezTo>
                    <a:lnTo>
                      <a:pt x="4375150" y="4900916"/>
                    </a:lnTo>
                    <a:moveTo>
                      <a:pt x="3653409" y="4904218"/>
                    </a:moveTo>
                    <a:cubicBezTo>
                      <a:pt x="3632264" y="4885168"/>
                      <a:pt x="3607435" y="4865865"/>
                      <a:pt x="3586861" y="4858054"/>
                    </a:cubicBezTo>
                    <a:cubicBezTo>
                      <a:pt x="3582791" y="4856513"/>
                      <a:pt x="3578253" y="4856810"/>
                      <a:pt x="3574417" y="4858867"/>
                    </a:cubicBezTo>
                    <a:cubicBezTo>
                      <a:pt x="3570582" y="4860925"/>
                      <a:pt x="3567825" y="4864542"/>
                      <a:pt x="3566859" y="4868786"/>
                    </a:cubicBezTo>
                    <a:cubicBezTo>
                      <a:pt x="3558286" y="4902314"/>
                      <a:pt x="3530092" y="4996484"/>
                      <a:pt x="3454464" y="5158155"/>
                    </a:cubicBezTo>
                    <a:cubicBezTo>
                      <a:pt x="3344926" y="5391581"/>
                      <a:pt x="3502660" y="5703112"/>
                      <a:pt x="3810571" y="5706287"/>
                    </a:cubicBezTo>
                    <a:cubicBezTo>
                      <a:pt x="4028631" y="5708700"/>
                      <a:pt x="4231894" y="5491403"/>
                      <a:pt x="4163314" y="5200128"/>
                    </a:cubicBezTo>
                    <a:lnTo>
                      <a:pt x="4162044" y="5194985"/>
                    </a:lnTo>
                    <a:cubicBezTo>
                      <a:pt x="4159747" y="5185607"/>
                      <a:pt x="4157206" y="5176291"/>
                      <a:pt x="4154424" y="5167045"/>
                    </a:cubicBezTo>
                    <a:lnTo>
                      <a:pt x="4154360" y="5166728"/>
                    </a:lnTo>
                    <a:cubicBezTo>
                      <a:pt x="4152745" y="5161348"/>
                      <a:pt x="4151052" y="5155992"/>
                      <a:pt x="4149281" y="5150662"/>
                    </a:cubicBezTo>
                    <a:cubicBezTo>
                      <a:pt x="4147424" y="5144788"/>
                      <a:pt x="4142252" y="5140581"/>
                      <a:pt x="4136123" y="5139961"/>
                    </a:cubicBezTo>
                    <a:cubicBezTo>
                      <a:pt x="4129994" y="5139340"/>
                      <a:pt x="4124084" y="5142422"/>
                      <a:pt x="4121086" y="5147804"/>
                    </a:cubicBezTo>
                    <a:cubicBezTo>
                      <a:pt x="4113408" y="5161577"/>
                      <a:pt x="4104321" y="5174516"/>
                      <a:pt x="4093972" y="5186413"/>
                    </a:cubicBezTo>
                    <a:lnTo>
                      <a:pt x="4092448" y="5188127"/>
                    </a:lnTo>
                    <a:cubicBezTo>
                      <a:pt x="4063238" y="5220893"/>
                      <a:pt x="4021582" y="5189016"/>
                      <a:pt x="4021455" y="5145074"/>
                    </a:cubicBezTo>
                    <a:cubicBezTo>
                      <a:pt x="4021138" y="5038585"/>
                      <a:pt x="4004120" y="4853355"/>
                      <a:pt x="3907409" y="4677396"/>
                    </a:cubicBezTo>
                    <a:cubicBezTo>
                      <a:pt x="3900667" y="4665100"/>
                      <a:pt x="3893595" y="4652989"/>
                      <a:pt x="3886200" y="4641075"/>
                    </a:cubicBezTo>
                    <a:lnTo>
                      <a:pt x="3886073" y="4640820"/>
                    </a:lnTo>
                    <a:lnTo>
                      <a:pt x="3878771" y="4629327"/>
                    </a:lnTo>
                    <a:cubicBezTo>
                      <a:pt x="3871277" y="4617516"/>
                      <a:pt x="3852735" y="4621453"/>
                      <a:pt x="3850577" y="4635360"/>
                    </a:cubicBezTo>
                    <a:cubicBezTo>
                      <a:pt x="3849941" y="4639551"/>
                      <a:pt x="3849116" y="4643995"/>
                      <a:pt x="3848290" y="4648694"/>
                    </a:cubicBezTo>
                    <a:lnTo>
                      <a:pt x="3848290" y="4648949"/>
                    </a:lnTo>
                    <a:cubicBezTo>
                      <a:pt x="3845925" y="4661893"/>
                      <a:pt x="3843193" y="4674767"/>
                      <a:pt x="3840099" y="4687556"/>
                    </a:cubicBezTo>
                    <a:cubicBezTo>
                      <a:pt x="3825494" y="4748390"/>
                      <a:pt x="3797427" y="4829796"/>
                      <a:pt x="3743896" y="4901107"/>
                    </a:cubicBezTo>
                    <a:cubicBezTo>
                      <a:pt x="3722307" y="4930000"/>
                      <a:pt x="3680270" y="4928349"/>
                      <a:pt x="3653409" y="4904218"/>
                    </a:cubicBezTo>
                    <a:moveTo>
                      <a:pt x="5335270" y="5642787"/>
                    </a:moveTo>
                    <a:cubicBezTo>
                      <a:pt x="5076952" y="5640120"/>
                      <a:pt x="4944554" y="5379833"/>
                      <a:pt x="5035931" y="5185142"/>
                    </a:cubicBezTo>
                    <a:cubicBezTo>
                      <a:pt x="5085207" y="5079923"/>
                      <a:pt x="5115052" y="5002008"/>
                      <a:pt x="5132769" y="4949494"/>
                    </a:cubicBezTo>
                    <a:lnTo>
                      <a:pt x="5134991" y="4951463"/>
                    </a:lnTo>
                    <a:cubicBezTo>
                      <a:pt x="5181155" y="4992865"/>
                      <a:pt x="5268341" y="5006327"/>
                      <a:pt x="5318696" y="4939207"/>
                    </a:cubicBezTo>
                    <a:cubicBezTo>
                      <a:pt x="5360289" y="4883835"/>
                      <a:pt x="5387911" y="4823764"/>
                      <a:pt x="5406327" y="4769979"/>
                    </a:cubicBezTo>
                    <a:cubicBezTo>
                      <a:pt x="5469128" y="4913363"/>
                      <a:pt x="5481701" y="5056682"/>
                      <a:pt x="5481955" y="5145265"/>
                    </a:cubicBezTo>
                    <a:cubicBezTo>
                      <a:pt x="5482082" y="5185904"/>
                      <a:pt x="5501196" y="5225846"/>
                      <a:pt x="5534914" y="5248198"/>
                    </a:cubicBezTo>
                    <a:cubicBezTo>
                      <a:pt x="5552313" y="5259818"/>
                      <a:pt x="5575109" y="5267375"/>
                      <a:pt x="5600383" y="5264454"/>
                    </a:cubicBezTo>
                    <a:cubicBezTo>
                      <a:pt x="5612194" y="5263120"/>
                      <a:pt x="5623179" y="5259565"/>
                      <a:pt x="5633085" y="5254485"/>
                    </a:cubicBezTo>
                    <a:cubicBezTo>
                      <a:pt x="5666803" y="5487149"/>
                      <a:pt x="5499290" y="5644565"/>
                      <a:pt x="5335270" y="5642787"/>
                    </a:cubicBezTo>
                    <a:moveTo>
                      <a:pt x="5899150" y="4900916"/>
                    </a:moveTo>
                    <a:cubicBezTo>
                      <a:pt x="5998718" y="5215241"/>
                      <a:pt x="5874195" y="5805538"/>
                      <a:pt x="5334635" y="5806236"/>
                    </a:cubicBezTo>
                    <a:cubicBezTo>
                      <a:pt x="4868926" y="5806935"/>
                      <a:pt x="4572000" y="5383008"/>
                      <a:pt x="4767580" y="4905171"/>
                    </a:cubicBezTo>
                    <a:cubicBezTo>
                      <a:pt x="4778820" y="4877676"/>
                      <a:pt x="4789488" y="4852783"/>
                      <a:pt x="4799584" y="4829352"/>
                    </a:cubicBezTo>
                    <a:cubicBezTo>
                      <a:pt x="4843907" y="4726101"/>
                      <a:pt x="4876546" y="4650155"/>
                      <a:pt x="4892802" y="4498327"/>
                    </a:cubicBezTo>
                    <a:cubicBezTo>
                      <a:pt x="4894075" y="4486709"/>
                      <a:pt x="4901209" y="4476553"/>
                      <a:pt x="4911705" y="4471414"/>
                    </a:cubicBezTo>
                    <a:cubicBezTo>
                      <a:pt x="4922201" y="4466276"/>
                      <a:pt x="4934598" y="4466871"/>
                      <a:pt x="4944554" y="4472990"/>
                    </a:cubicBezTo>
                    <a:cubicBezTo>
                      <a:pt x="4982273" y="4495596"/>
                      <a:pt x="5018977" y="4527981"/>
                      <a:pt x="5047742" y="4556556"/>
                    </a:cubicBezTo>
                    <a:cubicBezTo>
                      <a:pt x="5077841" y="4586465"/>
                      <a:pt x="5129466" y="4584115"/>
                      <a:pt x="5150802" y="4547476"/>
                    </a:cubicBezTo>
                    <a:cubicBezTo>
                      <a:pt x="5260022" y="4359960"/>
                      <a:pt x="5285613" y="4188002"/>
                      <a:pt x="5290693" y="4098594"/>
                    </a:cubicBezTo>
                    <a:cubicBezTo>
                      <a:pt x="5291251" y="4085944"/>
                      <a:pt x="5298811" y="4074658"/>
                      <a:pt x="5310298" y="4069329"/>
                    </a:cubicBezTo>
                    <a:cubicBezTo>
                      <a:pt x="5321785" y="4064000"/>
                      <a:pt x="5335283" y="4065515"/>
                      <a:pt x="5345303" y="4073257"/>
                    </a:cubicBezTo>
                    <a:cubicBezTo>
                      <a:pt x="5688647" y="4338497"/>
                      <a:pt x="5721033" y="4713782"/>
                      <a:pt x="5711634" y="4905996"/>
                    </a:cubicBezTo>
                    <a:cubicBezTo>
                      <a:pt x="5709095" y="4957876"/>
                      <a:pt x="5760657" y="4992103"/>
                      <a:pt x="5794248" y="4952478"/>
                    </a:cubicBezTo>
                    <a:cubicBezTo>
                      <a:pt x="5811393" y="4932286"/>
                      <a:pt x="5825998" y="4911330"/>
                      <a:pt x="5837746" y="4892598"/>
                    </a:cubicBezTo>
                    <a:cubicBezTo>
                      <a:pt x="5844873" y="4881351"/>
                      <a:pt x="5857895" y="4875281"/>
                      <a:pt x="5871092" y="4877055"/>
                    </a:cubicBezTo>
                    <a:cubicBezTo>
                      <a:pt x="5884289" y="4878829"/>
                      <a:pt x="5895246" y="4888122"/>
                      <a:pt x="5899150" y="4900853"/>
                    </a:cubicBezTo>
                    <a:lnTo>
                      <a:pt x="5899150" y="4900916"/>
                    </a:lnTo>
                    <a:moveTo>
                      <a:pt x="5177409" y="4904218"/>
                    </a:moveTo>
                    <a:cubicBezTo>
                      <a:pt x="5156264" y="4885168"/>
                      <a:pt x="5131435" y="4865865"/>
                      <a:pt x="5110861" y="4858054"/>
                    </a:cubicBezTo>
                    <a:cubicBezTo>
                      <a:pt x="5106791" y="4856513"/>
                      <a:pt x="5102253" y="4856810"/>
                      <a:pt x="5098417" y="4858867"/>
                    </a:cubicBezTo>
                    <a:cubicBezTo>
                      <a:pt x="5094582" y="4860925"/>
                      <a:pt x="5091825" y="4864542"/>
                      <a:pt x="5090859" y="4868786"/>
                    </a:cubicBezTo>
                    <a:cubicBezTo>
                      <a:pt x="5082286" y="4902314"/>
                      <a:pt x="5054092" y="4996484"/>
                      <a:pt x="4978464" y="5158155"/>
                    </a:cubicBezTo>
                    <a:cubicBezTo>
                      <a:pt x="4868926" y="5391581"/>
                      <a:pt x="5026660" y="5703112"/>
                      <a:pt x="5334571" y="5706287"/>
                    </a:cubicBezTo>
                    <a:cubicBezTo>
                      <a:pt x="5552631" y="5708700"/>
                      <a:pt x="5755894" y="5491403"/>
                      <a:pt x="5687314" y="5200128"/>
                    </a:cubicBezTo>
                    <a:lnTo>
                      <a:pt x="5686044" y="5194985"/>
                    </a:lnTo>
                    <a:cubicBezTo>
                      <a:pt x="5683747" y="5185607"/>
                      <a:pt x="5681206" y="5176291"/>
                      <a:pt x="5678424" y="5167045"/>
                    </a:cubicBezTo>
                    <a:lnTo>
                      <a:pt x="5678360" y="5166728"/>
                    </a:lnTo>
                    <a:cubicBezTo>
                      <a:pt x="5676745" y="5161348"/>
                      <a:pt x="5675052" y="5155992"/>
                      <a:pt x="5673281" y="5150662"/>
                    </a:cubicBezTo>
                    <a:cubicBezTo>
                      <a:pt x="5671424" y="5144788"/>
                      <a:pt x="5666252" y="5140581"/>
                      <a:pt x="5660123" y="5139961"/>
                    </a:cubicBezTo>
                    <a:cubicBezTo>
                      <a:pt x="5653994" y="5139340"/>
                      <a:pt x="5648084" y="5142422"/>
                      <a:pt x="5645086" y="5147804"/>
                    </a:cubicBezTo>
                    <a:cubicBezTo>
                      <a:pt x="5637408" y="5161577"/>
                      <a:pt x="5628321" y="5174516"/>
                      <a:pt x="5617972" y="5186413"/>
                    </a:cubicBezTo>
                    <a:lnTo>
                      <a:pt x="5616448" y="5188127"/>
                    </a:lnTo>
                    <a:cubicBezTo>
                      <a:pt x="5587238" y="5220893"/>
                      <a:pt x="5545582" y="5189016"/>
                      <a:pt x="5545455" y="5145074"/>
                    </a:cubicBezTo>
                    <a:cubicBezTo>
                      <a:pt x="5545138" y="5038585"/>
                      <a:pt x="5528120" y="4853355"/>
                      <a:pt x="5431409" y="4677396"/>
                    </a:cubicBezTo>
                    <a:cubicBezTo>
                      <a:pt x="5424667" y="4665100"/>
                      <a:pt x="5417595" y="4652989"/>
                      <a:pt x="5410200" y="4641075"/>
                    </a:cubicBezTo>
                    <a:lnTo>
                      <a:pt x="5410073" y="4640820"/>
                    </a:lnTo>
                    <a:lnTo>
                      <a:pt x="5402771" y="4629327"/>
                    </a:lnTo>
                    <a:cubicBezTo>
                      <a:pt x="5395277" y="4617516"/>
                      <a:pt x="5376735" y="4621453"/>
                      <a:pt x="5374577" y="4635360"/>
                    </a:cubicBezTo>
                    <a:cubicBezTo>
                      <a:pt x="5373941" y="4639551"/>
                      <a:pt x="5373116" y="4643995"/>
                      <a:pt x="5372290" y="4648694"/>
                    </a:cubicBezTo>
                    <a:lnTo>
                      <a:pt x="5372290" y="4648949"/>
                    </a:lnTo>
                    <a:cubicBezTo>
                      <a:pt x="5369925" y="4661893"/>
                      <a:pt x="5367193" y="4674767"/>
                      <a:pt x="5364099" y="4687556"/>
                    </a:cubicBezTo>
                    <a:cubicBezTo>
                      <a:pt x="5349494" y="4748390"/>
                      <a:pt x="5321427" y="4829796"/>
                      <a:pt x="5267896" y="4901107"/>
                    </a:cubicBezTo>
                    <a:cubicBezTo>
                      <a:pt x="5246307" y="4930000"/>
                      <a:pt x="5204270" y="4928349"/>
                      <a:pt x="5177409" y="4904218"/>
                    </a:cubicBezTo>
                    <a:moveTo>
                      <a:pt x="6859270" y="5642787"/>
                    </a:moveTo>
                    <a:cubicBezTo>
                      <a:pt x="6600952" y="5640120"/>
                      <a:pt x="6468554" y="5379833"/>
                      <a:pt x="6559931" y="5185142"/>
                    </a:cubicBezTo>
                    <a:cubicBezTo>
                      <a:pt x="6609207" y="5079923"/>
                      <a:pt x="6639052" y="5002008"/>
                      <a:pt x="6656769" y="4949494"/>
                    </a:cubicBezTo>
                    <a:lnTo>
                      <a:pt x="6658991" y="4951463"/>
                    </a:lnTo>
                    <a:cubicBezTo>
                      <a:pt x="6705155" y="4992865"/>
                      <a:pt x="6792341" y="5006327"/>
                      <a:pt x="6842697" y="4939207"/>
                    </a:cubicBezTo>
                    <a:cubicBezTo>
                      <a:pt x="6884289" y="4883835"/>
                      <a:pt x="6911912" y="4823764"/>
                      <a:pt x="6930326" y="4769979"/>
                    </a:cubicBezTo>
                    <a:cubicBezTo>
                      <a:pt x="6993128" y="4913363"/>
                      <a:pt x="7005701" y="5056682"/>
                      <a:pt x="7005955" y="5145265"/>
                    </a:cubicBezTo>
                    <a:cubicBezTo>
                      <a:pt x="7006082" y="5185904"/>
                      <a:pt x="7025196" y="5225846"/>
                      <a:pt x="7058914" y="5248198"/>
                    </a:cubicBezTo>
                    <a:cubicBezTo>
                      <a:pt x="7076313" y="5259818"/>
                      <a:pt x="7099110" y="5267375"/>
                      <a:pt x="7124383" y="5264454"/>
                    </a:cubicBezTo>
                    <a:cubicBezTo>
                      <a:pt x="7136194" y="5263120"/>
                      <a:pt x="7147179" y="5259565"/>
                      <a:pt x="7157085" y="5254485"/>
                    </a:cubicBezTo>
                    <a:cubicBezTo>
                      <a:pt x="7190803" y="5487149"/>
                      <a:pt x="7023290" y="5644565"/>
                      <a:pt x="6859270" y="5642787"/>
                    </a:cubicBezTo>
                    <a:moveTo>
                      <a:pt x="7423150" y="4900916"/>
                    </a:moveTo>
                    <a:cubicBezTo>
                      <a:pt x="7522718" y="5215241"/>
                      <a:pt x="7398195" y="5805538"/>
                      <a:pt x="6858635" y="5806236"/>
                    </a:cubicBezTo>
                    <a:cubicBezTo>
                      <a:pt x="6392926" y="5806935"/>
                      <a:pt x="6096000" y="5383008"/>
                      <a:pt x="6291580" y="4905171"/>
                    </a:cubicBezTo>
                    <a:cubicBezTo>
                      <a:pt x="6302820" y="4877676"/>
                      <a:pt x="6313488" y="4852783"/>
                      <a:pt x="6323584" y="4829352"/>
                    </a:cubicBezTo>
                    <a:cubicBezTo>
                      <a:pt x="6367907" y="4726101"/>
                      <a:pt x="6400546" y="4650155"/>
                      <a:pt x="6416802" y="4498327"/>
                    </a:cubicBezTo>
                    <a:cubicBezTo>
                      <a:pt x="6418075" y="4486709"/>
                      <a:pt x="6425209" y="4476553"/>
                      <a:pt x="6435705" y="4471414"/>
                    </a:cubicBezTo>
                    <a:cubicBezTo>
                      <a:pt x="6446201" y="4466276"/>
                      <a:pt x="6458598" y="4466871"/>
                      <a:pt x="6468554" y="4472990"/>
                    </a:cubicBezTo>
                    <a:cubicBezTo>
                      <a:pt x="6506273" y="4495596"/>
                      <a:pt x="6542977" y="4527981"/>
                      <a:pt x="6571742" y="4556556"/>
                    </a:cubicBezTo>
                    <a:cubicBezTo>
                      <a:pt x="6601841" y="4586465"/>
                      <a:pt x="6653466" y="4584115"/>
                      <a:pt x="6674802" y="4547476"/>
                    </a:cubicBezTo>
                    <a:cubicBezTo>
                      <a:pt x="6784023" y="4359960"/>
                      <a:pt x="6809613" y="4188002"/>
                      <a:pt x="6814693" y="4098594"/>
                    </a:cubicBezTo>
                    <a:cubicBezTo>
                      <a:pt x="6815251" y="4085944"/>
                      <a:pt x="6822811" y="4074658"/>
                      <a:pt x="6834298" y="4069329"/>
                    </a:cubicBezTo>
                    <a:cubicBezTo>
                      <a:pt x="6845785" y="4064000"/>
                      <a:pt x="6859283" y="4065515"/>
                      <a:pt x="6869303" y="4073257"/>
                    </a:cubicBezTo>
                    <a:cubicBezTo>
                      <a:pt x="7212648" y="4338497"/>
                      <a:pt x="7245033" y="4713782"/>
                      <a:pt x="7235635" y="4905996"/>
                    </a:cubicBezTo>
                    <a:cubicBezTo>
                      <a:pt x="7233095" y="4957876"/>
                      <a:pt x="7284657" y="4992103"/>
                      <a:pt x="7318248" y="4952478"/>
                    </a:cubicBezTo>
                    <a:cubicBezTo>
                      <a:pt x="7335393" y="4932286"/>
                      <a:pt x="7349998" y="4911330"/>
                      <a:pt x="7361746" y="4892598"/>
                    </a:cubicBezTo>
                    <a:cubicBezTo>
                      <a:pt x="7368873" y="4881351"/>
                      <a:pt x="7381896" y="4875281"/>
                      <a:pt x="7395092" y="4877055"/>
                    </a:cubicBezTo>
                    <a:cubicBezTo>
                      <a:pt x="7408289" y="4878829"/>
                      <a:pt x="7419246" y="4888122"/>
                      <a:pt x="7423150" y="4900853"/>
                    </a:cubicBezTo>
                    <a:lnTo>
                      <a:pt x="7423150" y="4900916"/>
                    </a:lnTo>
                    <a:moveTo>
                      <a:pt x="6701409" y="4904218"/>
                    </a:moveTo>
                    <a:cubicBezTo>
                      <a:pt x="6680263" y="4885168"/>
                      <a:pt x="6655435" y="4865865"/>
                      <a:pt x="6634861" y="4858054"/>
                    </a:cubicBezTo>
                    <a:cubicBezTo>
                      <a:pt x="6630791" y="4856513"/>
                      <a:pt x="6626253" y="4856810"/>
                      <a:pt x="6622417" y="4858867"/>
                    </a:cubicBezTo>
                    <a:cubicBezTo>
                      <a:pt x="6618582" y="4860925"/>
                      <a:pt x="6615825" y="4864542"/>
                      <a:pt x="6614859" y="4868786"/>
                    </a:cubicBezTo>
                    <a:cubicBezTo>
                      <a:pt x="6606286" y="4902314"/>
                      <a:pt x="6578092" y="4996484"/>
                      <a:pt x="6502464" y="5158155"/>
                    </a:cubicBezTo>
                    <a:cubicBezTo>
                      <a:pt x="6392926" y="5391581"/>
                      <a:pt x="6550660" y="5703112"/>
                      <a:pt x="6858572" y="5706287"/>
                    </a:cubicBezTo>
                    <a:cubicBezTo>
                      <a:pt x="7076631" y="5708700"/>
                      <a:pt x="7279894" y="5491403"/>
                      <a:pt x="7211314" y="5200128"/>
                    </a:cubicBezTo>
                    <a:lnTo>
                      <a:pt x="7210044" y="5194985"/>
                    </a:lnTo>
                    <a:cubicBezTo>
                      <a:pt x="7207747" y="5185607"/>
                      <a:pt x="7205206" y="5176291"/>
                      <a:pt x="7202424" y="5167045"/>
                    </a:cubicBezTo>
                    <a:lnTo>
                      <a:pt x="7202361" y="5166728"/>
                    </a:lnTo>
                    <a:cubicBezTo>
                      <a:pt x="7200745" y="5161348"/>
                      <a:pt x="7199052" y="5155992"/>
                      <a:pt x="7197281" y="5150662"/>
                    </a:cubicBezTo>
                    <a:cubicBezTo>
                      <a:pt x="7195424" y="5144788"/>
                      <a:pt x="7190252" y="5140581"/>
                      <a:pt x="7184123" y="5139961"/>
                    </a:cubicBezTo>
                    <a:cubicBezTo>
                      <a:pt x="7177995" y="5139340"/>
                      <a:pt x="7172084" y="5142422"/>
                      <a:pt x="7169087" y="5147804"/>
                    </a:cubicBezTo>
                    <a:cubicBezTo>
                      <a:pt x="7161408" y="5161577"/>
                      <a:pt x="7152321" y="5174516"/>
                      <a:pt x="7141972" y="5186413"/>
                    </a:cubicBezTo>
                    <a:lnTo>
                      <a:pt x="7140448" y="5188127"/>
                    </a:lnTo>
                    <a:cubicBezTo>
                      <a:pt x="7111238" y="5220893"/>
                      <a:pt x="7069582" y="5189016"/>
                      <a:pt x="7069455" y="5145074"/>
                    </a:cubicBezTo>
                    <a:cubicBezTo>
                      <a:pt x="7069137" y="5038585"/>
                      <a:pt x="7052120" y="4853355"/>
                      <a:pt x="6955409" y="4677396"/>
                    </a:cubicBezTo>
                    <a:cubicBezTo>
                      <a:pt x="6948667" y="4665100"/>
                      <a:pt x="6941595" y="4652989"/>
                      <a:pt x="6934200" y="4641075"/>
                    </a:cubicBezTo>
                    <a:lnTo>
                      <a:pt x="6934073" y="4640820"/>
                    </a:lnTo>
                    <a:lnTo>
                      <a:pt x="6926771" y="4629327"/>
                    </a:lnTo>
                    <a:cubicBezTo>
                      <a:pt x="6919277" y="4617516"/>
                      <a:pt x="6900736" y="4621453"/>
                      <a:pt x="6898576" y="4635360"/>
                    </a:cubicBezTo>
                    <a:cubicBezTo>
                      <a:pt x="6897941" y="4639551"/>
                      <a:pt x="6897116" y="4643995"/>
                      <a:pt x="6896290" y="4648694"/>
                    </a:cubicBezTo>
                    <a:lnTo>
                      <a:pt x="6896290" y="4648949"/>
                    </a:lnTo>
                    <a:cubicBezTo>
                      <a:pt x="6893925" y="4661893"/>
                      <a:pt x="6891193" y="4674767"/>
                      <a:pt x="6888099" y="4687556"/>
                    </a:cubicBezTo>
                    <a:cubicBezTo>
                      <a:pt x="6873494" y="4748390"/>
                      <a:pt x="6845427" y="4829796"/>
                      <a:pt x="6791897" y="4901107"/>
                    </a:cubicBezTo>
                    <a:cubicBezTo>
                      <a:pt x="6770307" y="4930000"/>
                      <a:pt x="6728270" y="4928349"/>
                      <a:pt x="6701409" y="4904218"/>
                    </a:cubicBezTo>
                    <a:moveTo>
                      <a:pt x="8383270" y="5642787"/>
                    </a:moveTo>
                    <a:cubicBezTo>
                      <a:pt x="8124952" y="5640120"/>
                      <a:pt x="7992554" y="5379833"/>
                      <a:pt x="8083931" y="5185142"/>
                    </a:cubicBezTo>
                    <a:cubicBezTo>
                      <a:pt x="8133207" y="5079923"/>
                      <a:pt x="8163052" y="5002008"/>
                      <a:pt x="8180769" y="4949494"/>
                    </a:cubicBezTo>
                    <a:lnTo>
                      <a:pt x="8182991" y="4951463"/>
                    </a:lnTo>
                    <a:cubicBezTo>
                      <a:pt x="8229155" y="4992865"/>
                      <a:pt x="8316341" y="5006327"/>
                      <a:pt x="8366697" y="4939207"/>
                    </a:cubicBezTo>
                    <a:cubicBezTo>
                      <a:pt x="8408289" y="4883835"/>
                      <a:pt x="8435912" y="4823764"/>
                      <a:pt x="8454326" y="4769979"/>
                    </a:cubicBezTo>
                    <a:cubicBezTo>
                      <a:pt x="8517128" y="4913363"/>
                      <a:pt x="8529701" y="5056682"/>
                      <a:pt x="8529955" y="5145265"/>
                    </a:cubicBezTo>
                    <a:cubicBezTo>
                      <a:pt x="8530082" y="5185904"/>
                      <a:pt x="8549196" y="5225846"/>
                      <a:pt x="8582914" y="5248198"/>
                    </a:cubicBezTo>
                    <a:cubicBezTo>
                      <a:pt x="8600313" y="5259818"/>
                      <a:pt x="8623110" y="5267375"/>
                      <a:pt x="8648383" y="5264454"/>
                    </a:cubicBezTo>
                    <a:cubicBezTo>
                      <a:pt x="8660194" y="5263120"/>
                      <a:pt x="8671179" y="5259565"/>
                      <a:pt x="8681085" y="5254485"/>
                    </a:cubicBezTo>
                    <a:cubicBezTo>
                      <a:pt x="8714803" y="5487149"/>
                      <a:pt x="8547290" y="5644565"/>
                      <a:pt x="8383270" y="5642787"/>
                    </a:cubicBezTo>
                    <a:moveTo>
                      <a:pt x="8947150" y="4900916"/>
                    </a:moveTo>
                    <a:cubicBezTo>
                      <a:pt x="9046718" y="5215241"/>
                      <a:pt x="8922195" y="5805538"/>
                      <a:pt x="8382635" y="5806236"/>
                    </a:cubicBezTo>
                    <a:cubicBezTo>
                      <a:pt x="7916926" y="5806935"/>
                      <a:pt x="7620000" y="5383008"/>
                      <a:pt x="7815580" y="4905171"/>
                    </a:cubicBezTo>
                    <a:cubicBezTo>
                      <a:pt x="7826820" y="4877676"/>
                      <a:pt x="7837487" y="4852783"/>
                      <a:pt x="7847584" y="4829352"/>
                    </a:cubicBezTo>
                    <a:cubicBezTo>
                      <a:pt x="7891907" y="4726101"/>
                      <a:pt x="7924546" y="4650155"/>
                      <a:pt x="7940802" y="4498327"/>
                    </a:cubicBezTo>
                    <a:cubicBezTo>
                      <a:pt x="7942075" y="4486709"/>
                      <a:pt x="7949208" y="4476553"/>
                      <a:pt x="7959705" y="4471414"/>
                    </a:cubicBezTo>
                    <a:cubicBezTo>
                      <a:pt x="7970202" y="4466276"/>
                      <a:pt x="7982598" y="4466871"/>
                      <a:pt x="7992554" y="4472990"/>
                    </a:cubicBezTo>
                    <a:cubicBezTo>
                      <a:pt x="8030274" y="4495596"/>
                      <a:pt x="8066976" y="4527981"/>
                      <a:pt x="8095742" y="4556556"/>
                    </a:cubicBezTo>
                    <a:cubicBezTo>
                      <a:pt x="8125841" y="4586465"/>
                      <a:pt x="8177466" y="4584115"/>
                      <a:pt x="8198802" y="4547476"/>
                    </a:cubicBezTo>
                    <a:cubicBezTo>
                      <a:pt x="8308023" y="4359960"/>
                      <a:pt x="8333613" y="4188002"/>
                      <a:pt x="8338693" y="4098594"/>
                    </a:cubicBezTo>
                    <a:cubicBezTo>
                      <a:pt x="8339251" y="4085944"/>
                      <a:pt x="8346811" y="4074658"/>
                      <a:pt x="8358298" y="4069329"/>
                    </a:cubicBezTo>
                    <a:cubicBezTo>
                      <a:pt x="8369785" y="4064000"/>
                      <a:pt x="8383283" y="4065515"/>
                      <a:pt x="8393303" y="4073257"/>
                    </a:cubicBezTo>
                    <a:cubicBezTo>
                      <a:pt x="8736648" y="4338497"/>
                      <a:pt x="8769033" y="4713782"/>
                      <a:pt x="8759635" y="4905996"/>
                    </a:cubicBezTo>
                    <a:cubicBezTo>
                      <a:pt x="8757095" y="4957876"/>
                      <a:pt x="8808657" y="4992103"/>
                      <a:pt x="8842248" y="4952478"/>
                    </a:cubicBezTo>
                    <a:cubicBezTo>
                      <a:pt x="8859393" y="4932286"/>
                      <a:pt x="8873998" y="4911330"/>
                      <a:pt x="8885746" y="4892598"/>
                    </a:cubicBezTo>
                    <a:cubicBezTo>
                      <a:pt x="8892873" y="4881351"/>
                      <a:pt x="8905896" y="4875281"/>
                      <a:pt x="8919092" y="4877055"/>
                    </a:cubicBezTo>
                    <a:cubicBezTo>
                      <a:pt x="8932289" y="4878829"/>
                      <a:pt x="8943246" y="4888122"/>
                      <a:pt x="8947150" y="4900853"/>
                    </a:cubicBezTo>
                    <a:lnTo>
                      <a:pt x="8947150" y="4900916"/>
                    </a:lnTo>
                    <a:moveTo>
                      <a:pt x="8225409" y="4904218"/>
                    </a:moveTo>
                    <a:cubicBezTo>
                      <a:pt x="8204263" y="4885168"/>
                      <a:pt x="8179435" y="4865865"/>
                      <a:pt x="8158861" y="4858054"/>
                    </a:cubicBezTo>
                    <a:cubicBezTo>
                      <a:pt x="8154790" y="4856513"/>
                      <a:pt x="8150253" y="4856810"/>
                      <a:pt x="8146417" y="4858867"/>
                    </a:cubicBezTo>
                    <a:cubicBezTo>
                      <a:pt x="8142582" y="4860925"/>
                      <a:pt x="8139825" y="4864542"/>
                      <a:pt x="8138859" y="4868786"/>
                    </a:cubicBezTo>
                    <a:cubicBezTo>
                      <a:pt x="8130286" y="4902314"/>
                      <a:pt x="8102092" y="4996484"/>
                      <a:pt x="8026463" y="5158155"/>
                    </a:cubicBezTo>
                    <a:cubicBezTo>
                      <a:pt x="7916926" y="5391581"/>
                      <a:pt x="8074660" y="5703112"/>
                      <a:pt x="8382572" y="5706287"/>
                    </a:cubicBezTo>
                    <a:cubicBezTo>
                      <a:pt x="8600631" y="5708700"/>
                      <a:pt x="8803894" y="5491403"/>
                      <a:pt x="8735314" y="5200128"/>
                    </a:cubicBezTo>
                    <a:lnTo>
                      <a:pt x="8734044" y="5194985"/>
                    </a:lnTo>
                    <a:cubicBezTo>
                      <a:pt x="8731747" y="5185607"/>
                      <a:pt x="8729206" y="5176291"/>
                      <a:pt x="8726424" y="5167045"/>
                    </a:cubicBezTo>
                    <a:lnTo>
                      <a:pt x="8726361" y="5166728"/>
                    </a:lnTo>
                    <a:cubicBezTo>
                      <a:pt x="8724745" y="5161348"/>
                      <a:pt x="8723052" y="5155992"/>
                      <a:pt x="8721281" y="5150662"/>
                    </a:cubicBezTo>
                    <a:cubicBezTo>
                      <a:pt x="8719424" y="5144788"/>
                      <a:pt x="8714252" y="5140581"/>
                      <a:pt x="8708123" y="5139961"/>
                    </a:cubicBezTo>
                    <a:cubicBezTo>
                      <a:pt x="8701995" y="5139340"/>
                      <a:pt x="8696084" y="5142422"/>
                      <a:pt x="8693087" y="5147804"/>
                    </a:cubicBezTo>
                    <a:cubicBezTo>
                      <a:pt x="8685408" y="5161577"/>
                      <a:pt x="8676321" y="5174516"/>
                      <a:pt x="8665972" y="5186413"/>
                    </a:cubicBezTo>
                    <a:lnTo>
                      <a:pt x="8664448" y="5188127"/>
                    </a:lnTo>
                    <a:cubicBezTo>
                      <a:pt x="8635238" y="5220893"/>
                      <a:pt x="8593582" y="5189016"/>
                      <a:pt x="8593455" y="5145074"/>
                    </a:cubicBezTo>
                    <a:cubicBezTo>
                      <a:pt x="8593137" y="5038585"/>
                      <a:pt x="8576120" y="4853355"/>
                      <a:pt x="8479409" y="4677396"/>
                    </a:cubicBezTo>
                    <a:cubicBezTo>
                      <a:pt x="8472667" y="4665100"/>
                      <a:pt x="8465595" y="4652989"/>
                      <a:pt x="8458200" y="4641075"/>
                    </a:cubicBezTo>
                    <a:lnTo>
                      <a:pt x="8458073" y="4640820"/>
                    </a:lnTo>
                    <a:lnTo>
                      <a:pt x="8450771" y="4629327"/>
                    </a:lnTo>
                    <a:cubicBezTo>
                      <a:pt x="8443277" y="4617516"/>
                      <a:pt x="8424736" y="4621453"/>
                      <a:pt x="8422576" y="4635360"/>
                    </a:cubicBezTo>
                    <a:cubicBezTo>
                      <a:pt x="8421941" y="4639551"/>
                      <a:pt x="8421116" y="4643995"/>
                      <a:pt x="8420290" y="4648694"/>
                    </a:cubicBezTo>
                    <a:lnTo>
                      <a:pt x="8420290" y="4648949"/>
                    </a:lnTo>
                    <a:cubicBezTo>
                      <a:pt x="8417925" y="4661893"/>
                      <a:pt x="8415193" y="4674767"/>
                      <a:pt x="8412099" y="4687556"/>
                    </a:cubicBezTo>
                    <a:cubicBezTo>
                      <a:pt x="8397494" y="4748390"/>
                      <a:pt x="8369427" y="4829796"/>
                      <a:pt x="8315897" y="4901107"/>
                    </a:cubicBezTo>
                    <a:cubicBezTo>
                      <a:pt x="8294307" y="4930000"/>
                      <a:pt x="8252270" y="4928349"/>
                      <a:pt x="8225409" y="4904218"/>
                    </a:cubicBezTo>
                    <a:moveTo>
                      <a:pt x="9907270" y="5642787"/>
                    </a:moveTo>
                    <a:cubicBezTo>
                      <a:pt x="9648952" y="5640120"/>
                      <a:pt x="9516554" y="5379833"/>
                      <a:pt x="9607931" y="5185142"/>
                    </a:cubicBezTo>
                    <a:cubicBezTo>
                      <a:pt x="9657207" y="5079923"/>
                      <a:pt x="9687052" y="5002008"/>
                      <a:pt x="9704769" y="4949494"/>
                    </a:cubicBezTo>
                    <a:lnTo>
                      <a:pt x="9706991" y="4951463"/>
                    </a:lnTo>
                    <a:cubicBezTo>
                      <a:pt x="9753155" y="4992865"/>
                      <a:pt x="9840341" y="5006327"/>
                      <a:pt x="9890697" y="4939207"/>
                    </a:cubicBezTo>
                    <a:cubicBezTo>
                      <a:pt x="9932289" y="4883835"/>
                      <a:pt x="9959912" y="4823764"/>
                      <a:pt x="9978326" y="4769979"/>
                    </a:cubicBezTo>
                    <a:cubicBezTo>
                      <a:pt x="10041128" y="4913363"/>
                      <a:pt x="10053701" y="5056682"/>
                      <a:pt x="10053955" y="5145265"/>
                    </a:cubicBezTo>
                    <a:cubicBezTo>
                      <a:pt x="10054082" y="5185904"/>
                      <a:pt x="10073196" y="5225846"/>
                      <a:pt x="10106914" y="5248198"/>
                    </a:cubicBezTo>
                    <a:cubicBezTo>
                      <a:pt x="10124313" y="5259818"/>
                      <a:pt x="10147110" y="5267375"/>
                      <a:pt x="10172383" y="5264454"/>
                    </a:cubicBezTo>
                    <a:cubicBezTo>
                      <a:pt x="10184194" y="5263120"/>
                      <a:pt x="10195179" y="5259565"/>
                      <a:pt x="10205085" y="5254485"/>
                    </a:cubicBezTo>
                    <a:cubicBezTo>
                      <a:pt x="10238803" y="5487149"/>
                      <a:pt x="10071290" y="5644565"/>
                      <a:pt x="9907270" y="5642787"/>
                    </a:cubicBezTo>
                    <a:moveTo>
                      <a:pt x="10471150" y="4900916"/>
                    </a:moveTo>
                    <a:cubicBezTo>
                      <a:pt x="10570718" y="5215241"/>
                      <a:pt x="10446195" y="5805538"/>
                      <a:pt x="9906635" y="5806236"/>
                    </a:cubicBezTo>
                    <a:cubicBezTo>
                      <a:pt x="9440926" y="5806935"/>
                      <a:pt x="9144000" y="5383008"/>
                      <a:pt x="9339580" y="4905171"/>
                    </a:cubicBezTo>
                    <a:cubicBezTo>
                      <a:pt x="9350820" y="4877676"/>
                      <a:pt x="9361487" y="4852783"/>
                      <a:pt x="9371584" y="4829352"/>
                    </a:cubicBezTo>
                    <a:cubicBezTo>
                      <a:pt x="9415907" y="4726101"/>
                      <a:pt x="9448546" y="4650155"/>
                      <a:pt x="9464802" y="4498327"/>
                    </a:cubicBezTo>
                    <a:cubicBezTo>
                      <a:pt x="9466075" y="4486709"/>
                      <a:pt x="9473208" y="4476553"/>
                      <a:pt x="9483705" y="4471414"/>
                    </a:cubicBezTo>
                    <a:cubicBezTo>
                      <a:pt x="9494202" y="4466276"/>
                      <a:pt x="9506598" y="4466871"/>
                      <a:pt x="9516554" y="4472990"/>
                    </a:cubicBezTo>
                    <a:cubicBezTo>
                      <a:pt x="9554274" y="4495596"/>
                      <a:pt x="9590976" y="4527981"/>
                      <a:pt x="9619742" y="4556556"/>
                    </a:cubicBezTo>
                    <a:cubicBezTo>
                      <a:pt x="9649841" y="4586465"/>
                      <a:pt x="9701466" y="4584115"/>
                      <a:pt x="9722802" y="4547476"/>
                    </a:cubicBezTo>
                    <a:cubicBezTo>
                      <a:pt x="9832023" y="4359960"/>
                      <a:pt x="9857613" y="4188002"/>
                      <a:pt x="9862693" y="4098594"/>
                    </a:cubicBezTo>
                    <a:cubicBezTo>
                      <a:pt x="9863251" y="4085944"/>
                      <a:pt x="9870811" y="4074658"/>
                      <a:pt x="9882298" y="4069329"/>
                    </a:cubicBezTo>
                    <a:cubicBezTo>
                      <a:pt x="9893785" y="4064000"/>
                      <a:pt x="9907283" y="4065515"/>
                      <a:pt x="9917303" y="4073257"/>
                    </a:cubicBezTo>
                    <a:cubicBezTo>
                      <a:pt x="10260648" y="4338497"/>
                      <a:pt x="10293033" y="4713782"/>
                      <a:pt x="10283635" y="4905996"/>
                    </a:cubicBezTo>
                    <a:cubicBezTo>
                      <a:pt x="10281095" y="4957876"/>
                      <a:pt x="10332657" y="4992103"/>
                      <a:pt x="10366248" y="4952478"/>
                    </a:cubicBezTo>
                    <a:cubicBezTo>
                      <a:pt x="10383393" y="4932286"/>
                      <a:pt x="10397998" y="4911330"/>
                      <a:pt x="10409746" y="4892598"/>
                    </a:cubicBezTo>
                    <a:cubicBezTo>
                      <a:pt x="10416873" y="4881351"/>
                      <a:pt x="10429896" y="4875281"/>
                      <a:pt x="10443092" y="4877055"/>
                    </a:cubicBezTo>
                    <a:cubicBezTo>
                      <a:pt x="10456289" y="4878829"/>
                      <a:pt x="10467246" y="4888122"/>
                      <a:pt x="10471150" y="4900853"/>
                    </a:cubicBezTo>
                    <a:lnTo>
                      <a:pt x="10471150" y="4900916"/>
                    </a:lnTo>
                    <a:moveTo>
                      <a:pt x="9749409" y="4904218"/>
                    </a:moveTo>
                    <a:cubicBezTo>
                      <a:pt x="9728263" y="4885168"/>
                      <a:pt x="9703435" y="4865865"/>
                      <a:pt x="9682861" y="4858054"/>
                    </a:cubicBezTo>
                    <a:cubicBezTo>
                      <a:pt x="9678790" y="4856513"/>
                      <a:pt x="9674253" y="4856810"/>
                      <a:pt x="9670417" y="4858867"/>
                    </a:cubicBezTo>
                    <a:cubicBezTo>
                      <a:pt x="9666582" y="4860925"/>
                      <a:pt x="9663825" y="4864542"/>
                      <a:pt x="9662859" y="4868786"/>
                    </a:cubicBezTo>
                    <a:cubicBezTo>
                      <a:pt x="9654286" y="4902314"/>
                      <a:pt x="9626092" y="4996484"/>
                      <a:pt x="9550463" y="5158155"/>
                    </a:cubicBezTo>
                    <a:cubicBezTo>
                      <a:pt x="9440926" y="5391581"/>
                      <a:pt x="9598660" y="5703112"/>
                      <a:pt x="9906572" y="5706287"/>
                    </a:cubicBezTo>
                    <a:cubicBezTo>
                      <a:pt x="10124631" y="5708700"/>
                      <a:pt x="10327894" y="5491403"/>
                      <a:pt x="10259314" y="5200128"/>
                    </a:cubicBezTo>
                    <a:lnTo>
                      <a:pt x="10258044" y="5194985"/>
                    </a:lnTo>
                    <a:cubicBezTo>
                      <a:pt x="10255747" y="5185607"/>
                      <a:pt x="10253206" y="5176291"/>
                      <a:pt x="10250424" y="5167045"/>
                    </a:cubicBezTo>
                    <a:lnTo>
                      <a:pt x="10250361" y="5166728"/>
                    </a:lnTo>
                    <a:cubicBezTo>
                      <a:pt x="10248745" y="5161348"/>
                      <a:pt x="10247052" y="5155992"/>
                      <a:pt x="10245281" y="5150662"/>
                    </a:cubicBezTo>
                    <a:cubicBezTo>
                      <a:pt x="10243424" y="5144788"/>
                      <a:pt x="10238252" y="5140581"/>
                      <a:pt x="10232123" y="5139961"/>
                    </a:cubicBezTo>
                    <a:cubicBezTo>
                      <a:pt x="10225995" y="5139340"/>
                      <a:pt x="10220084" y="5142422"/>
                      <a:pt x="10217087" y="5147804"/>
                    </a:cubicBezTo>
                    <a:cubicBezTo>
                      <a:pt x="10209408" y="5161577"/>
                      <a:pt x="10200321" y="5174516"/>
                      <a:pt x="10189972" y="5186413"/>
                    </a:cubicBezTo>
                    <a:lnTo>
                      <a:pt x="10188448" y="5188127"/>
                    </a:lnTo>
                    <a:cubicBezTo>
                      <a:pt x="10159238" y="5220893"/>
                      <a:pt x="10117582" y="5189016"/>
                      <a:pt x="10117455" y="5145074"/>
                    </a:cubicBezTo>
                    <a:cubicBezTo>
                      <a:pt x="10117137" y="5038585"/>
                      <a:pt x="10100120" y="4853355"/>
                      <a:pt x="10003409" y="4677396"/>
                    </a:cubicBezTo>
                    <a:cubicBezTo>
                      <a:pt x="9996667" y="4665100"/>
                      <a:pt x="9989595" y="4652989"/>
                      <a:pt x="9982200" y="4641075"/>
                    </a:cubicBezTo>
                    <a:lnTo>
                      <a:pt x="9982073" y="4640820"/>
                    </a:lnTo>
                    <a:lnTo>
                      <a:pt x="9974771" y="4629327"/>
                    </a:lnTo>
                    <a:cubicBezTo>
                      <a:pt x="9967277" y="4617516"/>
                      <a:pt x="9948736" y="4621453"/>
                      <a:pt x="9946576" y="4635360"/>
                    </a:cubicBezTo>
                    <a:cubicBezTo>
                      <a:pt x="9945941" y="4639551"/>
                      <a:pt x="9945116" y="4643995"/>
                      <a:pt x="9944290" y="4648694"/>
                    </a:cubicBezTo>
                    <a:lnTo>
                      <a:pt x="9944290" y="4648949"/>
                    </a:lnTo>
                    <a:cubicBezTo>
                      <a:pt x="9941925" y="4661893"/>
                      <a:pt x="9939193" y="4674767"/>
                      <a:pt x="9936099" y="4687556"/>
                    </a:cubicBezTo>
                    <a:cubicBezTo>
                      <a:pt x="9921494" y="4748390"/>
                      <a:pt x="9893427" y="4829796"/>
                      <a:pt x="9839897" y="4901107"/>
                    </a:cubicBezTo>
                    <a:cubicBezTo>
                      <a:pt x="9818307" y="4930000"/>
                      <a:pt x="9776270" y="4928349"/>
                      <a:pt x="9749409" y="4904218"/>
                    </a:cubicBezTo>
                    <a:moveTo>
                      <a:pt x="11431270" y="5642787"/>
                    </a:moveTo>
                    <a:cubicBezTo>
                      <a:pt x="11172952" y="5640120"/>
                      <a:pt x="11040554" y="5379833"/>
                      <a:pt x="11131931" y="5185142"/>
                    </a:cubicBezTo>
                    <a:cubicBezTo>
                      <a:pt x="11181207" y="5079923"/>
                      <a:pt x="11211052" y="5002008"/>
                      <a:pt x="11228769" y="4949494"/>
                    </a:cubicBezTo>
                    <a:lnTo>
                      <a:pt x="11230991" y="4951463"/>
                    </a:lnTo>
                    <a:cubicBezTo>
                      <a:pt x="11277155" y="4992865"/>
                      <a:pt x="11364341" y="5006327"/>
                      <a:pt x="11414697" y="4939207"/>
                    </a:cubicBezTo>
                    <a:cubicBezTo>
                      <a:pt x="11456289" y="4883835"/>
                      <a:pt x="11483912" y="4823764"/>
                      <a:pt x="11502326" y="4769979"/>
                    </a:cubicBezTo>
                    <a:cubicBezTo>
                      <a:pt x="11565128" y="4913363"/>
                      <a:pt x="11577701" y="5056682"/>
                      <a:pt x="11577955" y="5145265"/>
                    </a:cubicBezTo>
                    <a:cubicBezTo>
                      <a:pt x="11578082" y="5185904"/>
                      <a:pt x="11597196" y="5225846"/>
                      <a:pt x="11630914" y="5248198"/>
                    </a:cubicBezTo>
                    <a:cubicBezTo>
                      <a:pt x="11648313" y="5259818"/>
                      <a:pt x="11671110" y="5267375"/>
                      <a:pt x="11696383" y="5264454"/>
                    </a:cubicBezTo>
                    <a:cubicBezTo>
                      <a:pt x="11708194" y="5263120"/>
                      <a:pt x="11719179" y="5259565"/>
                      <a:pt x="11729085" y="5254485"/>
                    </a:cubicBezTo>
                    <a:cubicBezTo>
                      <a:pt x="11762803" y="5487149"/>
                      <a:pt x="11595290" y="5644565"/>
                      <a:pt x="11431270" y="5642787"/>
                    </a:cubicBezTo>
                    <a:moveTo>
                      <a:pt x="11995150" y="4900916"/>
                    </a:moveTo>
                    <a:cubicBezTo>
                      <a:pt x="12094718" y="5215241"/>
                      <a:pt x="11970195" y="5805538"/>
                      <a:pt x="11430635" y="5806236"/>
                    </a:cubicBezTo>
                    <a:cubicBezTo>
                      <a:pt x="10964926" y="5806935"/>
                      <a:pt x="10668000" y="5383008"/>
                      <a:pt x="10863580" y="4905171"/>
                    </a:cubicBezTo>
                    <a:cubicBezTo>
                      <a:pt x="10874820" y="4877676"/>
                      <a:pt x="10885487" y="4852783"/>
                      <a:pt x="10895584" y="4829352"/>
                    </a:cubicBezTo>
                    <a:cubicBezTo>
                      <a:pt x="10939907" y="4726101"/>
                      <a:pt x="10972546" y="4650155"/>
                      <a:pt x="10988802" y="4498327"/>
                    </a:cubicBezTo>
                    <a:cubicBezTo>
                      <a:pt x="10990075" y="4486709"/>
                      <a:pt x="10997208" y="4476553"/>
                      <a:pt x="11007705" y="4471414"/>
                    </a:cubicBezTo>
                    <a:cubicBezTo>
                      <a:pt x="11018202" y="4466276"/>
                      <a:pt x="11030598" y="4466871"/>
                      <a:pt x="11040554" y="4472990"/>
                    </a:cubicBezTo>
                    <a:cubicBezTo>
                      <a:pt x="11078274" y="4495596"/>
                      <a:pt x="11114976" y="4527981"/>
                      <a:pt x="11143742" y="4556556"/>
                    </a:cubicBezTo>
                    <a:cubicBezTo>
                      <a:pt x="11173841" y="4586465"/>
                      <a:pt x="11225466" y="4584115"/>
                      <a:pt x="11246802" y="4547476"/>
                    </a:cubicBezTo>
                    <a:cubicBezTo>
                      <a:pt x="11356023" y="4359960"/>
                      <a:pt x="11381613" y="4188002"/>
                      <a:pt x="11386693" y="4098594"/>
                    </a:cubicBezTo>
                    <a:cubicBezTo>
                      <a:pt x="11387251" y="4085944"/>
                      <a:pt x="11394811" y="4074658"/>
                      <a:pt x="11406298" y="4069329"/>
                    </a:cubicBezTo>
                    <a:cubicBezTo>
                      <a:pt x="11417785" y="4064000"/>
                      <a:pt x="11431283" y="4065515"/>
                      <a:pt x="11441303" y="4073257"/>
                    </a:cubicBezTo>
                    <a:cubicBezTo>
                      <a:pt x="11784648" y="4338497"/>
                      <a:pt x="11817033" y="4713782"/>
                      <a:pt x="11807635" y="4905996"/>
                    </a:cubicBezTo>
                    <a:cubicBezTo>
                      <a:pt x="11805095" y="4957876"/>
                      <a:pt x="11856657" y="4992103"/>
                      <a:pt x="11890248" y="4952478"/>
                    </a:cubicBezTo>
                    <a:cubicBezTo>
                      <a:pt x="11907393" y="4932286"/>
                      <a:pt x="11921998" y="4911330"/>
                      <a:pt x="11933746" y="4892598"/>
                    </a:cubicBezTo>
                    <a:cubicBezTo>
                      <a:pt x="11940873" y="4881351"/>
                      <a:pt x="11953896" y="4875281"/>
                      <a:pt x="11967092" y="4877055"/>
                    </a:cubicBezTo>
                    <a:cubicBezTo>
                      <a:pt x="11980289" y="4878829"/>
                      <a:pt x="11991246" y="4888122"/>
                      <a:pt x="11995150" y="4900853"/>
                    </a:cubicBezTo>
                    <a:lnTo>
                      <a:pt x="11995150" y="4900916"/>
                    </a:lnTo>
                    <a:moveTo>
                      <a:pt x="11273409" y="4904218"/>
                    </a:moveTo>
                    <a:cubicBezTo>
                      <a:pt x="11252263" y="4885168"/>
                      <a:pt x="11227435" y="4865865"/>
                      <a:pt x="11206861" y="4858054"/>
                    </a:cubicBezTo>
                    <a:cubicBezTo>
                      <a:pt x="11202790" y="4856513"/>
                      <a:pt x="11198253" y="4856810"/>
                      <a:pt x="11194417" y="4858867"/>
                    </a:cubicBezTo>
                    <a:cubicBezTo>
                      <a:pt x="11190582" y="4860925"/>
                      <a:pt x="11187825" y="4864542"/>
                      <a:pt x="11186859" y="4868786"/>
                    </a:cubicBezTo>
                    <a:cubicBezTo>
                      <a:pt x="11178286" y="4902314"/>
                      <a:pt x="11150092" y="4996484"/>
                      <a:pt x="11074463" y="5158155"/>
                    </a:cubicBezTo>
                    <a:cubicBezTo>
                      <a:pt x="10964926" y="5391581"/>
                      <a:pt x="11122660" y="5703112"/>
                      <a:pt x="11430572" y="5706287"/>
                    </a:cubicBezTo>
                    <a:cubicBezTo>
                      <a:pt x="11648631" y="5708700"/>
                      <a:pt x="11851894" y="5491403"/>
                      <a:pt x="11783314" y="5200128"/>
                    </a:cubicBezTo>
                    <a:lnTo>
                      <a:pt x="11782044" y="5194985"/>
                    </a:lnTo>
                    <a:cubicBezTo>
                      <a:pt x="11779747" y="5185607"/>
                      <a:pt x="11777206" y="5176291"/>
                      <a:pt x="11774424" y="5167045"/>
                    </a:cubicBezTo>
                    <a:lnTo>
                      <a:pt x="11774361" y="5166728"/>
                    </a:lnTo>
                    <a:cubicBezTo>
                      <a:pt x="11772745" y="5161348"/>
                      <a:pt x="11771052" y="5155992"/>
                      <a:pt x="11769281" y="5150662"/>
                    </a:cubicBezTo>
                    <a:cubicBezTo>
                      <a:pt x="11767424" y="5144788"/>
                      <a:pt x="11762252" y="5140581"/>
                      <a:pt x="11756123" y="5139961"/>
                    </a:cubicBezTo>
                    <a:cubicBezTo>
                      <a:pt x="11749995" y="5139340"/>
                      <a:pt x="11744084" y="5142422"/>
                      <a:pt x="11741087" y="5147804"/>
                    </a:cubicBezTo>
                    <a:cubicBezTo>
                      <a:pt x="11733408" y="5161577"/>
                      <a:pt x="11724321" y="5174516"/>
                      <a:pt x="11713972" y="5186413"/>
                    </a:cubicBezTo>
                    <a:lnTo>
                      <a:pt x="11712448" y="5188127"/>
                    </a:lnTo>
                    <a:cubicBezTo>
                      <a:pt x="11683238" y="5220893"/>
                      <a:pt x="11641582" y="5189016"/>
                      <a:pt x="11641455" y="5145074"/>
                    </a:cubicBezTo>
                    <a:cubicBezTo>
                      <a:pt x="11641137" y="5038585"/>
                      <a:pt x="11624120" y="4853355"/>
                      <a:pt x="11527409" y="4677396"/>
                    </a:cubicBezTo>
                    <a:cubicBezTo>
                      <a:pt x="11520667" y="4665100"/>
                      <a:pt x="11513595" y="4652989"/>
                      <a:pt x="11506200" y="4641075"/>
                    </a:cubicBezTo>
                    <a:lnTo>
                      <a:pt x="11506073" y="4640820"/>
                    </a:lnTo>
                    <a:lnTo>
                      <a:pt x="11498771" y="4629327"/>
                    </a:lnTo>
                    <a:cubicBezTo>
                      <a:pt x="11491277" y="4617516"/>
                      <a:pt x="11472736" y="4621453"/>
                      <a:pt x="11470576" y="4635360"/>
                    </a:cubicBezTo>
                    <a:cubicBezTo>
                      <a:pt x="11469941" y="4639551"/>
                      <a:pt x="11469116" y="4643995"/>
                      <a:pt x="11468290" y="4648694"/>
                    </a:cubicBezTo>
                    <a:lnTo>
                      <a:pt x="11468290" y="4648949"/>
                    </a:lnTo>
                    <a:cubicBezTo>
                      <a:pt x="11465925" y="4661893"/>
                      <a:pt x="11463193" y="4674767"/>
                      <a:pt x="11460099" y="4687556"/>
                    </a:cubicBezTo>
                    <a:cubicBezTo>
                      <a:pt x="11445494" y="4748390"/>
                      <a:pt x="11417427" y="4829796"/>
                      <a:pt x="11363897" y="4901107"/>
                    </a:cubicBezTo>
                    <a:cubicBezTo>
                      <a:pt x="11342307" y="4930000"/>
                      <a:pt x="11300270" y="4928349"/>
                      <a:pt x="11273409" y="4904218"/>
                    </a:cubicBezTo>
                    <a:moveTo>
                      <a:pt x="12955270" y="5642787"/>
                    </a:moveTo>
                    <a:cubicBezTo>
                      <a:pt x="12696952" y="5640120"/>
                      <a:pt x="12564554" y="5379833"/>
                      <a:pt x="12655931" y="5185142"/>
                    </a:cubicBezTo>
                    <a:cubicBezTo>
                      <a:pt x="12705207" y="5079923"/>
                      <a:pt x="12735052" y="5002008"/>
                      <a:pt x="12752769" y="4949494"/>
                    </a:cubicBezTo>
                    <a:lnTo>
                      <a:pt x="12754991" y="4951463"/>
                    </a:lnTo>
                    <a:cubicBezTo>
                      <a:pt x="12801155" y="4992865"/>
                      <a:pt x="12888341" y="5006327"/>
                      <a:pt x="12938697" y="4939207"/>
                    </a:cubicBezTo>
                    <a:cubicBezTo>
                      <a:pt x="12980289" y="4883835"/>
                      <a:pt x="13007912" y="4823764"/>
                      <a:pt x="13026326" y="4769979"/>
                    </a:cubicBezTo>
                    <a:cubicBezTo>
                      <a:pt x="13089128" y="4913363"/>
                      <a:pt x="13101701" y="5056682"/>
                      <a:pt x="13101955" y="5145265"/>
                    </a:cubicBezTo>
                    <a:cubicBezTo>
                      <a:pt x="13102082" y="5185904"/>
                      <a:pt x="13121196" y="5225846"/>
                      <a:pt x="13154914" y="5248198"/>
                    </a:cubicBezTo>
                    <a:cubicBezTo>
                      <a:pt x="13172313" y="5259818"/>
                      <a:pt x="13195110" y="5267375"/>
                      <a:pt x="13220383" y="5264454"/>
                    </a:cubicBezTo>
                    <a:cubicBezTo>
                      <a:pt x="13232193" y="5263120"/>
                      <a:pt x="13243180" y="5259565"/>
                      <a:pt x="13253085" y="5254485"/>
                    </a:cubicBezTo>
                    <a:cubicBezTo>
                      <a:pt x="13286803" y="5487149"/>
                      <a:pt x="13119290" y="5644565"/>
                      <a:pt x="12955270" y="5642787"/>
                    </a:cubicBezTo>
                    <a:moveTo>
                      <a:pt x="13519150" y="4900916"/>
                    </a:moveTo>
                    <a:cubicBezTo>
                      <a:pt x="13618718" y="5215241"/>
                      <a:pt x="13494194" y="5805538"/>
                      <a:pt x="12954635" y="5806236"/>
                    </a:cubicBezTo>
                    <a:cubicBezTo>
                      <a:pt x="12488926" y="5806935"/>
                      <a:pt x="12192000" y="5383008"/>
                      <a:pt x="12387580" y="4905171"/>
                    </a:cubicBezTo>
                    <a:cubicBezTo>
                      <a:pt x="12398820" y="4877676"/>
                      <a:pt x="12409487" y="4852783"/>
                      <a:pt x="12419584" y="4829352"/>
                    </a:cubicBezTo>
                    <a:cubicBezTo>
                      <a:pt x="12463907" y="4726101"/>
                      <a:pt x="12496546" y="4650155"/>
                      <a:pt x="12512802" y="4498327"/>
                    </a:cubicBezTo>
                    <a:cubicBezTo>
                      <a:pt x="12514075" y="4486709"/>
                      <a:pt x="12521208" y="4476553"/>
                      <a:pt x="12531705" y="4471414"/>
                    </a:cubicBezTo>
                    <a:cubicBezTo>
                      <a:pt x="12542202" y="4466276"/>
                      <a:pt x="12554598" y="4466871"/>
                      <a:pt x="12564554" y="4472990"/>
                    </a:cubicBezTo>
                    <a:cubicBezTo>
                      <a:pt x="12602274" y="4495596"/>
                      <a:pt x="12638976" y="4527981"/>
                      <a:pt x="12667742" y="4556556"/>
                    </a:cubicBezTo>
                    <a:cubicBezTo>
                      <a:pt x="12697841" y="4586465"/>
                      <a:pt x="12749466" y="4584115"/>
                      <a:pt x="12770802" y="4547476"/>
                    </a:cubicBezTo>
                    <a:cubicBezTo>
                      <a:pt x="12880023" y="4359960"/>
                      <a:pt x="12905613" y="4188002"/>
                      <a:pt x="12910693" y="4098594"/>
                    </a:cubicBezTo>
                    <a:cubicBezTo>
                      <a:pt x="12911251" y="4085944"/>
                      <a:pt x="12918811" y="4074658"/>
                      <a:pt x="12930298" y="4069329"/>
                    </a:cubicBezTo>
                    <a:cubicBezTo>
                      <a:pt x="12941785" y="4064000"/>
                      <a:pt x="12955283" y="4065515"/>
                      <a:pt x="12965303" y="4073257"/>
                    </a:cubicBezTo>
                    <a:cubicBezTo>
                      <a:pt x="13308647" y="4338497"/>
                      <a:pt x="13341033" y="4713782"/>
                      <a:pt x="13331635" y="4905996"/>
                    </a:cubicBezTo>
                    <a:cubicBezTo>
                      <a:pt x="13329094" y="4957876"/>
                      <a:pt x="13380657" y="4992103"/>
                      <a:pt x="13414248" y="4952478"/>
                    </a:cubicBezTo>
                    <a:cubicBezTo>
                      <a:pt x="13431393" y="4932286"/>
                      <a:pt x="13445998" y="4911330"/>
                      <a:pt x="13457745" y="4892598"/>
                    </a:cubicBezTo>
                    <a:cubicBezTo>
                      <a:pt x="13464873" y="4881351"/>
                      <a:pt x="13477896" y="4875281"/>
                      <a:pt x="13491092" y="4877055"/>
                    </a:cubicBezTo>
                    <a:cubicBezTo>
                      <a:pt x="13504289" y="4878829"/>
                      <a:pt x="13515247" y="4888122"/>
                      <a:pt x="13519150" y="4900853"/>
                    </a:cubicBezTo>
                    <a:lnTo>
                      <a:pt x="13519150" y="4900916"/>
                    </a:lnTo>
                    <a:moveTo>
                      <a:pt x="12797409" y="4904218"/>
                    </a:moveTo>
                    <a:cubicBezTo>
                      <a:pt x="12776263" y="4885168"/>
                      <a:pt x="12751435" y="4865865"/>
                      <a:pt x="12730861" y="4858054"/>
                    </a:cubicBezTo>
                    <a:cubicBezTo>
                      <a:pt x="12726790" y="4856513"/>
                      <a:pt x="12722253" y="4856810"/>
                      <a:pt x="12718417" y="4858867"/>
                    </a:cubicBezTo>
                    <a:cubicBezTo>
                      <a:pt x="12714582" y="4860925"/>
                      <a:pt x="12711825" y="4864542"/>
                      <a:pt x="12710859" y="4868786"/>
                    </a:cubicBezTo>
                    <a:cubicBezTo>
                      <a:pt x="12702286" y="4902314"/>
                      <a:pt x="12674092" y="4996484"/>
                      <a:pt x="12598463" y="5158155"/>
                    </a:cubicBezTo>
                    <a:cubicBezTo>
                      <a:pt x="12488926" y="5391581"/>
                      <a:pt x="12646660" y="5703112"/>
                      <a:pt x="12954572" y="5706287"/>
                    </a:cubicBezTo>
                    <a:cubicBezTo>
                      <a:pt x="13172631" y="5708700"/>
                      <a:pt x="13375894" y="5491403"/>
                      <a:pt x="13307314" y="5200128"/>
                    </a:cubicBezTo>
                    <a:lnTo>
                      <a:pt x="13306044" y="5194985"/>
                    </a:lnTo>
                    <a:cubicBezTo>
                      <a:pt x="13303747" y="5185607"/>
                      <a:pt x="13301206" y="5176291"/>
                      <a:pt x="13298424" y="5167045"/>
                    </a:cubicBezTo>
                    <a:lnTo>
                      <a:pt x="13298361" y="5166728"/>
                    </a:lnTo>
                    <a:cubicBezTo>
                      <a:pt x="13296745" y="5161348"/>
                      <a:pt x="13295052" y="5155992"/>
                      <a:pt x="13293281" y="5150662"/>
                    </a:cubicBezTo>
                    <a:cubicBezTo>
                      <a:pt x="13291425" y="5144788"/>
                      <a:pt x="13286251" y="5140581"/>
                      <a:pt x="13280123" y="5139961"/>
                    </a:cubicBezTo>
                    <a:cubicBezTo>
                      <a:pt x="13273995" y="5139340"/>
                      <a:pt x="13268084" y="5142422"/>
                      <a:pt x="13265087" y="5147804"/>
                    </a:cubicBezTo>
                    <a:cubicBezTo>
                      <a:pt x="13257408" y="5161577"/>
                      <a:pt x="13248320" y="5174516"/>
                      <a:pt x="13237972" y="5186413"/>
                    </a:cubicBezTo>
                    <a:lnTo>
                      <a:pt x="13236448" y="5188127"/>
                    </a:lnTo>
                    <a:cubicBezTo>
                      <a:pt x="13207238" y="5220893"/>
                      <a:pt x="13165581" y="5189016"/>
                      <a:pt x="13165456" y="5145074"/>
                    </a:cubicBezTo>
                    <a:cubicBezTo>
                      <a:pt x="13165138" y="5038585"/>
                      <a:pt x="13148119" y="4853355"/>
                      <a:pt x="13051409" y="4677396"/>
                    </a:cubicBezTo>
                    <a:cubicBezTo>
                      <a:pt x="13044667" y="4665100"/>
                      <a:pt x="13037595" y="4652989"/>
                      <a:pt x="13030200" y="4641075"/>
                    </a:cubicBezTo>
                    <a:lnTo>
                      <a:pt x="13030073" y="4640820"/>
                    </a:lnTo>
                    <a:lnTo>
                      <a:pt x="13022771" y="4629327"/>
                    </a:lnTo>
                    <a:cubicBezTo>
                      <a:pt x="13015277" y="4617516"/>
                      <a:pt x="12996736" y="4621453"/>
                      <a:pt x="12994576" y="4635360"/>
                    </a:cubicBezTo>
                    <a:cubicBezTo>
                      <a:pt x="12993941" y="4639551"/>
                      <a:pt x="12993116" y="4643995"/>
                      <a:pt x="12992290" y="4648694"/>
                    </a:cubicBezTo>
                    <a:lnTo>
                      <a:pt x="12992290" y="4648949"/>
                    </a:lnTo>
                    <a:cubicBezTo>
                      <a:pt x="12989925" y="4661893"/>
                      <a:pt x="12987193" y="4674767"/>
                      <a:pt x="12984099" y="4687556"/>
                    </a:cubicBezTo>
                    <a:cubicBezTo>
                      <a:pt x="12969494" y="4748390"/>
                      <a:pt x="12941427" y="4829796"/>
                      <a:pt x="12887897" y="4901107"/>
                    </a:cubicBezTo>
                    <a:cubicBezTo>
                      <a:pt x="12866307" y="4930000"/>
                      <a:pt x="12824270" y="4928349"/>
                      <a:pt x="12797409" y="4904218"/>
                    </a:cubicBezTo>
                    <a:moveTo>
                      <a:pt x="14479270" y="5642787"/>
                    </a:moveTo>
                    <a:cubicBezTo>
                      <a:pt x="14220953" y="5640120"/>
                      <a:pt x="14088554" y="5379833"/>
                      <a:pt x="14179930" y="5185142"/>
                    </a:cubicBezTo>
                    <a:cubicBezTo>
                      <a:pt x="14229206" y="5079923"/>
                      <a:pt x="14259053" y="5002008"/>
                      <a:pt x="14276768" y="4949494"/>
                    </a:cubicBezTo>
                    <a:lnTo>
                      <a:pt x="14278991" y="4951463"/>
                    </a:lnTo>
                    <a:cubicBezTo>
                      <a:pt x="14325155" y="4992865"/>
                      <a:pt x="14412341" y="5006327"/>
                      <a:pt x="14462696" y="4939207"/>
                    </a:cubicBezTo>
                    <a:cubicBezTo>
                      <a:pt x="14504289" y="4883835"/>
                      <a:pt x="14531912" y="4823764"/>
                      <a:pt x="14550326" y="4769979"/>
                    </a:cubicBezTo>
                    <a:cubicBezTo>
                      <a:pt x="14613129" y="4913363"/>
                      <a:pt x="14625701" y="5056682"/>
                      <a:pt x="14625956" y="5145265"/>
                    </a:cubicBezTo>
                    <a:cubicBezTo>
                      <a:pt x="14626081" y="5185904"/>
                      <a:pt x="14645195" y="5225846"/>
                      <a:pt x="14678914" y="5248198"/>
                    </a:cubicBezTo>
                    <a:cubicBezTo>
                      <a:pt x="14696313" y="5259818"/>
                      <a:pt x="14719110" y="5267375"/>
                      <a:pt x="14744383" y="5264454"/>
                    </a:cubicBezTo>
                    <a:cubicBezTo>
                      <a:pt x="14756193" y="5263120"/>
                      <a:pt x="14767180" y="5259565"/>
                      <a:pt x="14777085" y="5254485"/>
                    </a:cubicBezTo>
                    <a:cubicBezTo>
                      <a:pt x="14810803" y="5487149"/>
                      <a:pt x="14643291" y="5644565"/>
                      <a:pt x="14479270" y="5642787"/>
                    </a:cubicBezTo>
                    <a:moveTo>
                      <a:pt x="15043150" y="4900916"/>
                    </a:moveTo>
                    <a:cubicBezTo>
                      <a:pt x="15142718" y="5215241"/>
                      <a:pt x="15018194" y="5805538"/>
                      <a:pt x="14478635" y="5806236"/>
                    </a:cubicBezTo>
                    <a:cubicBezTo>
                      <a:pt x="14012926" y="5806935"/>
                      <a:pt x="13716000" y="5383008"/>
                      <a:pt x="13911581" y="4905171"/>
                    </a:cubicBezTo>
                    <a:cubicBezTo>
                      <a:pt x="13922819" y="4877676"/>
                      <a:pt x="13933488" y="4852783"/>
                      <a:pt x="13943583" y="4829352"/>
                    </a:cubicBezTo>
                    <a:cubicBezTo>
                      <a:pt x="13987906" y="4726101"/>
                      <a:pt x="14020546" y="4650155"/>
                      <a:pt x="14036803" y="4498327"/>
                    </a:cubicBezTo>
                    <a:cubicBezTo>
                      <a:pt x="14038075" y="4486709"/>
                      <a:pt x="14045208" y="4476553"/>
                      <a:pt x="14055705" y="4471414"/>
                    </a:cubicBezTo>
                    <a:cubicBezTo>
                      <a:pt x="14066201" y="4466276"/>
                      <a:pt x="14078598" y="4466871"/>
                      <a:pt x="14088554" y="4472990"/>
                    </a:cubicBezTo>
                    <a:cubicBezTo>
                      <a:pt x="14126273" y="4495596"/>
                      <a:pt x="14162976" y="4527981"/>
                      <a:pt x="14191742" y="4556556"/>
                    </a:cubicBezTo>
                    <a:cubicBezTo>
                      <a:pt x="14221841" y="4586465"/>
                      <a:pt x="14273467" y="4584115"/>
                      <a:pt x="14294802" y="4547476"/>
                    </a:cubicBezTo>
                    <a:cubicBezTo>
                      <a:pt x="14404022" y="4359960"/>
                      <a:pt x="14429613" y="4188002"/>
                      <a:pt x="14434693" y="4098594"/>
                    </a:cubicBezTo>
                    <a:cubicBezTo>
                      <a:pt x="14435251" y="4085944"/>
                      <a:pt x="14442812" y="4074658"/>
                      <a:pt x="14454298" y="4069329"/>
                    </a:cubicBezTo>
                    <a:cubicBezTo>
                      <a:pt x="14465784" y="4064000"/>
                      <a:pt x="14479284" y="4065515"/>
                      <a:pt x="14489304" y="4073257"/>
                    </a:cubicBezTo>
                    <a:cubicBezTo>
                      <a:pt x="14832647" y="4338497"/>
                      <a:pt x="14865033" y="4713782"/>
                      <a:pt x="14855635" y="4905996"/>
                    </a:cubicBezTo>
                    <a:cubicBezTo>
                      <a:pt x="14853094" y="4957876"/>
                      <a:pt x="14904657" y="4992103"/>
                      <a:pt x="14938248" y="4952478"/>
                    </a:cubicBezTo>
                    <a:cubicBezTo>
                      <a:pt x="14955393" y="4932286"/>
                      <a:pt x="14969998" y="4911330"/>
                      <a:pt x="14981745" y="4892598"/>
                    </a:cubicBezTo>
                    <a:cubicBezTo>
                      <a:pt x="14988873" y="4881351"/>
                      <a:pt x="15001896" y="4875281"/>
                      <a:pt x="15015092" y="4877055"/>
                    </a:cubicBezTo>
                    <a:cubicBezTo>
                      <a:pt x="15028289" y="4878829"/>
                      <a:pt x="15039247" y="4888122"/>
                      <a:pt x="15043150" y="4900853"/>
                    </a:cubicBezTo>
                    <a:lnTo>
                      <a:pt x="15043150" y="4900916"/>
                    </a:lnTo>
                    <a:moveTo>
                      <a:pt x="14321408" y="4904218"/>
                    </a:moveTo>
                    <a:cubicBezTo>
                      <a:pt x="14300264" y="4885168"/>
                      <a:pt x="14275435" y="4865865"/>
                      <a:pt x="14254861" y="4858054"/>
                    </a:cubicBezTo>
                    <a:cubicBezTo>
                      <a:pt x="14250791" y="4856513"/>
                      <a:pt x="14246252" y="4856810"/>
                      <a:pt x="14242418" y="4858867"/>
                    </a:cubicBezTo>
                    <a:cubicBezTo>
                      <a:pt x="14238582" y="4860925"/>
                      <a:pt x="14235826" y="4864542"/>
                      <a:pt x="14234859" y="4868786"/>
                    </a:cubicBezTo>
                    <a:cubicBezTo>
                      <a:pt x="14226286" y="4902314"/>
                      <a:pt x="14198092" y="4996484"/>
                      <a:pt x="14122464" y="5158155"/>
                    </a:cubicBezTo>
                    <a:cubicBezTo>
                      <a:pt x="14012926" y="5391581"/>
                      <a:pt x="14170660" y="5703112"/>
                      <a:pt x="14478571" y="5706287"/>
                    </a:cubicBezTo>
                    <a:cubicBezTo>
                      <a:pt x="14696631" y="5708700"/>
                      <a:pt x="14899894" y="5491403"/>
                      <a:pt x="14831314" y="5200128"/>
                    </a:cubicBezTo>
                    <a:lnTo>
                      <a:pt x="14830044" y="5194985"/>
                    </a:lnTo>
                    <a:cubicBezTo>
                      <a:pt x="14827747" y="5185607"/>
                      <a:pt x="14825206" y="5176291"/>
                      <a:pt x="14822424" y="5167045"/>
                    </a:cubicBezTo>
                    <a:lnTo>
                      <a:pt x="14822361" y="5166728"/>
                    </a:lnTo>
                    <a:cubicBezTo>
                      <a:pt x="14820745" y="5161348"/>
                      <a:pt x="14819052" y="5155992"/>
                      <a:pt x="14817281" y="5150662"/>
                    </a:cubicBezTo>
                    <a:cubicBezTo>
                      <a:pt x="14815425" y="5144788"/>
                      <a:pt x="14810251" y="5140581"/>
                      <a:pt x="14804123" y="5139961"/>
                    </a:cubicBezTo>
                    <a:cubicBezTo>
                      <a:pt x="14797995" y="5139340"/>
                      <a:pt x="14792084" y="5142422"/>
                      <a:pt x="14789087" y="5147804"/>
                    </a:cubicBezTo>
                    <a:cubicBezTo>
                      <a:pt x="14781408" y="5161577"/>
                      <a:pt x="14772320" y="5174516"/>
                      <a:pt x="14761972" y="5186413"/>
                    </a:cubicBezTo>
                    <a:lnTo>
                      <a:pt x="14760448" y="5188127"/>
                    </a:lnTo>
                    <a:cubicBezTo>
                      <a:pt x="14731238" y="5220893"/>
                      <a:pt x="14689581" y="5189016"/>
                      <a:pt x="14689456" y="5145074"/>
                    </a:cubicBezTo>
                    <a:cubicBezTo>
                      <a:pt x="14689138" y="5038585"/>
                      <a:pt x="14672119" y="4853355"/>
                      <a:pt x="14575408" y="4677396"/>
                    </a:cubicBezTo>
                    <a:cubicBezTo>
                      <a:pt x="14568668" y="4665100"/>
                      <a:pt x="14561595" y="4652989"/>
                      <a:pt x="14554200" y="4641075"/>
                    </a:cubicBezTo>
                    <a:lnTo>
                      <a:pt x="14554073" y="4640820"/>
                    </a:lnTo>
                    <a:lnTo>
                      <a:pt x="14546770" y="4629327"/>
                    </a:lnTo>
                    <a:cubicBezTo>
                      <a:pt x="14539277" y="4617516"/>
                      <a:pt x="14520736" y="4621453"/>
                      <a:pt x="14518576" y="4635360"/>
                    </a:cubicBezTo>
                    <a:cubicBezTo>
                      <a:pt x="14517942" y="4639551"/>
                      <a:pt x="14517116" y="4643995"/>
                      <a:pt x="14516291" y="4648694"/>
                    </a:cubicBezTo>
                    <a:lnTo>
                      <a:pt x="14516291" y="4648949"/>
                    </a:lnTo>
                    <a:cubicBezTo>
                      <a:pt x="14513925" y="4661893"/>
                      <a:pt x="14511194" y="4674767"/>
                      <a:pt x="14508099" y="4687556"/>
                    </a:cubicBezTo>
                    <a:cubicBezTo>
                      <a:pt x="14493494" y="4748390"/>
                      <a:pt x="14465428" y="4829796"/>
                      <a:pt x="14411896" y="4901107"/>
                    </a:cubicBezTo>
                    <a:cubicBezTo>
                      <a:pt x="14390307" y="4930000"/>
                      <a:pt x="14348269" y="4928349"/>
                      <a:pt x="14321408" y="4904218"/>
                    </a:cubicBezTo>
                    <a:moveTo>
                      <a:pt x="16003270" y="5642787"/>
                    </a:moveTo>
                    <a:cubicBezTo>
                      <a:pt x="15744953" y="5640120"/>
                      <a:pt x="15612554" y="5379833"/>
                      <a:pt x="15703930" y="5185142"/>
                    </a:cubicBezTo>
                    <a:cubicBezTo>
                      <a:pt x="15753206" y="5079923"/>
                      <a:pt x="15783053" y="5002008"/>
                      <a:pt x="15800768" y="4949494"/>
                    </a:cubicBezTo>
                    <a:lnTo>
                      <a:pt x="15802991" y="4951463"/>
                    </a:lnTo>
                    <a:cubicBezTo>
                      <a:pt x="15849155" y="4992865"/>
                      <a:pt x="15936341" y="5006327"/>
                      <a:pt x="15986696" y="4939207"/>
                    </a:cubicBezTo>
                    <a:cubicBezTo>
                      <a:pt x="16028289" y="4883835"/>
                      <a:pt x="16055912" y="4823764"/>
                      <a:pt x="16074326" y="4769979"/>
                    </a:cubicBezTo>
                    <a:cubicBezTo>
                      <a:pt x="16137129" y="4913363"/>
                      <a:pt x="16149701" y="5056682"/>
                      <a:pt x="16149956" y="5145265"/>
                    </a:cubicBezTo>
                    <a:cubicBezTo>
                      <a:pt x="16150081" y="5185904"/>
                      <a:pt x="16169195" y="5225846"/>
                      <a:pt x="16202914" y="5248198"/>
                    </a:cubicBezTo>
                    <a:cubicBezTo>
                      <a:pt x="16220313" y="5259818"/>
                      <a:pt x="16243110" y="5267375"/>
                      <a:pt x="16268383" y="5264454"/>
                    </a:cubicBezTo>
                    <a:cubicBezTo>
                      <a:pt x="16280193" y="5263120"/>
                      <a:pt x="16291180" y="5259565"/>
                      <a:pt x="16301085" y="5254485"/>
                    </a:cubicBezTo>
                    <a:cubicBezTo>
                      <a:pt x="16334803" y="5487149"/>
                      <a:pt x="16167291" y="5644565"/>
                      <a:pt x="16003270" y="5642787"/>
                    </a:cubicBezTo>
                    <a:moveTo>
                      <a:pt x="16567150" y="4900916"/>
                    </a:moveTo>
                    <a:cubicBezTo>
                      <a:pt x="16666718" y="5215241"/>
                      <a:pt x="16542194" y="5805538"/>
                      <a:pt x="16002635" y="5806236"/>
                    </a:cubicBezTo>
                    <a:cubicBezTo>
                      <a:pt x="15536926" y="5806935"/>
                      <a:pt x="15240000" y="5383008"/>
                      <a:pt x="15435581" y="4905171"/>
                    </a:cubicBezTo>
                    <a:cubicBezTo>
                      <a:pt x="15446819" y="4877676"/>
                      <a:pt x="15457488" y="4852783"/>
                      <a:pt x="15467583" y="4829352"/>
                    </a:cubicBezTo>
                    <a:cubicBezTo>
                      <a:pt x="15511906" y="4726101"/>
                      <a:pt x="15544546" y="4650155"/>
                      <a:pt x="15560803" y="4498327"/>
                    </a:cubicBezTo>
                    <a:cubicBezTo>
                      <a:pt x="15562075" y="4486709"/>
                      <a:pt x="15569208" y="4476553"/>
                      <a:pt x="15579705" y="4471414"/>
                    </a:cubicBezTo>
                    <a:cubicBezTo>
                      <a:pt x="15590201" y="4466276"/>
                      <a:pt x="15602598" y="4466871"/>
                      <a:pt x="15612554" y="4472990"/>
                    </a:cubicBezTo>
                    <a:cubicBezTo>
                      <a:pt x="15650273" y="4495596"/>
                      <a:pt x="15686976" y="4527981"/>
                      <a:pt x="15715742" y="4556556"/>
                    </a:cubicBezTo>
                    <a:cubicBezTo>
                      <a:pt x="15745841" y="4586465"/>
                      <a:pt x="15797467" y="4584115"/>
                      <a:pt x="15818802" y="4547476"/>
                    </a:cubicBezTo>
                    <a:cubicBezTo>
                      <a:pt x="15928022" y="4359960"/>
                      <a:pt x="15953613" y="4188002"/>
                      <a:pt x="15958693" y="4098594"/>
                    </a:cubicBezTo>
                    <a:cubicBezTo>
                      <a:pt x="15959251" y="4085944"/>
                      <a:pt x="15966812" y="4074658"/>
                      <a:pt x="15978298" y="4069329"/>
                    </a:cubicBezTo>
                    <a:cubicBezTo>
                      <a:pt x="15989784" y="4064000"/>
                      <a:pt x="16003284" y="4065515"/>
                      <a:pt x="16013304" y="4073257"/>
                    </a:cubicBezTo>
                    <a:cubicBezTo>
                      <a:pt x="16356647" y="4338497"/>
                      <a:pt x="16389033" y="4713782"/>
                      <a:pt x="16379635" y="4905996"/>
                    </a:cubicBezTo>
                    <a:cubicBezTo>
                      <a:pt x="16377094" y="4957876"/>
                      <a:pt x="16428657" y="4992103"/>
                      <a:pt x="16462248" y="4952478"/>
                    </a:cubicBezTo>
                    <a:cubicBezTo>
                      <a:pt x="16479393" y="4932286"/>
                      <a:pt x="16493998" y="4911330"/>
                      <a:pt x="16505745" y="4892598"/>
                    </a:cubicBezTo>
                    <a:cubicBezTo>
                      <a:pt x="16512873" y="4881351"/>
                      <a:pt x="16525896" y="4875281"/>
                      <a:pt x="16539092" y="4877055"/>
                    </a:cubicBezTo>
                    <a:cubicBezTo>
                      <a:pt x="16552289" y="4878829"/>
                      <a:pt x="16563247" y="4888122"/>
                      <a:pt x="16567150" y="4900853"/>
                    </a:cubicBezTo>
                    <a:lnTo>
                      <a:pt x="16567150" y="4900916"/>
                    </a:lnTo>
                    <a:moveTo>
                      <a:pt x="15845408" y="4904218"/>
                    </a:moveTo>
                    <a:cubicBezTo>
                      <a:pt x="15824264" y="4885168"/>
                      <a:pt x="15799435" y="4865865"/>
                      <a:pt x="15778861" y="4858054"/>
                    </a:cubicBezTo>
                    <a:cubicBezTo>
                      <a:pt x="15774791" y="4856513"/>
                      <a:pt x="15770252" y="4856810"/>
                      <a:pt x="15766418" y="4858867"/>
                    </a:cubicBezTo>
                    <a:cubicBezTo>
                      <a:pt x="15762582" y="4860925"/>
                      <a:pt x="15759826" y="4864542"/>
                      <a:pt x="15758859" y="4868786"/>
                    </a:cubicBezTo>
                    <a:cubicBezTo>
                      <a:pt x="15750286" y="4902314"/>
                      <a:pt x="15722092" y="4996484"/>
                      <a:pt x="15646464" y="5158155"/>
                    </a:cubicBezTo>
                    <a:cubicBezTo>
                      <a:pt x="15536926" y="5391581"/>
                      <a:pt x="15694660" y="5703112"/>
                      <a:pt x="16002571" y="5706287"/>
                    </a:cubicBezTo>
                    <a:cubicBezTo>
                      <a:pt x="16220631" y="5708700"/>
                      <a:pt x="16423894" y="5491403"/>
                      <a:pt x="16355314" y="5200128"/>
                    </a:cubicBezTo>
                    <a:lnTo>
                      <a:pt x="16354044" y="5194985"/>
                    </a:lnTo>
                    <a:cubicBezTo>
                      <a:pt x="16351747" y="5185607"/>
                      <a:pt x="16349206" y="5176291"/>
                      <a:pt x="16346424" y="5167045"/>
                    </a:cubicBezTo>
                    <a:lnTo>
                      <a:pt x="16346361" y="5166728"/>
                    </a:lnTo>
                    <a:cubicBezTo>
                      <a:pt x="16344745" y="5161348"/>
                      <a:pt x="16343052" y="5155992"/>
                      <a:pt x="16341281" y="5150662"/>
                    </a:cubicBezTo>
                    <a:cubicBezTo>
                      <a:pt x="16339425" y="5144788"/>
                      <a:pt x="16334251" y="5140581"/>
                      <a:pt x="16328123" y="5139961"/>
                    </a:cubicBezTo>
                    <a:cubicBezTo>
                      <a:pt x="16321995" y="5139340"/>
                      <a:pt x="16316084" y="5142422"/>
                      <a:pt x="16313087" y="5147804"/>
                    </a:cubicBezTo>
                    <a:cubicBezTo>
                      <a:pt x="16305408" y="5161577"/>
                      <a:pt x="16296320" y="5174516"/>
                      <a:pt x="16285972" y="5186413"/>
                    </a:cubicBezTo>
                    <a:lnTo>
                      <a:pt x="16284448" y="5188127"/>
                    </a:lnTo>
                    <a:cubicBezTo>
                      <a:pt x="16255238" y="5220893"/>
                      <a:pt x="16213581" y="5189016"/>
                      <a:pt x="16213456" y="5145074"/>
                    </a:cubicBezTo>
                    <a:cubicBezTo>
                      <a:pt x="16213138" y="5038585"/>
                      <a:pt x="16196119" y="4853355"/>
                      <a:pt x="16099408" y="4677396"/>
                    </a:cubicBezTo>
                    <a:cubicBezTo>
                      <a:pt x="16092668" y="4665100"/>
                      <a:pt x="16085595" y="4652989"/>
                      <a:pt x="16078200" y="4641075"/>
                    </a:cubicBezTo>
                    <a:lnTo>
                      <a:pt x="16078073" y="4640820"/>
                    </a:lnTo>
                    <a:lnTo>
                      <a:pt x="16070770" y="4629327"/>
                    </a:lnTo>
                    <a:cubicBezTo>
                      <a:pt x="16063277" y="4617516"/>
                      <a:pt x="16044736" y="4621453"/>
                      <a:pt x="16042576" y="4635360"/>
                    </a:cubicBezTo>
                    <a:cubicBezTo>
                      <a:pt x="16041942" y="4639551"/>
                      <a:pt x="16041116" y="4643995"/>
                      <a:pt x="16040291" y="4648694"/>
                    </a:cubicBezTo>
                    <a:lnTo>
                      <a:pt x="16040291" y="4648949"/>
                    </a:lnTo>
                    <a:cubicBezTo>
                      <a:pt x="16037925" y="4661893"/>
                      <a:pt x="16035194" y="4674767"/>
                      <a:pt x="16032099" y="4687556"/>
                    </a:cubicBezTo>
                    <a:cubicBezTo>
                      <a:pt x="16017494" y="4748390"/>
                      <a:pt x="15989428" y="4829796"/>
                      <a:pt x="15935896" y="4901107"/>
                    </a:cubicBezTo>
                    <a:cubicBezTo>
                      <a:pt x="15914307" y="4930000"/>
                      <a:pt x="15872269" y="4928349"/>
                      <a:pt x="15845408" y="4904218"/>
                    </a:cubicBezTo>
                    <a:moveTo>
                      <a:pt x="17527270" y="5642787"/>
                    </a:moveTo>
                    <a:cubicBezTo>
                      <a:pt x="17268953" y="5640120"/>
                      <a:pt x="17136554" y="5379833"/>
                      <a:pt x="17227930" y="5185142"/>
                    </a:cubicBezTo>
                    <a:cubicBezTo>
                      <a:pt x="17277206" y="5079923"/>
                      <a:pt x="17307053" y="5002008"/>
                      <a:pt x="17324768" y="4949494"/>
                    </a:cubicBezTo>
                    <a:lnTo>
                      <a:pt x="17326991" y="4951463"/>
                    </a:lnTo>
                    <a:cubicBezTo>
                      <a:pt x="17373155" y="4992865"/>
                      <a:pt x="17460341" y="5006327"/>
                      <a:pt x="17510696" y="4939207"/>
                    </a:cubicBezTo>
                    <a:cubicBezTo>
                      <a:pt x="17552289" y="4883835"/>
                      <a:pt x="17579912" y="4823764"/>
                      <a:pt x="17598326" y="4769979"/>
                    </a:cubicBezTo>
                    <a:cubicBezTo>
                      <a:pt x="17661129" y="4913363"/>
                      <a:pt x="17673701" y="5056682"/>
                      <a:pt x="17673956" y="5145265"/>
                    </a:cubicBezTo>
                    <a:cubicBezTo>
                      <a:pt x="17674081" y="5185904"/>
                      <a:pt x="17693195" y="5225846"/>
                      <a:pt x="17726914" y="5248198"/>
                    </a:cubicBezTo>
                    <a:cubicBezTo>
                      <a:pt x="17744313" y="5259818"/>
                      <a:pt x="17767110" y="5267375"/>
                      <a:pt x="17792383" y="5264454"/>
                    </a:cubicBezTo>
                    <a:cubicBezTo>
                      <a:pt x="17804193" y="5263120"/>
                      <a:pt x="17815180" y="5259565"/>
                      <a:pt x="17825085" y="5254485"/>
                    </a:cubicBezTo>
                    <a:cubicBezTo>
                      <a:pt x="17858803" y="5487149"/>
                      <a:pt x="17691291" y="5644565"/>
                      <a:pt x="17527270" y="5642787"/>
                    </a:cubicBezTo>
                    <a:moveTo>
                      <a:pt x="18091150" y="4900916"/>
                    </a:moveTo>
                    <a:cubicBezTo>
                      <a:pt x="18190718" y="5215241"/>
                      <a:pt x="18066194" y="5805538"/>
                      <a:pt x="17526635" y="5806236"/>
                    </a:cubicBezTo>
                    <a:cubicBezTo>
                      <a:pt x="17060926" y="5806935"/>
                      <a:pt x="16764000" y="5383008"/>
                      <a:pt x="16959581" y="4905171"/>
                    </a:cubicBezTo>
                    <a:cubicBezTo>
                      <a:pt x="16970819" y="4877676"/>
                      <a:pt x="16981488" y="4852783"/>
                      <a:pt x="16991583" y="4829352"/>
                    </a:cubicBezTo>
                    <a:cubicBezTo>
                      <a:pt x="17035906" y="4726101"/>
                      <a:pt x="17068546" y="4650155"/>
                      <a:pt x="17084803" y="4498327"/>
                    </a:cubicBezTo>
                    <a:cubicBezTo>
                      <a:pt x="17086075" y="4486709"/>
                      <a:pt x="17093208" y="4476553"/>
                      <a:pt x="17103705" y="4471414"/>
                    </a:cubicBezTo>
                    <a:cubicBezTo>
                      <a:pt x="17114201" y="4466276"/>
                      <a:pt x="17126598" y="4466871"/>
                      <a:pt x="17136554" y="4472990"/>
                    </a:cubicBezTo>
                    <a:cubicBezTo>
                      <a:pt x="17174273" y="4495596"/>
                      <a:pt x="17210976" y="4527981"/>
                      <a:pt x="17239742" y="4556556"/>
                    </a:cubicBezTo>
                    <a:cubicBezTo>
                      <a:pt x="17269841" y="4586465"/>
                      <a:pt x="17321467" y="4584115"/>
                      <a:pt x="17342802" y="4547476"/>
                    </a:cubicBezTo>
                    <a:cubicBezTo>
                      <a:pt x="17452022" y="4359960"/>
                      <a:pt x="17477613" y="4188002"/>
                      <a:pt x="17482693" y="4098594"/>
                    </a:cubicBezTo>
                    <a:cubicBezTo>
                      <a:pt x="17483251" y="4085944"/>
                      <a:pt x="17490812" y="4074658"/>
                      <a:pt x="17502298" y="4069329"/>
                    </a:cubicBezTo>
                    <a:cubicBezTo>
                      <a:pt x="17513784" y="4064000"/>
                      <a:pt x="17527284" y="4065515"/>
                      <a:pt x="17537304" y="4073257"/>
                    </a:cubicBezTo>
                    <a:cubicBezTo>
                      <a:pt x="17880647" y="4338497"/>
                      <a:pt x="17913033" y="4713782"/>
                      <a:pt x="17903635" y="4905996"/>
                    </a:cubicBezTo>
                    <a:cubicBezTo>
                      <a:pt x="17901094" y="4957876"/>
                      <a:pt x="17952657" y="4992103"/>
                      <a:pt x="17986248" y="4952478"/>
                    </a:cubicBezTo>
                    <a:cubicBezTo>
                      <a:pt x="18003393" y="4932286"/>
                      <a:pt x="18017998" y="4911330"/>
                      <a:pt x="18029745" y="4892598"/>
                    </a:cubicBezTo>
                    <a:cubicBezTo>
                      <a:pt x="18036873" y="4881351"/>
                      <a:pt x="18049896" y="4875281"/>
                      <a:pt x="18063092" y="4877055"/>
                    </a:cubicBezTo>
                    <a:cubicBezTo>
                      <a:pt x="18076289" y="4878829"/>
                      <a:pt x="18087247" y="4888122"/>
                      <a:pt x="18091150" y="4900853"/>
                    </a:cubicBezTo>
                    <a:lnTo>
                      <a:pt x="18091150" y="4900916"/>
                    </a:lnTo>
                    <a:moveTo>
                      <a:pt x="17369408" y="4904218"/>
                    </a:moveTo>
                    <a:cubicBezTo>
                      <a:pt x="17348264" y="4885168"/>
                      <a:pt x="17323435" y="4865865"/>
                      <a:pt x="17302861" y="4858054"/>
                    </a:cubicBezTo>
                    <a:cubicBezTo>
                      <a:pt x="17298791" y="4856513"/>
                      <a:pt x="17294252" y="4856810"/>
                      <a:pt x="17290418" y="4858867"/>
                    </a:cubicBezTo>
                    <a:cubicBezTo>
                      <a:pt x="17286582" y="4860925"/>
                      <a:pt x="17283826" y="4864542"/>
                      <a:pt x="17282859" y="4868786"/>
                    </a:cubicBezTo>
                    <a:cubicBezTo>
                      <a:pt x="17274286" y="4902314"/>
                      <a:pt x="17246092" y="4996484"/>
                      <a:pt x="17170464" y="5158155"/>
                    </a:cubicBezTo>
                    <a:cubicBezTo>
                      <a:pt x="17060926" y="5391581"/>
                      <a:pt x="17218660" y="5703112"/>
                      <a:pt x="17526571" y="5706287"/>
                    </a:cubicBezTo>
                    <a:cubicBezTo>
                      <a:pt x="17744631" y="5708700"/>
                      <a:pt x="17947894" y="5491403"/>
                      <a:pt x="17879314" y="5200128"/>
                    </a:cubicBezTo>
                    <a:lnTo>
                      <a:pt x="17878044" y="5194985"/>
                    </a:lnTo>
                    <a:cubicBezTo>
                      <a:pt x="17875747" y="5185607"/>
                      <a:pt x="17873206" y="5176291"/>
                      <a:pt x="17870424" y="5167045"/>
                    </a:cubicBezTo>
                    <a:lnTo>
                      <a:pt x="17870361" y="5166728"/>
                    </a:lnTo>
                    <a:cubicBezTo>
                      <a:pt x="17868745" y="5161348"/>
                      <a:pt x="17867052" y="5155992"/>
                      <a:pt x="17865281" y="5150662"/>
                    </a:cubicBezTo>
                    <a:cubicBezTo>
                      <a:pt x="17863425" y="5144788"/>
                      <a:pt x="17858251" y="5140581"/>
                      <a:pt x="17852123" y="5139961"/>
                    </a:cubicBezTo>
                    <a:cubicBezTo>
                      <a:pt x="17845995" y="5139340"/>
                      <a:pt x="17840084" y="5142422"/>
                      <a:pt x="17837087" y="5147804"/>
                    </a:cubicBezTo>
                    <a:cubicBezTo>
                      <a:pt x="17829408" y="5161577"/>
                      <a:pt x="17820320" y="5174516"/>
                      <a:pt x="17809972" y="5186413"/>
                    </a:cubicBezTo>
                    <a:lnTo>
                      <a:pt x="17808448" y="5188127"/>
                    </a:lnTo>
                    <a:cubicBezTo>
                      <a:pt x="17779238" y="5220893"/>
                      <a:pt x="17737581" y="5189016"/>
                      <a:pt x="17737456" y="5145074"/>
                    </a:cubicBezTo>
                    <a:cubicBezTo>
                      <a:pt x="17737138" y="5038585"/>
                      <a:pt x="17720119" y="4853355"/>
                      <a:pt x="17623408" y="4677396"/>
                    </a:cubicBezTo>
                    <a:cubicBezTo>
                      <a:pt x="17616668" y="4665100"/>
                      <a:pt x="17609595" y="4652989"/>
                      <a:pt x="17602200" y="4641075"/>
                    </a:cubicBezTo>
                    <a:lnTo>
                      <a:pt x="17602073" y="4640820"/>
                    </a:lnTo>
                    <a:lnTo>
                      <a:pt x="17594770" y="4629327"/>
                    </a:lnTo>
                    <a:cubicBezTo>
                      <a:pt x="17587277" y="4617516"/>
                      <a:pt x="17568736" y="4621453"/>
                      <a:pt x="17566576" y="4635360"/>
                    </a:cubicBezTo>
                    <a:cubicBezTo>
                      <a:pt x="17565942" y="4639551"/>
                      <a:pt x="17565116" y="4643995"/>
                      <a:pt x="17564291" y="4648694"/>
                    </a:cubicBezTo>
                    <a:lnTo>
                      <a:pt x="17564291" y="4648949"/>
                    </a:lnTo>
                    <a:cubicBezTo>
                      <a:pt x="17561925" y="4661893"/>
                      <a:pt x="17559194" y="4674767"/>
                      <a:pt x="17556099" y="4687556"/>
                    </a:cubicBezTo>
                    <a:cubicBezTo>
                      <a:pt x="17541494" y="4748390"/>
                      <a:pt x="17513428" y="4829796"/>
                      <a:pt x="17459896" y="4901107"/>
                    </a:cubicBezTo>
                    <a:cubicBezTo>
                      <a:pt x="17438307" y="4930000"/>
                      <a:pt x="17396269" y="4928349"/>
                      <a:pt x="17369408" y="4904218"/>
                    </a:cubicBezTo>
                    <a:moveTo>
                      <a:pt x="19051270" y="5642787"/>
                    </a:moveTo>
                    <a:cubicBezTo>
                      <a:pt x="18792953" y="5640120"/>
                      <a:pt x="18660554" y="5379833"/>
                      <a:pt x="18751930" y="5185142"/>
                    </a:cubicBezTo>
                    <a:cubicBezTo>
                      <a:pt x="18801206" y="5079923"/>
                      <a:pt x="18831053" y="5002008"/>
                      <a:pt x="18848768" y="4949494"/>
                    </a:cubicBezTo>
                    <a:lnTo>
                      <a:pt x="18850991" y="4951463"/>
                    </a:lnTo>
                    <a:cubicBezTo>
                      <a:pt x="18897155" y="4992865"/>
                      <a:pt x="18984341" y="5006327"/>
                      <a:pt x="19034696" y="4939207"/>
                    </a:cubicBezTo>
                    <a:cubicBezTo>
                      <a:pt x="19076289" y="4883835"/>
                      <a:pt x="19103912" y="4823764"/>
                      <a:pt x="19122326" y="4769979"/>
                    </a:cubicBezTo>
                    <a:cubicBezTo>
                      <a:pt x="19185129" y="4913363"/>
                      <a:pt x="19197701" y="5056682"/>
                      <a:pt x="19197956" y="5145265"/>
                    </a:cubicBezTo>
                    <a:cubicBezTo>
                      <a:pt x="19198081" y="5185904"/>
                      <a:pt x="19217195" y="5225846"/>
                      <a:pt x="19250914" y="5248198"/>
                    </a:cubicBezTo>
                    <a:cubicBezTo>
                      <a:pt x="19268313" y="5259818"/>
                      <a:pt x="19291110" y="5267375"/>
                      <a:pt x="19316383" y="5264454"/>
                    </a:cubicBezTo>
                    <a:cubicBezTo>
                      <a:pt x="19328193" y="5263120"/>
                      <a:pt x="19339180" y="5259565"/>
                      <a:pt x="19349085" y="5254485"/>
                    </a:cubicBezTo>
                    <a:cubicBezTo>
                      <a:pt x="19382803" y="5487149"/>
                      <a:pt x="19215291" y="5644565"/>
                      <a:pt x="19051270" y="5642787"/>
                    </a:cubicBezTo>
                    <a:moveTo>
                      <a:pt x="19615150" y="4900916"/>
                    </a:moveTo>
                    <a:cubicBezTo>
                      <a:pt x="19714718" y="5215241"/>
                      <a:pt x="19590194" y="5805538"/>
                      <a:pt x="19050635" y="5806236"/>
                    </a:cubicBezTo>
                    <a:cubicBezTo>
                      <a:pt x="18584926" y="5806935"/>
                      <a:pt x="18288000" y="5383008"/>
                      <a:pt x="18483581" y="4905171"/>
                    </a:cubicBezTo>
                    <a:cubicBezTo>
                      <a:pt x="18494819" y="4877676"/>
                      <a:pt x="18505488" y="4852783"/>
                      <a:pt x="18515583" y="4829352"/>
                    </a:cubicBezTo>
                    <a:cubicBezTo>
                      <a:pt x="18559906" y="4726101"/>
                      <a:pt x="18592546" y="4650155"/>
                      <a:pt x="18608803" y="4498327"/>
                    </a:cubicBezTo>
                    <a:cubicBezTo>
                      <a:pt x="18610075" y="4486709"/>
                      <a:pt x="18617208" y="4476553"/>
                      <a:pt x="18627705" y="4471414"/>
                    </a:cubicBezTo>
                    <a:cubicBezTo>
                      <a:pt x="18638201" y="4466276"/>
                      <a:pt x="18650598" y="4466871"/>
                      <a:pt x="18660554" y="4472990"/>
                    </a:cubicBezTo>
                    <a:cubicBezTo>
                      <a:pt x="18698273" y="4495596"/>
                      <a:pt x="18734976" y="4527981"/>
                      <a:pt x="18763742" y="4556556"/>
                    </a:cubicBezTo>
                    <a:cubicBezTo>
                      <a:pt x="18793841" y="4586465"/>
                      <a:pt x="18845467" y="4584115"/>
                      <a:pt x="18866802" y="4547476"/>
                    </a:cubicBezTo>
                    <a:cubicBezTo>
                      <a:pt x="18976022" y="4359960"/>
                      <a:pt x="19001613" y="4188002"/>
                      <a:pt x="19006693" y="4098594"/>
                    </a:cubicBezTo>
                    <a:cubicBezTo>
                      <a:pt x="19007251" y="4085944"/>
                      <a:pt x="19014812" y="4074658"/>
                      <a:pt x="19026298" y="4069329"/>
                    </a:cubicBezTo>
                    <a:cubicBezTo>
                      <a:pt x="19037784" y="4064000"/>
                      <a:pt x="19051284" y="4065515"/>
                      <a:pt x="19061304" y="4073257"/>
                    </a:cubicBezTo>
                    <a:cubicBezTo>
                      <a:pt x="19404647" y="4338497"/>
                      <a:pt x="19437033" y="4713782"/>
                      <a:pt x="19427635" y="4905996"/>
                    </a:cubicBezTo>
                    <a:cubicBezTo>
                      <a:pt x="19425094" y="4957876"/>
                      <a:pt x="19476657" y="4992103"/>
                      <a:pt x="19510248" y="4952478"/>
                    </a:cubicBezTo>
                    <a:cubicBezTo>
                      <a:pt x="19527393" y="4932286"/>
                      <a:pt x="19541998" y="4911330"/>
                      <a:pt x="19553745" y="4892598"/>
                    </a:cubicBezTo>
                    <a:cubicBezTo>
                      <a:pt x="19560873" y="4881351"/>
                      <a:pt x="19573896" y="4875281"/>
                      <a:pt x="19587092" y="4877055"/>
                    </a:cubicBezTo>
                    <a:cubicBezTo>
                      <a:pt x="19600289" y="4878829"/>
                      <a:pt x="19611247" y="4888122"/>
                      <a:pt x="19615150" y="4900853"/>
                    </a:cubicBezTo>
                    <a:lnTo>
                      <a:pt x="19615150" y="4900916"/>
                    </a:lnTo>
                    <a:moveTo>
                      <a:pt x="18893408" y="4904218"/>
                    </a:moveTo>
                    <a:cubicBezTo>
                      <a:pt x="18872264" y="4885168"/>
                      <a:pt x="18847435" y="4865865"/>
                      <a:pt x="18826861" y="4858054"/>
                    </a:cubicBezTo>
                    <a:cubicBezTo>
                      <a:pt x="18822791" y="4856513"/>
                      <a:pt x="18818252" y="4856810"/>
                      <a:pt x="18814418" y="4858867"/>
                    </a:cubicBezTo>
                    <a:cubicBezTo>
                      <a:pt x="18810582" y="4860925"/>
                      <a:pt x="18807826" y="4864542"/>
                      <a:pt x="18806859" y="4868786"/>
                    </a:cubicBezTo>
                    <a:cubicBezTo>
                      <a:pt x="18798286" y="4902314"/>
                      <a:pt x="18770092" y="4996484"/>
                      <a:pt x="18694464" y="5158155"/>
                    </a:cubicBezTo>
                    <a:cubicBezTo>
                      <a:pt x="18584926" y="5391581"/>
                      <a:pt x="18742660" y="5703112"/>
                      <a:pt x="19050571" y="5706287"/>
                    </a:cubicBezTo>
                    <a:cubicBezTo>
                      <a:pt x="19268631" y="5708700"/>
                      <a:pt x="19471894" y="5491403"/>
                      <a:pt x="19403314" y="5200128"/>
                    </a:cubicBezTo>
                    <a:lnTo>
                      <a:pt x="19402044" y="5194985"/>
                    </a:lnTo>
                    <a:cubicBezTo>
                      <a:pt x="19399747" y="5185607"/>
                      <a:pt x="19397206" y="5176291"/>
                      <a:pt x="19394424" y="5167045"/>
                    </a:cubicBezTo>
                    <a:lnTo>
                      <a:pt x="19394361" y="5166728"/>
                    </a:lnTo>
                    <a:cubicBezTo>
                      <a:pt x="19392745" y="5161348"/>
                      <a:pt x="19391052" y="5155992"/>
                      <a:pt x="19389281" y="5150662"/>
                    </a:cubicBezTo>
                    <a:cubicBezTo>
                      <a:pt x="19387425" y="5144788"/>
                      <a:pt x="19382251" y="5140581"/>
                      <a:pt x="19376123" y="5139961"/>
                    </a:cubicBezTo>
                    <a:cubicBezTo>
                      <a:pt x="19369995" y="5139340"/>
                      <a:pt x="19364084" y="5142422"/>
                      <a:pt x="19361087" y="5147804"/>
                    </a:cubicBezTo>
                    <a:cubicBezTo>
                      <a:pt x="19353408" y="5161577"/>
                      <a:pt x="19344320" y="5174516"/>
                      <a:pt x="19333972" y="5186413"/>
                    </a:cubicBezTo>
                    <a:lnTo>
                      <a:pt x="19332448" y="5188127"/>
                    </a:lnTo>
                    <a:cubicBezTo>
                      <a:pt x="19303238" y="5220893"/>
                      <a:pt x="19261581" y="5189016"/>
                      <a:pt x="19261456" y="5145074"/>
                    </a:cubicBezTo>
                    <a:cubicBezTo>
                      <a:pt x="19261138" y="5038585"/>
                      <a:pt x="19244119" y="4853355"/>
                      <a:pt x="19147408" y="4677396"/>
                    </a:cubicBezTo>
                    <a:cubicBezTo>
                      <a:pt x="19140668" y="4665100"/>
                      <a:pt x="19133595" y="4652989"/>
                      <a:pt x="19126200" y="4641075"/>
                    </a:cubicBezTo>
                    <a:lnTo>
                      <a:pt x="19126073" y="4640820"/>
                    </a:lnTo>
                    <a:lnTo>
                      <a:pt x="19118770" y="4629327"/>
                    </a:lnTo>
                    <a:cubicBezTo>
                      <a:pt x="19111277" y="4617516"/>
                      <a:pt x="19092736" y="4621453"/>
                      <a:pt x="19090576" y="4635360"/>
                    </a:cubicBezTo>
                    <a:cubicBezTo>
                      <a:pt x="19089942" y="4639551"/>
                      <a:pt x="19089116" y="4643995"/>
                      <a:pt x="19088291" y="4648694"/>
                    </a:cubicBezTo>
                    <a:lnTo>
                      <a:pt x="19088291" y="4648949"/>
                    </a:lnTo>
                    <a:cubicBezTo>
                      <a:pt x="19085925" y="4661893"/>
                      <a:pt x="19083194" y="4674767"/>
                      <a:pt x="19080099" y="4687556"/>
                    </a:cubicBezTo>
                    <a:cubicBezTo>
                      <a:pt x="19065494" y="4748390"/>
                      <a:pt x="19037428" y="4829796"/>
                      <a:pt x="18983896" y="4901107"/>
                    </a:cubicBezTo>
                    <a:cubicBezTo>
                      <a:pt x="18962307" y="4930000"/>
                      <a:pt x="18920269" y="4928349"/>
                      <a:pt x="18893408" y="4904218"/>
                    </a:cubicBezTo>
                    <a:moveTo>
                      <a:pt x="20575270" y="5642787"/>
                    </a:moveTo>
                    <a:cubicBezTo>
                      <a:pt x="20316953" y="5640120"/>
                      <a:pt x="20184554" y="5379833"/>
                      <a:pt x="20275930" y="5185142"/>
                    </a:cubicBezTo>
                    <a:cubicBezTo>
                      <a:pt x="20325206" y="5079923"/>
                      <a:pt x="20355053" y="5002008"/>
                      <a:pt x="20372768" y="4949494"/>
                    </a:cubicBezTo>
                    <a:lnTo>
                      <a:pt x="20374991" y="4951463"/>
                    </a:lnTo>
                    <a:cubicBezTo>
                      <a:pt x="20421155" y="4992865"/>
                      <a:pt x="20508341" y="5006327"/>
                      <a:pt x="20558696" y="4939207"/>
                    </a:cubicBezTo>
                    <a:cubicBezTo>
                      <a:pt x="20600289" y="4883835"/>
                      <a:pt x="20627912" y="4823764"/>
                      <a:pt x="20646326" y="4769979"/>
                    </a:cubicBezTo>
                    <a:cubicBezTo>
                      <a:pt x="20709129" y="4913363"/>
                      <a:pt x="20721701" y="5056682"/>
                      <a:pt x="20721956" y="5145265"/>
                    </a:cubicBezTo>
                    <a:cubicBezTo>
                      <a:pt x="20722081" y="5185904"/>
                      <a:pt x="20741195" y="5225846"/>
                      <a:pt x="20774914" y="5248198"/>
                    </a:cubicBezTo>
                    <a:cubicBezTo>
                      <a:pt x="20792313" y="5259818"/>
                      <a:pt x="20815110" y="5267375"/>
                      <a:pt x="20840383" y="5264454"/>
                    </a:cubicBezTo>
                    <a:cubicBezTo>
                      <a:pt x="20852193" y="5263120"/>
                      <a:pt x="20863180" y="5259565"/>
                      <a:pt x="20873085" y="5254485"/>
                    </a:cubicBezTo>
                    <a:cubicBezTo>
                      <a:pt x="20906803" y="5487149"/>
                      <a:pt x="20739291" y="5644565"/>
                      <a:pt x="20575270" y="5642787"/>
                    </a:cubicBezTo>
                    <a:moveTo>
                      <a:pt x="21139150" y="4900916"/>
                    </a:moveTo>
                    <a:cubicBezTo>
                      <a:pt x="21238718" y="5215241"/>
                      <a:pt x="21114194" y="5805538"/>
                      <a:pt x="20574635" y="5806236"/>
                    </a:cubicBezTo>
                    <a:cubicBezTo>
                      <a:pt x="20108926" y="5806935"/>
                      <a:pt x="19812000" y="5383008"/>
                      <a:pt x="20007581" y="4905171"/>
                    </a:cubicBezTo>
                    <a:cubicBezTo>
                      <a:pt x="20018819" y="4877676"/>
                      <a:pt x="20029488" y="4852783"/>
                      <a:pt x="20039583" y="4829352"/>
                    </a:cubicBezTo>
                    <a:cubicBezTo>
                      <a:pt x="20083906" y="4726101"/>
                      <a:pt x="20116546" y="4650155"/>
                      <a:pt x="20132803" y="4498327"/>
                    </a:cubicBezTo>
                    <a:cubicBezTo>
                      <a:pt x="20134075" y="4486709"/>
                      <a:pt x="20141208" y="4476553"/>
                      <a:pt x="20151705" y="4471414"/>
                    </a:cubicBezTo>
                    <a:cubicBezTo>
                      <a:pt x="20162201" y="4466276"/>
                      <a:pt x="20174598" y="4466871"/>
                      <a:pt x="20184554" y="4472990"/>
                    </a:cubicBezTo>
                    <a:cubicBezTo>
                      <a:pt x="20222273" y="4495596"/>
                      <a:pt x="20258976" y="4527981"/>
                      <a:pt x="20287742" y="4556556"/>
                    </a:cubicBezTo>
                    <a:cubicBezTo>
                      <a:pt x="20317841" y="4586465"/>
                      <a:pt x="20369467" y="4584115"/>
                      <a:pt x="20390802" y="4547476"/>
                    </a:cubicBezTo>
                    <a:cubicBezTo>
                      <a:pt x="20500022" y="4359960"/>
                      <a:pt x="20525613" y="4188002"/>
                      <a:pt x="20530693" y="4098594"/>
                    </a:cubicBezTo>
                    <a:cubicBezTo>
                      <a:pt x="20531251" y="4085944"/>
                      <a:pt x="20538812" y="4074658"/>
                      <a:pt x="20550298" y="4069329"/>
                    </a:cubicBezTo>
                    <a:cubicBezTo>
                      <a:pt x="20561784" y="4064000"/>
                      <a:pt x="20575284" y="4065515"/>
                      <a:pt x="20585304" y="4073257"/>
                    </a:cubicBezTo>
                    <a:cubicBezTo>
                      <a:pt x="20928647" y="4338497"/>
                      <a:pt x="20961033" y="4713782"/>
                      <a:pt x="20951635" y="4905996"/>
                    </a:cubicBezTo>
                    <a:cubicBezTo>
                      <a:pt x="20949094" y="4957876"/>
                      <a:pt x="21000657" y="4992103"/>
                      <a:pt x="21034248" y="4952478"/>
                    </a:cubicBezTo>
                    <a:cubicBezTo>
                      <a:pt x="21051393" y="4932286"/>
                      <a:pt x="21065998" y="4911330"/>
                      <a:pt x="21077745" y="4892598"/>
                    </a:cubicBezTo>
                    <a:cubicBezTo>
                      <a:pt x="21084873" y="4881351"/>
                      <a:pt x="21097896" y="4875281"/>
                      <a:pt x="21111092" y="4877055"/>
                    </a:cubicBezTo>
                    <a:cubicBezTo>
                      <a:pt x="21124289" y="4878829"/>
                      <a:pt x="21135247" y="4888122"/>
                      <a:pt x="21139150" y="4900853"/>
                    </a:cubicBezTo>
                    <a:lnTo>
                      <a:pt x="21139150" y="4900916"/>
                    </a:lnTo>
                    <a:moveTo>
                      <a:pt x="20417408" y="4904218"/>
                    </a:moveTo>
                    <a:cubicBezTo>
                      <a:pt x="20396264" y="4885168"/>
                      <a:pt x="20371435" y="4865865"/>
                      <a:pt x="20350861" y="4858054"/>
                    </a:cubicBezTo>
                    <a:cubicBezTo>
                      <a:pt x="20346791" y="4856513"/>
                      <a:pt x="20342252" y="4856810"/>
                      <a:pt x="20338418" y="4858867"/>
                    </a:cubicBezTo>
                    <a:cubicBezTo>
                      <a:pt x="20334582" y="4860925"/>
                      <a:pt x="20331826" y="4864542"/>
                      <a:pt x="20330859" y="4868786"/>
                    </a:cubicBezTo>
                    <a:cubicBezTo>
                      <a:pt x="20322286" y="4902314"/>
                      <a:pt x="20294092" y="4996484"/>
                      <a:pt x="20218464" y="5158155"/>
                    </a:cubicBezTo>
                    <a:cubicBezTo>
                      <a:pt x="20108926" y="5391581"/>
                      <a:pt x="20266660" y="5703112"/>
                      <a:pt x="20574571" y="5706287"/>
                    </a:cubicBezTo>
                    <a:cubicBezTo>
                      <a:pt x="20792631" y="5708700"/>
                      <a:pt x="20995894" y="5491403"/>
                      <a:pt x="20927314" y="5200128"/>
                    </a:cubicBezTo>
                    <a:lnTo>
                      <a:pt x="20926044" y="5194985"/>
                    </a:lnTo>
                    <a:cubicBezTo>
                      <a:pt x="20923747" y="5185607"/>
                      <a:pt x="20921206" y="5176291"/>
                      <a:pt x="20918424" y="5167045"/>
                    </a:cubicBezTo>
                    <a:lnTo>
                      <a:pt x="20918361" y="5166728"/>
                    </a:lnTo>
                    <a:cubicBezTo>
                      <a:pt x="20916745" y="5161348"/>
                      <a:pt x="20915052" y="5155992"/>
                      <a:pt x="20913281" y="5150662"/>
                    </a:cubicBezTo>
                    <a:cubicBezTo>
                      <a:pt x="20911425" y="5144788"/>
                      <a:pt x="20906251" y="5140581"/>
                      <a:pt x="20900123" y="5139961"/>
                    </a:cubicBezTo>
                    <a:cubicBezTo>
                      <a:pt x="20893995" y="5139340"/>
                      <a:pt x="20888084" y="5142422"/>
                      <a:pt x="20885087" y="5147804"/>
                    </a:cubicBezTo>
                    <a:cubicBezTo>
                      <a:pt x="20877408" y="5161577"/>
                      <a:pt x="20868320" y="5174516"/>
                      <a:pt x="20857972" y="5186413"/>
                    </a:cubicBezTo>
                    <a:lnTo>
                      <a:pt x="20856448" y="5188127"/>
                    </a:lnTo>
                    <a:cubicBezTo>
                      <a:pt x="20827238" y="5220893"/>
                      <a:pt x="20785581" y="5189016"/>
                      <a:pt x="20785456" y="5145074"/>
                    </a:cubicBezTo>
                    <a:cubicBezTo>
                      <a:pt x="20785138" y="5038585"/>
                      <a:pt x="20768119" y="4853355"/>
                      <a:pt x="20671408" y="4677396"/>
                    </a:cubicBezTo>
                    <a:cubicBezTo>
                      <a:pt x="20664668" y="4665100"/>
                      <a:pt x="20657595" y="4652989"/>
                      <a:pt x="20650200" y="4641075"/>
                    </a:cubicBezTo>
                    <a:lnTo>
                      <a:pt x="20650073" y="4640820"/>
                    </a:lnTo>
                    <a:lnTo>
                      <a:pt x="20642770" y="4629327"/>
                    </a:lnTo>
                    <a:cubicBezTo>
                      <a:pt x="20635277" y="4617516"/>
                      <a:pt x="20616736" y="4621453"/>
                      <a:pt x="20614576" y="4635360"/>
                    </a:cubicBezTo>
                    <a:cubicBezTo>
                      <a:pt x="20613942" y="4639551"/>
                      <a:pt x="20613116" y="4643995"/>
                      <a:pt x="20612291" y="4648694"/>
                    </a:cubicBezTo>
                    <a:lnTo>
                      <a:pt x="20612291" y="4648949"/>
                    </a:lnTo>
                    <a:cubicBezTo>
                      <a:pt x="20609925" y="4661893"/>
                      <a:pt x="20607194" y="4674767"/>
                      <a:pt x="20604099" y="4687556"/>
                    </a:cubicBezTo>
                    <a:cubicBezTo>
                      <a:pt x="20589494" y="4748390"/>
                      <a:pt x="20561428" y="4829796"/>
                      <a:pt x="20507896" y="4901107"/>
                    </a:cubicBezTo>
                    <a:cubicBezTo>
                      <a:pt x="20486307" y="4930000"/>
                      <a:pt x="20444269" y="4928349"/>
                      <a:pt x="20417408" y="4904218"/>
                    </a:cubicBezTo>
                    <a:moveTo>
                      <a:pt x="763270" y="7674787"/>
                    </a:moveTo>
                    <a:cubicBezTo>
                      <a:pt x="504952" y="7672120"/>
                      <a:pt x="372555" y="7411833"/>
                      <a:pt x="463931" y="7217142"/>
                    </a:cubicBezTo>
                    <a:cubicBezTo>
                      <a:pt x="513207" y="7111923"/>
                      <a:pt x="543052" y="7034008"/>
                      <a:pt x="560768" y="6981494"/>
                    </a:cubicBezTo>
                    <a:lnTo>
                      <a:pt x="562991" y="6983463"/>
                    </a:lnTo>
                    <a:cubicBezTo>
                      <a:pt x="609155" y="7024865"/>
                      <a:pt x="696341" y="7038327"/>
                      <a:pt x="746697" y="6971207"/>
                    </a:cubicBezTo>
                    <a:cubicBezTo>
                      <a:pt x="788289" y="6915835"/>
                      <a:pt x="815911" y="6855764"/>
                      <a:pt x="834326" y="6801979"/>
                    </a:cubicBezTo>
                    <a:cubicBezTo>
                      <a:pt x="897128" y="6945363"/>
                      <a:pt x="909701" y="7088682"/>
                      <a:pt x="909955" y="7177265"/>
                    </a:cubicBezTo>
                    <a:cubicBezTo>
                      <a:pt x="910082" y="7217904"/>
                      <a:pt x="929196" y="7257846"/>
                      <a:pt x="962914" y="7280198"/>
                    </a:cubicBezTo>
                    <a:cubicBezTo>
                      <a:pt x="980313" y="7291818"/>
                      <a:pt x="1003109" y="7299375"/>
                      <a:pt x="1028383" y="7296454"/>
                    </a:cubicBezTo>
                    <a:cubicBezTo>
                      <a:pt x="1040194" y="7295120"/>
                      <a:pt x="1051179" y="7291565"/>
                      <a:pt x="1061085" y="7286485"/>
                    </a:cubicBezTo>
                    <a:cubicBezTo>
                      <a:pt x="1094803" y="7519149"/>
                      <a:pt x="927290" y="7676565"/>
                      <a:pt x="763270" y="7674787"/>
                    </a:cubicBezTo>
                    <a:moveTo>
                      <a:pt x="1327150" y="6932916"/>
                    </a:moveTo>
                    <a:cubicBezTo>
                      <a:pt x="1426718" y="7247241"/>
                      <a:pt x="1302194" y="7837538"/>
                      <a:pt x="762635" y="7838236"/>
                    </a:cubicBezTo>
                    <a:cubicBezTo>
                      <a:pt x="296926" y="7838935"/>
                      <a:pt x="0" y="7415008"/>
                      <a:pt x="195580" y="6937171"/>
                    </a:cubicBezTo>
                    <a:cubicBezTo>
                      <a:pt x="206820" y="6909676"/>
                      <a:pt x="217487" y="6884783"/>
                      <a:pt x="227584" y="6861352"/>
                    </a:cubicBezTo>
                    <a:cubicBezTo>
                      <a:pt x="271907" y="6758101"/>
                      <a:pt x="304546" y="6682155"/>
                      <a:pt x="320802" y="6530327"/>
                    </a:cubicBezTo>
                    <a:cubicBezTo>
                      <a:pt x="322075" y="6518709"/>
                      <a:pt x="329209" y="6508553"/>
                      <a:pt x="339705" y="6503414"/>
                    </a:cubicBezTo>
                    <a:cubicBezTo>
                      <a:pt x="350201" y="6498276"/>
                      <a:pt x="362598" y="6498871"/>
                      <a:pt x="372555" y="6504990"/>
                    </a:cubicBezTo>
                    <a:cubicBezTo>
                      <a:pt x="410274" y="6527596"/>
                      <a:pt x="446976" y="6559981"/>
                      <a:pt x="475742" y="6588556"/>
                    </a:cubicBezTo>
                    <a:cubicBezTo>
                      <a:pt x="505841" y="6618465"/>
                      <a:pt x="557467" y="6616115"/>
                      <a:pt x="578803" y="6579476"/>
                    </a:cubicBezTo>
                    <a:cubicBezTo>
                      <a:pt x="688022" y="6391960"/>
                      <a:pt x="713613" y="6220002"/>
                      <a:pt x="718693" y="6130594"/>
                    </a:cubicBezTo>
                    <a:cubicBezTo>
                      <a:pt x="719251" y="6117943"/>
                      <a:pt x="726811" y="6106658"/>
                      <a:pt x="738298" y="6101329"/>
                    </a:cubicBezTo>
                    <a:cubicBezTo>
                      <a:pt x="749785" y="6096000"/>
                      <a:pt x="763283" y="6097514"/>
                      <a:pt x="773303" y="6105257"/>
                    </a:cubicBezTo>
                    <a:cubicBezTo>
                      <a:pt x="1116647" y="6370497"/>
                      <a:pt x="1149033" y="6745782"/>
                      <a:pt x="1139634" y="6937996"/>
                    </a:cubicBezTo>
                    <a:cubicBezTo>
                      <a:pt x="1137094" y="6989876"/>
                      <a:pt x="1188656" y="7024103"/>
                      <a:pt x="1222248" y="6984478"/>
                    </a:cubicBezTo>
                    <a:cubicBezTo>
                      <a:pt x="1239393" y="6964286"/>
                      <a:pt x="1253998" y="6943330"/>
                      <a:pt x="1265745" y="6924598"/>
                    </a:cubicBezTo>
                    <a:cubicBezTo>
                      <a:pt x="1272873" y="6913351"/>
                      <a:pt x="1285895" y="6907281"/>
                      <a:pt x="1299092" y="6909055"/>
                    </a:cubicBezTo>
                    <a:cubicBezTo>
                      <a:pt x="1312289" y="6910829"/>
                      <a:pt x="1323246" y="6920122"/>
                      <a:pt x="1327150" y="6932853"/>
                    </a:cubicBezTo>
                    <a:lnTo>
                      <a:pt x="1327150" y="6932916"/>
                    </a:lnTo>
                    <a:moveTo>
                      <a:pt x="605409" y="6936218"/>
                    </a:moveTo>
                    <a:cubicBezTo>
                      <a:pt x="584264" y="6917168"/>
                      <a:pt x="559435" y="6897865"/>
                      <a:pt x="538861" y="6890054"/>
                    </a:cubicBezTo>
                    <a:cubicBezTo>
                      <a:pt x="534791" y="6888513"/>
                      <a:pt x="530252" y="6888810"/>
                      <a:pt x="526417" y="6890867"/>
                    </a:cubicBezTo>
                    <a:cubicBezTo>
                      <a:pt x="522582" y="6892925"/>
                      <a:pt x="519825" y="6896542"/>
                      <a:pt x="518858" y="6900786"/>
                    </a:cubicBezTo>
                    <a:cubicBezTo>
                      <a:pt x="510286" y="6934314"/>
                      <a:pt x="482092" y="7028484"/>
                      <a:pt x="406464" y="7190155"/>
                    </a:cubicBezTo>
                    <a:cubicBezTo>
                      <a:pt x="296926" y="7423581"/>
                      <a:pt x="454660" y="7735112"/>
                      <a:pt x="762572" y="7738287"/>
                    </a:cubicBezTo>
                    <a:cubicBezTo>
                      <a:pt x="980631" y="7740700"/>
                      <a:pt x="1183894" y="7523403"/>
                      <a:pt x="1115314" y="7232128"/>
                    </a:cubicBezTo>
                    <a:lnTo>
                      <a:pt x="1114044" y="7226985"/>
                    </a:lnTo>
                    <a:cubicBezTo>
                      <a:pt x="1111747" y="7217607"/>
                      <a:pt x="1109206" y="7208291"/>
                      <a:pt x="1106424" y="7199045"/>
                    </a:cubicBezTo>
                    <a:lnTo>
                      <a:pt x="1106361" y="7198728"/>
                    </a:lnTo>
                    <a:cubicBezTo>
                      <a:pt x="1104745" y="7193348"/>
                      <a:pt x="1103052" y="7187992"/>
                      <a:pt x="1101281" y="7182662"/>
                    </a:cubicBezTo>
                    <a:cubicBezTo>
                      <a:pt x="1099424" y="7176788"/>
                      <a:pt x="1094252" y="7172581"/>
                      <a:pt x="1088123" y="7171961"/>
                    </a:cubicBezTo>
                    <a:cubicBezTo>
                      <a:pt x="1081995" y="7171340"/>
                      <a:pt x="1076084" y="7174422"/>
                      <a:pt x="1073086" y="7179804"/>
                    </a:cubicBezTo>
                    <a:cubicBezTo>
                      <a:pt x="1065408" y="7193577"/>
                      <a:pt x="1056321" y="7206516"/>
                      <a:pt x="1045972" y="7218413"/>
                    </a:cubicBezTo>
                    <a:lnTo>
                      <a:pt x="1044448" y="7220127"/>
                    </a:lnTo>
                    <a:cubicBezTo>
                      <a:pt x="1015238" y="7252893"/>
                      <a:pt x="973582" y="7221016"/>
                      <a:pt x="973455" y="7177074"/>
                    </a:cubicBezTo>
                    <a:cubicBezTo>
                      <a:pt x="973138" y="7070585"/>
                      <a:pt x="956119" y="6885355"/>
                      <a:pt x="859409" y="6709396"/>
                    </a:cubicBezTo>
                    <a:cubicBezTo>
                      <a:pt x="852667" y="6697100"/>
                      <a:pt x="845595" y="6684989"/>
                      <a:pt x="838200" y="6673075"/>
                    </a:cubicBezTo>
                    <a:lnTo>
                      <a:pt x="838073" y="6672820"/>
                    </a:lnTo>
                    <a:lnTo>
                      <a:pt x="830771" y="6661327"/>
                    </a:lnTo>
                    <a:cubicBezTo>
                      <a:pt x="823278" y="6649516"/>
                      <a:pt x="804736" y="6653453"/>
                      <a:pt x="802576" y="6667360"/>
                    </a:cubicBezTo>
                    <a:cubicBezTo>
                      <a:pt x="801942" y="6671551"/>
                      <a:pt x="801116" y="6675995"/>
                      <a:pt x="800290" y="6680694"/>
                    </a:cubicBezTo>
                    <a:lnTo>
                      <a:pt x="800290" y="6680949"/>
                    </a:lnTo>
                    <a:cubicBezTo>
                      <a:pt x="797925" y="6693893"/>
                      <a:pt x="795193" y="6706767"/>
                      <a:pt x="792099" y="6719556"/>
                    </a:cubicBezTo>
                    <a:cubicBezTo>
                      <a:pt x="777494" y="6780390"/>
                      <a:pt x="749427" y="6861796"/>
                      <a:pt x="695897" y="6933107"/>
                    </a:cubicBezTo>
                    <a:cubicBezTo>
                      <a:pt x="674307" y="6962000"/>
                      <a:pt x="632269" y="6960349"/>
                      <a:pt x="605409" y="6936218"/>
                    </a:cubicBezTo>
                    <a:moveTo>
                      <a:pt x="2287270" y="7674787"/>
                    </a:moveTo>
                    <a:cubicBezTo>
                      <a:pt x="2028952" y="7672120"/>
                      <a:pt x="1896554" y="7411833"/>
                      <a:pt x="1987931" y="7217142"/>
                    </a:cubicBezTo>
                    <a:cubicBezTo>
                      <a:pt x="2037207" y="7111923"/>
                      <a:pt x="2067052" y="7034008"/>
                      <a:pt x="2084769" y="6981494"/>
                    </a:cubicBezTo>
                    <a:lnTo>
                      <a:pt x="2086991" y="6983463"/>
                    </a:lnTo>
                    <a:cubicBezTo>
                      <a:pt x="2133155" y="7024865"/>
                      <a:pt x="2220341" y="7038327"/>
                      <a:pt x="2270697" y="6971207"/>
                    </a:cubicBezTo>
                    <a:cubicBezTo>
                      <a:pt x="2312289" y="6915835"/>
                      <a:pt x="2339911" y="6855764"/>
                      <a:pt x="2358326" y="6801979"/>
                    </a:cubicBezTo>
                    <a:cubicBezTo>
                      <a:pt x="2421128" y="6945363"/>
                      <a:pt x="2433701" y="7088682"/>
                      <a:pt x="2433955" y="7177265"/>
                    </a:cubicBezTo>
                    <a:cubicBezTo>
                      <a:pt x="2434082" y="7217904"/>
                      <a:pt x="2453195" y="7257846"/>
                      <a:pt x="2486914" y="7280198"/>
                    </a:cubicBezTo>
                    <a:cubicBezTo>
                      <a:pt x="2504313" y="7291818"/>
                      <a:pt x="2527110" y="7299375"/>
                      <a:pt x="2552382" y="7296454"/>
                    </a:cubicBezTo>
                    <a:cubicBezTo>
                      <a:pt x="2564194" y="7295120"/>
                      <a:pt x="2575179" y="7291565"/>
                      <a:pt x="2585085" y="7286485"/>
                    </a:cubicBezTo>
                    <a:cubicBezTo>
                      <a:pt x="2618804" y="7519149"/>
                      <a:pt x="2451291" y="7676565"/>
                      <a:pt x="2287270" y="7674787"/>
                    </a:cubicBezTo>
                    <a:moveTo>
                      <a:pt x="2851150" y="6932916"/>
                    </a:moveTo>
                    <a:cubicBezTo>
                      <a:pt x="2950718" y="7247241"/>
                      <a:pt x="2826195" y="7837538"/>
                      <a:pt x="2286635" y="7838236"/>
                    </a:cubicBezTo>
                    <a:cubicBezTo>
                      <a:pt x="1820926" y="7838935"/>
                      <a:pt x="1524000" y="7415008"/>
                      <a:pt x="1719580" y="6937171"/>
                    </a:cubicBezTo>
                    <a:cubicBezTo>
                      <a:pt x="1730819" y="6909676"/>
                      <a:pt x="1741488" y="6884783"/>
                      <a:pt x="1751584" y="6861352"/>
                    </a:cubicBezTo>
                    <a:cubicBezTo>
                      <a:pt x="1795907" y="6758101"/>
                      <a:pt x="1828546" y="6682155"/>
                      <a:pt x="1844802" y="6530327"/>
                    </a:cubicBezTo>
                    <a:cubicBezTo>
                      <a:pt x="1846075" y="6518709"/>
                      <a:pt x="1853209" y="6508553"/>
                      <a:pt x="1863705" y="6503414"/>
                    </a:cubicBezTo>
                    <a:cubicBezTo>
                      <a:pt x="1874201" y="6498276"/>
                      <a:pt x="1886598" y="6498871"/>
                      <a:pt x="1896554" y="6504990"/>
                    </a:cubicBezTo>
                    <a:cubicBezTo>
                      <a:pt x="1934273" y="6527596"/>
                      <a:pt x="1970976" y="6559981"/>
                      <a:pt x="1999742" y="6588556"/>
                    </a:cubicBezTo>
                    <a:cubicBezTo>
                      <a:pt x="2029841" y="6618465"/>
                      <a:pt x="2081466" y="6616115"/>
                      <a:pt x="2102803" y="6579476"/>
                    </a:cubicBezTo>
                    <a:cubicBezTo>
                      <a:pt x="2212023" y="6391960"/>
                      <a:pt x="2237613" y="6220002"/>
                      <a:pt x="2242693" y="6130594"/>
                    </a:cubicBezTo>
                    <a:cubicBezTo>
                      <a:pt x="2243251" y="6117943"/>
                      <a:pt x="2250811" y="6106658"/>
                      <a:pt x="2262298" y="6101329"/>
                    </a:cubicBezTo>
                    <a:cubicBezTo>
                      <a:pt x="2273785" y="6096000"/>
                      <a:pt x="2287283" y="6097514"/>
                      <a:pt x="2297303" y="6105257"/>
                    </a:cubicBezTo>
                    <a:cubicBezTo>
                      <a:pt x="2640648" y="6370497"/>
                      <a:pt x="2673032" y="6745782"/>
                      <a:pt x="2663635" y="6937996"/>
                    </a:cubicBezTo>
                    <a:cubicBezTo>
                      <a:pt x="2661095" y="6989876"/>
                      <a:pt x="2712657" y="7024103"/>
                      <a:pt x="2746248" y="6984478"/>
                    </a:cubicBezTo>
                    <a:cubicBezTo>
                      <a:pt x="2763393" y="6964286"/>
                      <a:pt x="2777998" y="6943330"/>
                      <a:pt x="2789745" y="6924598"/>
                    </a:cubicBezTo>
                    <a:cubicBezTo>
                      <a:pt x="2796873" y="6913351"/>
                      <a:pt x="2809895" y="6907281"/>
                      <a:pt x="2823092" y="6909055"/>
                    </a:cubicBezTo>
                    <a:cubicBezTo>
                      <a:pt x="2836289" y="6910829"/>
                      <a:pt x="2847246" y="6920122"/>
                      <a:pt x="2851150" y="6932853"/>
                    </a:cubicBezTo>
                    <a:lnTo>
                      <a:pt x="2851150" y="6932916"/>
                    </a:lnTo>
                    <a:moveTo>
                      <a:pt x="2129409" y="6936218"/>
                    </a:moveTo>
                    <a:cubicBezTo>
                      <a:pt x="2108263" y="6917168"/>
                      <a:pt x="2083435" y="6897865"/>
                      <a:pt x="2062861" y="6890054"/>
                    </a:cubicBezTo>
                    <a:cubicBezTo>
                      <a:pt x="2058791" y="6888513"/>
                      <a:pt x="2054252" y="6888810"/>
                      <a:pt x="2050417" y="6890867"/>
                    </a:cubicBezTo>
                    <a:cubicBezTo>
                      <a:pt x="2046582" y="6892925"/>
                      <a:pt x="2043825" y="6896542"/>
                      <a:pt x="2042858" y="6900786"/>
                    </a:cubicBezTo>
                    <a:cubicBezTo>
                      <a:pt x="2034286" y="6934314"/>
                      <a:pt x="2006092" y="7028484"/>
                      <a:pt x="1930463" y="7190155"/>
                    </a:cubicBezTo>
                    <a:cubicBezTo>
                      <a:pt x="1820926" y="7423581"/>
                      <a:pt x="1978660" y="7735112"/>
                      <a:pt x="2286572" y="7738287"/>
                    </a:cubicBezTo>
                    <a:cubicBezTo>
                      <a:pt x="2504631" y="7740700"/>
                      <a:pt x="2707894" y="7523403"/>
                      <a:pt x="2639314" y="7232128"/>
                    </a:cubicBezTo>
                    <a:lnTo>
                      <a:pt x="2638044" y="7226985"/>
                    </a:lnTo>
                    <a:cubicBezTo>
                      <a:pt x="2635747" y="7217607"/>
                      <a:pt x="2633206" y="7208291"/>
                      <a:pt x="2630424" y="7199045"/>
                    </a:cubicBezTo>
                    <a:lnTo>
                      <a:pt x="2630360" y="7198728"/>
                    </a:lnTo>
                    <a:cubicBezTo>
                      <a:pt x="2628745" y="7193348"/>
                      <a:pt x="2627052" y="7187992"/>
                      <a:pt x="2625281" y="7182662"/>
                    </a:cubicBezTo>
                    <a:cubicBezTo>
                      <a:pt x="2623424" y="7176788"/>
                      <a:pt x="2618252" y="7172581"/>
                      <a:pt x="2612123" y="7171961"/>
                    </a:cubicBezTo>
                    <a:cubicBezTo>
                      <a:pt x="2605995" y="7171340"/>
                      <a:pt x="2600084" y="7174422"/>
                      <a:pt x="2597086" y="7179804"/>
                    </a:cubicBezTo>
                    <a:cubicBezTo>
                      <a:pt x="2589408" y="7193577"/>
                      <a:pt x="2580321" y="7206516"/>
                      <a:pt x="2569972" y="7218413"/>
                    </a:cubicBezTo>
                    <a:lnTo>
                      <a:pt x="2568448" y="7220127"/>
                    </a:lnTo>
                    <a:cubicBezTo>
                      <a:pt x="2539238" y="7252893"/>
                      <a:pt x="2497582" y="7221016"/>
                      <a:pt x="2497455" y="7177074"/>
                    </a:cubicBezTo>
                    <a:cubicBezTo>
                      <a:pt x="2497138" y="7070585"/>
                      <a:pt x="2480120" y="6885355"/>
                      <a:pt x="2383409" y="6709396"/>
                    </a:cubicBezTo>
                    <a:cubicBezTo>
                      <a:pt x="2376667" y="6697100"/>
                      <a:pt x="2369595" y="6684989"/>
                      <a:pt x="2362200" y="6673075"/>
                    </a:cubicBezTo>
                    <a:lnTo>
                      <a:pt x="2362073" y="6672820"/>
                    </a:lnTo>
                    <a:lnTo>
                      <a:pt x="2354770" y="6661327"/>
                    </a:lnTo>
                    <a:cubicBezTo>
                      <a:pt x="2347278" y="6649516"/>
                      <a:pt x="2328735" y="6653453"/>
                      <a:pt x="2326576" y="6667360"/>
                    </a:cubicBezTo>
                    <a:cubicBezTo>
                      <a:pt x="2325941" y="6671551"/>
                      <a:pt x="2325116" y="6675995"/>
                      <a:pt x="2324291" y="6680694"/>
                    </a:cubicBezTo>
                    <a:lnTo>
                      <a:pt x="2324291" y="6680949"/>
                    </a:lnTo>
                    <a:cubicBezTo>
                      <a:pt x="2321925" y="6693893"/>
                      <a:pt x="2319193" y="6706767"/>
                      <a:pt x="2316099" y="6719556"/>
                    </a:cubicBezTo>
                    <a:cubicBezTo>
                      <a:pt x="2301494" y="6780390"/>
                      <a:pt x="2273427" y="6861796"/>
                      <a:pt x="2219897" y="6933107"/>
                    </a:cubicBezTo>
                    <a:cubicBezTo>
                      <a:pt x="2198307" y="6962000"/>
                      <a:pt x="2156270" y="6960349"/>
                      <a:pt x="2129409" y="6936218"/>
                    </a:cubicBezTo>
                    <a:moveTo>
                      <a:pt x="3811270" y="7674787"/>
                    </a:moveTo>
                    <a:cubicBezTo>
                      <a:pt x="3552952" y="7672120"/>
                      <a:pt x="3420554" y="7411833"/>
                      <a:pt x="3511931" y="7217142"/>
                    </a:cubicBezTo>
                    <a:cubicBezTo>
                      <a:pt x="3561207" y="7111923"/>
                      <a:pt x="3591052" y="7034008"/>
                      <a:pt x="3608769" y="6981494"/>
                    </a:cubicBezTo>
                    <a:lnTo>
                      <a:pt x="3610991" y="6983463"/>
                    </a:lnTo>
                    <a:cubicBezTo>
                      <a:pt x="3657155" y="7024865"/>
                      <a:pt x="3744341" y="7038327"/>
                      <a:pt x="3794696" y="6971207"/>
                    </a:cubicBezTo>
                    <a:cubicBezTo>
                      <a:pt x="3836289" y="6915835"/>
                      <a:pt x="3863911" y="6855764"/>
                      <a:pt x="3882327" y="6801979"/>
                    </a:cubicBezTo>
                    <a:cubicBezTo>
                      <a:pt x="3945128" y="6945363"/>
                      <a:pt x="3957701" y="7088682"/>
                      <a:pt x="3957955" y="7177265"/>
                    </a:cubicBezTo>
                    <a:cubicBezTo>
                      <a:pt x="3958082" y="7217904"/>
                      <a:pt x="3977196" y="7257846"/>
                      <a:pt x="4010914" y="7280198"/>
                    </a:cubicBezTo>
                    <a:cubicBezTo>
                      <a:pt x="4028313" y="7291818"/>
                      <a:pt x="4051109" y="7299375"/>
                      <a:pt x="4076383" y="7296454"/>
                    </a:cubicBezTo>
                    <a:cubicBezTo>
                      <a:pt x="4088194" y="7295120"/>
                      <a:pt x="4099179" y="7291565"/>
                      <a:pt x="4109085" y="7286485"/>
                    </a:cubicBezTo>
                    <a:cubicBezTo>
                      <a:pt x="4142803" y="7519149"/>
                      <a:pt x="3975290" y="7676565"/>
                      <a:pt x="3811270" y="7674787"/>
                    </a:cubicBezTo>
                    <a:moveTo>
                      <a:pt x="4375150" y="6932916"/>
                    </a:moveTo>
                    <a:cubicBezTo>
                      <a:pt x="4474718" y="7247241"/>
                      <a:pt x="4350195" y="7837538"/>
                      <a:pt x="3810635" y="7838236"/>
                    </a:cubicBezTo>
                    <a:cubicBezTo>
                      <a:pt x="3344926" y="7838935"/>
                      <a:pt x="3048000" y="7415008"/>
                      <a:pt x="3243580" y="6937171"/>
                    </a:cubicBezTo>
                    <a:cubicBezTo>
                      <a:pt x="3254820" y="6909676"/>
                      <a:pt x="3265488" y="6884783"/>
                      <a:pt x="3275584" y="6861352"/>
                    </a:cubicBezTo>
                    <a:cubicBezTo>
                      <a:pt x="3319907" y="6758101"/>
                      <a:pt x="3352546" y="6682155"/>
                      <a:pt x="3368802" y="6530327"/>
                    </a:cubicBezTo>
                    <a:cubicBezTo>
                      <a:pt x="3370075" y="6518709"/>
                      <a:pt x="3377209" y="6508553"/>
                      <a:pt x="3387705" y="6503414"/>
                    </a:cubicBezTo>
                    <a:cubicBezTo>
                      <a:pt x="3398201" y="6498276"/>
                      <a:pt x="3410598" y="6498871"/>
                      <a:pt x="3420554" y="6504990"/>
                    </a:cubicBezTo>
                    <a:cubicBezTo>
                      <a:pt x="3458273" y="6527596"/>
                      <a:pt x="3494977" y="6559981"/>
                      <a:pt x="3523742" y="6588556"/>
                    </a:cubicBezTo>
                    <a:cubicBezTo>
                      <a:pt x="3553841" y="6618465"/>
                      <a:pt x="3605466" y="6616115"/>
                      <a:pt x="3626802" y="6579476"/>
                    </a:cubicBezTo>
                    <a:cubicBezTo>
                      <a:pt x="3736022" y="6391960"/>
                      <a:pt x="3761613" y="6220002"/>
                      <a:pt x="3766693" y="6130594"/>
                    </a:cubicBezTo>
                    <a:cubicBezTo>
                      <a:pt x="3767251" y="6117943"/>
                      <a:pt x="3774811" y="6106658"/>
                      <a:pt x="3786298" y="6101329"/>
                    </a:cubicBezTo>
                    <a:cubicBezTo>
                      <a:pt x="3797785" y="6096000"/>
                      <a:pt x="3811283" y="6097514"/>
                      <a:pt x="3821303" y="6105257"/>
                    </a:cubicBezTo>
                    <a:cubicBezTo>
                      <a:pt x="4164647" y="6370497"/>
                      <a:pt x="4197033" y="6745782"/>
                      <a:pt x="4187634" y="6937996"/>
                    </a:cubicBezTo>
                    <a:cubicBezTo>
                      <a:pt x="4185095" y="6989876"/>
                      <a:pt x="4236657" y="7024103"/>
                      <a:pt x="4270248" y="6984478"/>
                    </a:cubicBezTo>
                    <a:cubicBezTo>
                      <a:pt x="4287393" y="6964286"/>
                      <a:pt x="4301998" y="6943330"/>
                      <a:pt x="4313746" y="6924598"/>
                    </a:cubicBezTo>
                    <a:cubicBezTo>
                      <a:pt x="4320873" y="6913351"/>
                      <a:pt x="4333895" y="6907281"/>
                      <a:pt x="4347092" y="6909055"/>
                    </a:cubicBezTo>
                    <a:cubicBezTo>
                      <a:pt x="4360289" y="6910829"/>
                      <a:pt x="4371246" y="6920122"/>
                      <a:pt x="4375150" y="6932853"/>
                    </a:cubicBezTo>
                    <a:lnTo>
                      <a:pt x="4375150" y="6932916"/>
                    </a:lnTo>
                    <a:moveTo>
                      <a:pt x="3653409" y="6936218"/>
                    </a:moveTo>
                    <a:cubicBezTo>
                      <a:pt x="3632264" y="6917168"/>
                      <a:pt x="3607435" y="6897865"/>
                      <a:pt x="3586861" y="6890054"/>
                    </a:cubicBezTo>
                    <a:cubicBezTo>
                      <a:pt x="3582791" y="6888513"/>
                      <a:pt x="3578253" y="6888810"/>
                      <a:pt x="3574417" y="6890867"/>
                    </a:cubicBezTo>
                    <a:cubicBezTo>
                      <a:pt x="3570582" y="6892925"/>
                      <a:pt x="3567825" y="6896542"/>
                      <a:pt x="3566859" y="6900786"/>
                    </a:cubicBezTo>
                    <a:cubicBezTo>
                      <a:pt x="3558286" y="6934314"/>
                      <a:pt x="3530092" y="7028484"/>
                      <a:pt x="3454464" y="7190155"/>
                    </a:cubicBezTo>
                    <a:cubicBezTo>
                      <a:pt x="3344926" y="7423581"/>
                      <a:pt x="3502660" y="7735112"/>
                      <a:pt x="3810571" y="7738287"/>
                    </a:cubicBezTo>
                    <a:cubicBezTo>
                      <a:pt x="4028631" y="7740700"/>
                      <a:pt x="4231894" y="7523403"/>
                      <a:pt x="4163314" y="7232128"/>
                    </a:cubicBezTo>
                    <a:lnTo>
                      <a:pt x="4162044" y="7226985"/>
                    </a:lnTo>
                    <a:cubicBezTo>
                      <a:pt x="4159747" y="7217607"/>
                      <a:pt x="4157206" y="7208291"/>
                      <a:pt x="4154424" y="7199045"/>
                    </a:cubicBezTo>
                    <a:lnTo>
                      <a:pt x="4154360" y="7198728"/>
                    </a:lnTo>
                    <a:cubicBezTo>
                      <a:pt x="4152745" y="7193348"/>
                      <a:pt x="4151052" y="7187992"/>
                      <a:pt x="4149281" y="7182662"/>
                    </a:cubicBezTo>
                    <a:cubicBezTo>
                      <a:pt x="4147424" y="7176788"/>
                      <a:pt x="4142252" y="7172581"/>
                      <a:pt x="4136123" y="7171961"/>
                    </a:cubicBezTo>
                    <a:cubicBezTo>
                      <a:pt x="4129994" y="7171340"/>
                      <a:pt x="4124084" y="7174422"/>
                      <a:pt x="4121086" y="7179804"/>
                    </a:cubicBezTo>
                    <a:cubicBezTo>
                      <a:pt x="4113408" y="7193577"/>
                      <a:pt x="4104321" y="7206516"/>
                      <a:pt x="4093972" y="7218413"/>
                    </a:cubicBezTo>
                    <a:lnTo>
                      <a:pt x="4092448" y="7220127"/>
                    </a:lnTo>
                    <a:cubicBezTo>
                      <a:pt x="4063238" y="7252893"/>
                      <a:pt x="4021582" y="7221016"/>
                      <a:pt x="4021455" y="7177074"/>
                    </a:cubicBezTo>
                    <a:cubicBezTo>
                      <a:pt x="4021138" y="7070585"/>
                      <a:pt x="4004120" y="6885355"/>
                      <a:pt x="3907409" y="6709396"/>
                    </a:cubicBezTo>
                    <a:cubicBezTo>
                      <a:pt x="3900667" y="6697100"/>
                      <a:pt x="3893595" y="6684989"/>
                      <a:pt x="3886200" y="6673075"/>
                    </a:cubicBezTo>
                    <a:lnTo>
                      <a:pt x="3886073" y="6672820"/>
                    </a:lnTo>
                    <a:lnTo>
                      <a:pt x="3878771" y="6661327"/>
                    </a:lnTo>
                    <a:cubicBezTo>
                      <a:pt x="3871277" y="6649516"/>
                      <a:pt x="3852735" y="6653453"/>
                      <a:pt x="3850577" y="6667360"/>
                    </a:cubicBezTo>
                    <a:cubicBezTo>
                      <a:pt x="3849941" y="6671551"/>
                      <a:pt x="3849116" y="6675995"/>
                      <a:pt x="3848290" y="6680694"/>
                    </a:cubicBezTo>
                    <a:lnTo>
                      <a:pt x="3848290" y="6680949"/>
                    </a:lnTo>
                    <a:cubicBezTo>
                      <a:pt x="3845925" y="6693893"/>
                      <a:pt x="3843193" y="6706767"/>
                      <a:pt x="3840099" y="6719556"/>
                    </a:cubicBezTo>
                    <a:cubicBezTo>
                      <a:pt x="3825494" y="6780390"/>
                      <a:pt x="3797427" y="6861796"/>
                      <a:pt x="3743896" y="6933107"/>
                    </a:cubicBezTo>
                    <a:cubicBezTo>
                      <a:pt x="3722307" y="6962000"/>
                      <a:pt x="3680270" y="6960349"/>
                      <a:pt x="3653409" y="6936218"/>
                    </a:cubicBezTo>
                    <a:moveTo>
                      <a:pt x="5335270" y="7674787"/>
                    </a:moveTo>
                    <a:cubicBezTo>
                      <a:pt x="5076952" y="7672120"/>
                      <a:pt x="4944554" y="7411833"/>
                      <a:pt x="5035931" y="7217142"/>
                    </a:cubicBezTo>
                    <a:cubicBezTo>
                      <a:pt x="5085207" y="7111923"/>
                      <a:pt x="5115052" y="7034008"/>
                      <a:pt x="5132769" y="6981494"/>
                    </a:cubicBezTo>
                    <a:lnTo>
                      <a:pt x="5134991" y="6983463"/>
                    </a:lnTo>
                    <a:cubicBezTo>
                      <a:pt x="5181155" y="7024865"/>
                      <a:pt x="5268341" y="7038327"/>
                      <a:pt x="5318696" y="6971207"/>
                    </a:cubicBezTo>
                    <a:cubicBezTo>
                      <a:pt x="5360289" y="6915835"/>
                      <a:pt x="5387911" y="6855764"/>
                      <a:pt x="5406327" y="6801979"/>
                    </a:cubicBezTo>
                    <a:cubicBezTo>
                      <a:pt x="5469128" y="6945363"/>
                      <a:pt x="5481701" y="7088682"/>
                      <a:pt x="5481955" y="7177265"/>
                    </a:cubicBezTo>
                    <a:cubicBezTo>
                      <a:pt x="5482082" y="7217904"/>
                      <a:pt x="5501196" y="7257846"/>
                      <a:pt x="5534914" y="7280198"/>
                    </a:cubicBezTo>
                    <a:cubicBezTo>
                      <a:pt x="5552313" y="7291818"/>
                      <a:pt x="5575109" y="7299375"/>
                      <a:pt x="5600383" y="7296454"/>
                    </a:cubicBezTo>
                    <a:cubicBezTo>
                      <a:pt x="5612194" y="7295120"/>
                      <a:pt x="5623179" y="7291565"/>
                      <a:pt x="5633085" y="7286485"/>
                    </a:cubicBezTo>
                    <a:cubicBezTo>
                      <a:pt x="5666803" y="7519149"/>
                      <a:pt x="5499290" y="7676565"/>
                      <a:pt x="5335270" y="7674787"/>
                    </a:cubicBezTo>
                    <a:moveTo>
                      <a:pt x="5899150" y="6932916"/>
                    </a:moveTo>
                    <a:cubicBezTo>
                      <a:pt x="5998718" y="7247241"/>
                      <a:pt x="5874195" y="7837538"/>
                      <a:pt x="5334635" y="7838236"/>
                    </a:cubicBezTo>
                    <a:cubicBezTo>
                      <a:pt x="4868926" y="7838935"/>
                      <a:pt x="4572000" y="7415008"/>
                      <a:pt x="4767580" y="6937171"/>
                    </a:cubicBezTo>
                    <a:cubicBezTo>
                      <a:pt x="4778820" y="6909676"/>
                      <a:pt x="4789488" y="6884783"/>
                      <a:pt x="4799584" y="6861352"/>
                    </a:cubicBezTo>
                    <a:cubicBezTo>
                      <a:pt x="4843907" y="6758101"/>
                      <a:pt x="4876546" y="6682155"/>
                      <a:pt x="4892802" y="6530327"/>
                    </a:cubicBezTo>
                    <a:cubicBezTo>
                      <a:pt x="4894075" y="6518709"/>
                      <a:pt x="4901209" y="6508553"/>
                      <a:pt x="4911705" y="6503414"/>
                    </a:cubicBezTo>
                    <a:cubicBezTo>
                      <a:pt x="4922201" y="6498276"/>
                      <a:pt x="4934598" y="6498871"/>
                      <a:pt x="4944554" y="6504990"/>
                    </a:cubicBezTo>
                    <a:cubicBezTo>
                      <a:pt x="4982273" y="6527596"/>
                      <a:pt x="5018977" y="6559981"/>
                      <a:pt x="5047742" y="6588556"/>
                    </a:cubicBezTo>
                    <a:cubicBezTo>
                      <a:pt x="5077841" y="6618465"/>
                      <a:pt x="5129466" y="6616115"/>
                      <a:pt x="5150802" y="6579476"/>
                    </a:cubicBezTo>
                    <a:cubicBezTo>
                      <a:pt x="5260022" y="6391960"/>
                      <a:pt x="5285613" y="6220002"/>
                      <a:pt x="5290693" y="6130594"/>
                    </a:cubicBezTo>
                    <a:cubicBezTo>
                      <a:pt x="5291251" y="6117943"/>
                      <a:pt x="5298811" y="6106658"/>
                      <a:pt x="5310298" y="6101329"/>
                    </a:cubicBezTo>
                    <a:cubicBezTo>
                      <a:pt x="5321785" y="6096000"/>
                      <a:pt x="5335283" y="6097514"/>
                      <a:pt x="5345303" y="6105257"/>
                    </a:cubicBezTo>
                    <a:cubicBezTo>
                      <a:pt x="5688647" y="6370497"/>
                      <a:pt x="5721033" y="6745782"/>
                      <a:pt x="5711634" y="6937996"/>
                    </a:cubicBezTo>
                    <a:cubicBezTo>
                      <a:pt x="5709095" y="6989876"/>
                      <a:pt x="5760657" y="7024103"/>
                      <a:pt x="5794248" y="6984478"/>
                    </a:cubicBezTo>
                    <a:cubicBezTo>
                      <a:pt x="5811393" y="6964286"/>
                      <a:pt x="5825998" y="6943330"/>
                      <a:pt x="5837746" y="6924598"/>
                    </a:cubicBezTo>
                    <a:cubicBezTo>
                      <a:pt x="5844873" y="6913351"/>
                      <a:pt x="5857895" y="6907281"/>
                      <a:pt x="5871092" y="6909055"/>
                    </a:cubicBezTo>
                    <a:cubicBezTo>
                      <a:pt x="5884289" y="6910829"/>
                      <a:pt x="5895246" y="6920122"/>
                      <a:pt x="5899150" y="6932853"/>
                    </a:cubicBezTo>
                    <a:lnTo>
                      <a:pt x="5899150" y="6932916"/>
                    </a:lnTo>
                    <a:moveTo>
                      <a:pt x="5177409" y="6936218"/>
                    </a:moveTo>
                    <a:cubicBezTo>
                      <a:pt x="5156264" y="6917168"/>
                      <a:pt x="5131435" y="6897865"/>
                      <a:pt x="5110861" y="6890054"/>
                    </a:cubicBezTo>
                    <a:cubicBezTo>
                      <a:pt x="5106791" y="6888513"/>
                      <a:pt x="5102253" y="6888810"/>
                      <a:pt x="5098417" y="6890867"/>
                    </a:cubicBezTo>
                    <a:cubicBezTo>
                      <a:pt x="5094582" y="6892925"/>
                      <a:pt x="5091825" y="6896542"/>
                      <a:pt x="5090859" y="6900786"/>
                    </a:cubicBezTo>
                    <a:cubicBezTo>
                      <a:pt x="5082286" y="6934314"/>
                      <a:pt x="5054092" y="7028484"/>
                      <a:pt x="4978464" y="7190155"/>
                    </a:cubicBezTo>
                    <a:cubicBezTo>
                      <a:pt x="4868926" y="7423581"/>
                      <a:pt x="5026660" y="7735112"/>
                      <a:pt x="5334571" y="7738287"/>
                    </a:cubicBezTo>
                    <a:cubicBezTo>
                      <a:pt x="5552631" y="7740700"/>
                      <a:pt x="5755894" y="7523403"/>
                      <a:pt x="5687314" y="7232128"/>
                    </a:cubicBezTo>
                    <a:lnTo>
                      <a:pt x="5686044" y="7226985"/>
                    </a:lnTo>
                    <a:cubicBezTo>
                      <a:pt x="5683747" y="7217607"/>
                      <a:pt x="5681206" y="7208291"/>
                      <a:pt x="5678424" y="7199045"/>
                    </a:cubicBezTo>
                    <a:lnTo>
                      <a:pt x="5678360" y="7198728"/>
                    </a:lnTo>
                    <a:cubicBezTo>
                      <a:pt x="5676745" y="7193348"/>
                      <a:pt x="5675052" y="7187992"/>
                      <a:pt x="5673281" y="7182662"/>
                    </a:cubicBezTo>
                    <a:cubicBezTo>
                      <a:pt x="5671424" y="7176788"/>
                      <a:pt x="5666252" y="7172581"/>
                      <a:pt x="5660123" y="7171961"/>
                    </a:cubicBezTo>
                    <a:cubicBezTo>
                      <a:pt x="5653994" y="7171340"/>
                      <a:pt x="5648084" y="7174422"/>
                      <a:pt x="5645086" y="7179804"/>
                    </a:cubicBezTo>
                    <a:cubicBezTo>
                      <a:pt x="5637408" y="7193577"/>
                      <a:pt x="5628321" y="7206516"/>
                      <a:pt x="5617972" y="7218413"/>
                    </a:cubicBezTo>
                    <a:lnTo>
                      <a:pt x="5616448" y="7220127"/>
                    </a:lnTo>
                    <a:cubicBezTo>
                      <a:pt x="5587238" y="7252893"/>
                      <a:pt x="5545582" y="7221016"/>
                      <a:pt x="5545455" y="7177074"/>
                    </a:cubicBezTo>
                    <a:cubicBezTo>
                      <a:pt x="5545138" y="7070585"/>
                      <a:pt x="5528120" y="6885355"/>
                      <a:pt x="5431409" y="6709396"/>
                    </a:cubicBezTo>
                    <a:cubicBezTo>
                      <a:pt x="5424667" y="6697100"/>
                      <a:pt x="5417595" y="6684989"/>
                      <a:pt x="5410200" y="6673075"/>
                    </a:cubicBezTo>
                    <a:lnTo>
                      <a:pt x="5410073" y="6672820"/>
                    </a:lnTo>
                    <a:lnTo>
                      <a:pt x="5402771" y="6661327"/>
                    </a:lnTo>
                    <a:cubicBezTo>
                      <a:pt x="5395277" y="6649516"/>
                      <a:pt x="5376735" y="6653453"/>
                      <a:pt x="5374577" y="6667360"/>
                    </a:cubicBezTo>
                    <a:cubicBezTo>
                      <a:pt x="5373941" y="6671551"/>
                      <a:pt x="5373116" y="6675995"/>
                      <a:pt x="5372290" y="6680694"/>
                    </a:cubicBezTo>
                    <a:lnTo>
                      <a:pt x="5372290" y="6680949"/>
                    </a:lnTo>
                    <a:cubicBezTo>
                      <a:pt x="5369925" y="6693893"/>
                      <a:pt x="5367193" y="6706767"/>
                      <a:pt x="5364099" y="6719556"/>
                    </a:cubicBezTo>
                    <a:cubicBezTo>
                      <a:pt x="5349494" y="6780390"/>
                      <a:pt x="5321427" y="6861796"/>
                      <a:pt x="5267896" y="6933107"/>
                    </a:cubicBezTo>
                    <a:cubicBezTo>
                      <a:pt x="5246307" y="6962000"/>
                      <a:pt x="5204270" y="6960349"/>
                      <a:pt x="5177409" y="6936218"/>
                    </a:cubicBezTo>
                    <a:moveTo>
                      <a:pt x="6859270" y="7674787"/>
                    </a:moveTo>
                    <a:cubicBezTo>
                      <a:pt x="6600952" y="7672120"/>
                      <a:pt x="6468554" y="7411833"/>
                      <a:pt x="6559931" y="7217142"/>
                    </a:cubicBezTo>
                    <a:cubicBezTo>
                      <a:pt x="6609207" y="7111923"/>
                      <a:pt x="6639052" y="7034008"/>
                      <a:pt x="6656769" y="6981494"/>
                    </a:cubicBezTo>
                    <a:lnTo>
                      <a:pt x="6658991" y="6983463"/>
                    </a:lnTo>
                    <a:cubicBezTo>
                      <a:pt x="6705155" y="7024865"/>
                      <a:pt x="6792341" y="7038327"/>
                      <a:pt x="6842697" y="6971207"/>
                    </a:cubicBezTo>
                    <a:cubicBezTo>
                      <a:pt x="6884289" y="6915835"/>
                      <a:pt x="6911912" y="6855764"/>
                      <a:pt x="6930326" y="6801979"/>
                    </a:cubicBezTo>
                    <a:cubicBezTo>
                      <a:pt x="6993128" y="6945363"/>
                      <a:pt x="7005701" y="7088682"/>
                      <a:pt x="7005955" y="7177265"/>
                    </a:cubicBezTo>
                    <a:cubicBezTo>
                      <a:pt x="7006082" y="7217904"/>
                      <a:pt x="7025196" y="7257846"/>
                      <a:pt x="7058914" y="7280198"/>
                    </a:cubicBezTo>
                    <a:cubicBezTo>
                      <a:pt x="7076313" y="7291818"/>
                      <a:pt x="7099110" y="7299375"/>
                      <a:pt x="7124383" y="7296454"/>
                    </a:cubicBezTo>
                    <a:cubicBezTo>
                      <a:pt x="7136194" y="7295120"/>
                      <a:pt x="7147179" y="7291565"/>
                      <a:pt x="7157085" y="7286485"/>
                    </a:cubicBezTo>
                    <a:cubicBezTo>
                      <a:pt x="7190803" y="7519149"/>
                      <a:pt x="7023290" y="7676565"/>
                      <a:pt x="6859270" y="7674787"/>
                    </a:cubicBezTo>
                    <a:moveTo>
                      <a:pt x="7423150" y="6932916"/>
                    </a:moveTo>
                    <a:cubicBezTo>
                      <a:pt x="7522718" y="7247241"/>
                      <a:pt x="7398195" y="7837538"/>
                      <a:pt x="6858635" y="7838236"/>
                    </a:cubicBezTo>
                    <a:cubicBezTo>
                      <a:pt x="6392926" y="7838935"/>
                      <a:pt x="6096000" y="7415008"/>
                      <a:pt x="6291580" y="6937171"/>
                    </a:cubicBezTo>
                    <a:cubicBezTo>
                      <a:pt x="6302820" y="6909676"/>
                      <a:pt x="6313488" y="6884783"/>
                      <a:pt x="6323584" y="6861352"/>
                    </a:cubicBezTo>
                    <a:cubicBezTo>
                      <a:pt x="6367907" y="6758101"/>
                      <a:pt x="6400546" y="6682155"/>
                      <a:pt x="6416802" y="6530327"/>
                    </a:cubicBezTo>
                    <a:cubicBezTo>
                      <a:pt x="6418075" y="6518709"/>
                      <a:pt x="6425209" y="6508553"/>
                      <a:pt x="6435705" y="6503414"/>
                    </a:cubicBezTo>
                    <a:cubicBezTo>
                      <a:pt x="6446201" y="6498276"/>
                      <a:pt x="6458598" y="6498871"/>
                      <a:pt x="6468554" y="6504990"/>
                    </a:cubicBezTo>
                    <a:cubicBezTo>
                      <a:pt x="6506273" y="6527596"/>
                      <a:pt x="6542977" y="6559981"/>
                      <a:pt x="6571742" y="6588556"/>
                    </a:cubicBezTo>
                    <a:cubicBezTo>
                      <a:pt x="6601841" y="6618465"/>
                      <a:pt x="6653466" y="6616115"/>
                      <a:pt x="6674802" y="6579476"/>
                    </a:cubicBezTo>
                    <a:cubicBezTo>
                      <a:pt x="6784023" y="6391960"/>
                      <a:pt x="6809613" y="6220002"/>
                      <a:pt x="6814693" y="6130594"/>
                    </a:cubicBezTo>
                    <a:cubicBezTo>
                      <a:pt x="6815251" y="6117943"/>
                      <a:pt x="6822811" y="6106658"/>
                      <a:pt x="6834298" y="6101329"/>
                    </a:cubicBezTo>
                    <a:cubicBezTo>
                      <a:pt x="6845785" y="6096000"/>
                      <a:pt x="6859283" y="6097514"/>
                      <a:pt x="6869303" y="6105257"/>
                    </a:cubicBezTo>
                    <a:cubicBezTo>
                      <a:pt x="7212648" y="6370497"/>
                      <a:pt x="7245033" y="6745782"/>
                      <a:pt x="7235635" y="6937996"/>
                    </a:cubicBezTo>
                    <a:cubicBezTo>
                      <a:pt x="7233095" y="6989876"/>
                      <a:pt x="7284657" y="7024103"/>
                      <a:pt x="7318248" y="6984478"/>
                    </a:cubicBezTo>
                    <a:cubicBezTo>
                      <a:pt x="7335393" y="6964286"/>
                      <a:pt x="7349998" y="6943330"/>
                      <a:pt x="7361746" y="6924598"/>
                    </a:cubicBezTo>
                    <a:cubicBezTo>
                      <a:pt x="7368873" y="6913351"/>
                      <a:pt x="7381896" y="6907281"/>
                      <a:pt x="7395092" y="6909055"/>
                    </a:cubicBezTo>
                    <a:cubicBezTo>
                      <a:pt x="7408289" y="6910829"/>
                      <a:pt x="7419246" y="6920122"/>
                      <a:pt x="7423150" y="6932853"/>
                    </a:cubicBezTo>
                    <a:lnTo>
                      <a:pt x="7423150" y="6932916"/>
                    </a:lnTo>
                    <a:moveTo>
                      <a:pt x="6701409" y="6936218"/>
                    </a:moveTo>
                    <a:cubicBezTo>
                      <a:pt x="6680263" y="6917168"/>
                      <a:pt x="6655435" y="6897865"/>
                      <a:pt x="6634861" y="6890054"/>
                    </a:cubicBezTo>
                    <a:cubicBezTo>
                      <a:pt x="6630791" y="6888513"/>
                      <a:pt x="6626253" y="6888810"/>
                      <a:pt x="6622417" y="6890867"/>
                    </a:cubicBezTo>
                    <a:cubicBezTo>
                      <a:pt x="6618582" y="6892925"/>
                      <a:pt x="6615825" y="6896542"/>
                      <a:pt x="6614859" y="6900786"/>
                    </a:cubicBezTo>
                    <a:cubicBezTo>
                      <a:pt x="6606286" y="6934314"/>
                      <a:pt x="6578092" y="7028484"/>
                      <a:pt x="6502464" y="7190155"/>
                    </a:cubicBezTo>
                    <a:cubicBezTo>
                      <a:pt x="6392926" y="7423581"/>
                      <a:pt x="6550660" y="7735112"/>
                      <a:pt x="6858572" y="7738287"/>
                    </a:cubicBezTo>
                    <a:cubicBezTo>
                      <a:pt x="7076631" y="7740700"/>
                      <a:pt x="7279894" y="7523403"/>
                      <a:pt x="7211314" y="7232128"/>
                    </a:cubicBezTo>
                    <a:lnTo>
                      <a:pt x="7210044" y="7226985"/>
                    </a:lnTo>
                    <a:cubicBezTo>
                      <a:pt x="7207747" y="7217607"/>
                      <a:pt x="7205206" y="7208291"/>
                      <a:pt x="7202424" y="7199045"/>
                    </a:cubicBezTo>
                    <a:lnTo>
                      <a:pt x="7202361" y="7198728"/>
                    </a:lnTo>
                    <a:cubicBezTo>
                      <a:pt x="7200745" y="7193348"/>
                      <a:pt x="7199052" y="7187992"/>
                      <a:pt x="7197281" y="7182662"/>
                    </a:cubicBezTo>
                    <a:cubicBezTo>
                      <a:pt x="7195424" y="7176788"/>
                      <a:pt x="7190252" y="7172581"/>
                      <a:pt x="7184123" y="7171961"/>
                    </a:cubicBezTo>
                    <a:cubicBezTo>
                      <a:pt x="7177995" y="7171340"/>
                      <a:pt x="7172084" y="7174422"/>
                      <a:pt x="7169087" y="7179804"/>
                    </a:cubicBezTo>
                    <a:cubicBezTo>
                      <a:pt x="7161408" y="7193577"/>
                      <a:pt x="7152321" y="7206516"/>
                      <a:pt x="7141972" y="7218413"/>
                    </a:cubicBezTo>
                    <a:lnTo>
                      <a:pt x="7140448" y="7220127"/>
                    </a:lnTo>
                    <a:cubicBezTo>
                      <a:pt x="7111238" y="7252893"/>
                      <a:pt x="7069582" y="7221016"/>
                      <a:pt x="7069455" y="7177074"/>
                    </a:cubicBezTo>
                    <a:cubicBezTo>
                      <a:pt x="7069137" y="7070585"/>
                      <a:pt x="7052120" y="6885355"/>
                      <a:pt x="6955409" y="6709396"/>
                    </a:cubicBezTo>
                    <a:cubicBezTo>
                      <a:pt x="6948667" y="6697100"/>
                      <a:pt x="6941595" y="6684989"/>
                      <a:pt x="6934200" y="6673075"/>
                    </a:cubicBezTo>
                    <a:lnTo>
                      <a:pt x="6934073" y="6672820"/>
                    </a:lnTo>
                    <a:lnTo>
                      <a:pt x="6926771" y="6661327"/>
                    </a:lnTo>
                    <a:cubicBezTo>
                      <a:pt x="6919277" y="6649516"/>
                      <a:pt x="6900736" y="6653453"/>
                      <a:pt x="6898576" y="6667360"/>
                    </a:cubicBezTo>
                    <a:cubicBezTo>
                      <a:pt x="6897941" y="6671551"/>
                      <a:pt x="6897116" y="6675995"/>
                      <a:pt x="6896290" y="6680694"/>
                    </a:cubicBezTo>
                    <a:lnTo>
                      <a:pt x="6896290" y="6680949"/>
                    </a:lnTo>
                    <a:cubicBezTo>
                      <a:pt x="6893925" y="6693893"/>
                      <a:pt x="6891193" y="6706767"/>
                      <a:pt x="6888099" y="6719556"/>
                    </a:cubicBezTo>
                    <a:cubicBezTo>
                      <a:pt x="6873494" y="6780390"/>
                      <a:pt x="6845427" y="6861796"/>
                      <a:pt x="6791897" y="6933107"/>
                    </a:cubicBezTo>
                    <a:cubicBezTo>
                      <a:pt x="6770307" y="6962000"/>
                      <a:pt x="6728270" y="6960349"/>
                      <a:pt x="6701409" y="6936218"/>
                    </a:cubicBezTo>
                    <a:moveTo>
                      <a:pt x="8383270" y="7674787"/>
                    </a:moveTo>
                    <a:cubicBezTo>
                      <a:pt x="8124952" y="7672120"/>
                      <a:pt x="7992554" y="7411833"/>
                      <a:pt x="8083931" y="7217142"/>
                    </a:cubicBezTo>
                    <a:cubicBezTo>
                      <a:pt x="8133207" y="7111923"/>
                      <a:pt x="8163052" y="7034008"/>
                      <a:pt x="8180769" y="6981494"/>
                    </a:cubicBezTo>
                    <a:lnTo>
                      <a:pt x="8182991" y="6983463"/>
                    </a:lnTo>
                    <a:cubicBezTo>
                      <a:pt x="8229155" y="7024865"/>
                      <a:pt x="8316341" y="7038327"/>
                      <a:pt x="8366697" y="6971207"/>
                    </a:cubicBezTo>
                    <a:cubicBezTo>
                      <a:pt x="8408289" y="6915835"/>
                      <a:pt x="8435912" y="6855764"/>
                      <a:pt x="8454326" y="6801979"/>
                    </a:cubicBezTo>
                    <a:cubicBezTo>
                      <a:pt x="8517128" y="6945363"/>
                      <a:pt x="8529701" y="7088682"/>
                      <a:pt x="8529955" y="7177265"/>
                    </a:cubicBezTo>
                    <a:cubicBezTo>
                      <a:pt x="8530082" y="7217904"/>
                      <a:pt x="8549196" y="7257846"/>
                      <a:pt x="8582914" y="7280198"/>
                    </a:cubicBezTo>
                    <a:cubicBezTo>
                      <a:pt x="8600313" y="7291818"/>
                      <a:pt x="8623110" y="7299375"/>
                      <a:pt x="8648383" y="7296454"/>
                    </a:cubicBezTo>
                    <a:cubicBezTo>
                      <a:pt x="8660194" y="7295120"/>
                      <a:pt x="8671179" y="7291565"/>
                      <a:pt x="8681085" y="7286485"/>
                    </a:cubicBezTo>
                    <a:cubicBezTo>
                      <a:pt x="8714803" y="7519149"/>
                      <a:pt x="8547290" y="7676565"/>
                      <a:pt x="8383270" y="7674787"/>
                    </a:cubicBezTo>
                    <a:moveTo>
                      <a:pt x="8947150" y="6932916"/>
                    </a:moveTo>
                    <a:cubicBezTo>
                      <a:pt x="9046718" y="7247241"/>
                      <a:pt x="8922195" y="7837538"/>
                      <a:pt x="8382635" y="7838236"/>
                    </a:cubicBezTo>
                    <a:cubicBezTo>
                      <a:pt x="7916926" y="7838935"/>
                      <a:pt x="7620000" y="7415008"/>
                      <a:pt x="7815580" y="6937171"/>
                    </a:cubicBezTo>
                    <a:cubicBezTo>
                      <a:pt x="7826820" y="6909676"/>
                      <a:pt x="7837487" y="6884783"/>
                      <a:pt x="7847584" y="6861352"/>
                    </a:cubicBezTo>
                    <a:cubicBezTo>
                      <a:pt x="7891907" y="6758101"/>
                      <a:pt x="7924546" y="6682155"/>
                      <a:pt x="7940802" y="6530327"/>
                    </a:cubicBezTo>
                    <a:cubicBezTo>
                      <a:pt x="7942075" y="6518709"/>
                      <a:pt x="7949208" y="6508553"/>
                      <a:pt x="7959705" y="6503414"/>
                    </a:cubicBezTo>
                    <a:cubicBezTo>
                      <a:pt x="7970202" y="6498276"/>
                      <a:pt x="7982598" y="6498871"/>
                      <a:pt x="7992554" y="6504990"/>
                    </a:cubicBezTo>
                    <a:cubicBezTo>
                      <a:pt x="8030274" y="6527596"/>
                      <a:pt x="8066976" y="6559981"/>
                      <a:pt x="8095742" y="6588556"/>
                    </a:cubicBezTo>
                    <a:cubicBezTo>
                      <a:pt x="8125841" y="6618465"/>
                      <a:pt x="8177466" y="6616115"/>
                      <a:pt x="8198802" y="6579476"/>
                    </a:cubicBezTo>
                    <a:cubicBezTo>
                      <a:pt x="8308023" y="6391960"/>
                      <a:pt x="8333613" y="6220002"/>
                      <a:pt x="8338693" y="6130594"/>
                    </a:cubicBezTo>
                    <a:cubicBezTo>
                      <a:pt x="8339251" y="6117943"/>
                      <a:pt x="8346811" y="6106658"/>
                      <a:pt x="8358298" y="6101329"/>
                    </a:cubicBezTo>
                    <a:cubicBezTo>
                      <a:pt x="8369785" y="6096000"/>
                      <a:pt x="8383283" y="6097514"/>
                      <a:pt x="8393303" y="6105257"/>
                    </a:cubicBezTo>
                    <a:cubicBezTo>
                      <a:pt x="8736648" y="6370497"/>
                      <a:pt x="8769033" y="6745782"/>
                      <a:pt x="8759635" y="6937996"/>
                    </a:cubicBezTo>
                    <a:cubicBezTo>
                      <a:pt x="8757095" y="6989876"/>
                      <a:pt x="8808657" y="7024103"/>
                      <a:pt x="8842248" y="6984478"/>
                    </a:cubicBezTo>
                    <a:cubicBezTo>
                      <a:pt x="8859393" y="6964286"/>
                      <a:pt x="8873998" y="6943330"/>
                      <a:pt x="8885746" y="6924598"/>
                    </a:cubicBezTo>
                    <a:cubicBezTo>
                      <a:pt x="8892873" y="6913351"/>
                      <a:pt x="8905896" y="6907281"/>
                      <a:pt x="8919092" y="6909055"/>
                    </a:cubicBezTo>
                    <a:cubicBezTo>
                      <a:pt x="8932289" y="6910829"/>
                      <a:pt x="8943246" y="6920122"/>
                      <a:pt x="8947150" y="6932853"/>
                    </a:cubicBezTo>
                    <a:lnTo>
                      <a:pt x="8947150" y="6932916"/>
                    </a:lnTo>
                    <a:moveTo>
                      <a:pt x="8225409" y="6936218"/>
                    </a:moveTo>
                    <a:cubicBezTo>
                      <a:pt x="8204263" y="6917168"/>
                      <a:pt x="8179435" y="6897865"/>
                      <a:pt x="8158861" y="6890054"/>
                    </a:cubicBezTo>
                    <a:cubicBezTo>
                      <a:pt x="8154790" y="6888513"/>
                      <a:pt x="8150253" y="6888810"/>
                      <a:pt x="8146417" y="6890867"/>
                    </a:cubicBezTo>
                    <a:cubicBezTo>
                      <a:pt x="8142582" y="6892925"/>
                      <a:pt x="8139825" y="6896542"/>
                      <a:pt x="8138859" y="6900786"/>
                    </a:cubicBezTo>
                    <a:cubicBezTo>
                      <a:pt x="8130286" y="6934314"/>
                      <a:pt x="8102092" y="7028484"/>
                      <a:pt x="8026463" y="7190155"/>
                    </a:cubicBezTo>
                    <a:cubicBezTo>
                      <a:pt x="7916926" y="7423581"/>
                      <a:pt x="8074660" y="7735112"/>
                      <a:pt x="8382572" y="7738287"/>
                    </a:cubicBezTo>
                    <a:cubicBezTo>
                      <a:pt x="8600631" y="7740700"/>
                      <a:pt x="8803894" y="7523403"/>
                      <a:pt x="8735314" y="7232128"/>
                    </a:cubicBezTo>
                    <a:lnTo>
                      <a:pt x="8734044" y="7226985"/>
                    </a:lnTo>
                    <a:cubicBezTo>
                      <a:pt x="8731747" y="7217607"/>
                      <a:pt x="8729206" y="7208291"/>
                      <a:pt x="8726424" y="7199045"/>
                    </a:cubicBezTo>
                    <a:lnTo>
                      <a:pt x="8726361" y="7198728"/>
                    </a:lnTo>
                    <a:cubicBezTo>
                      <a:pt x="8724745" y="7193348"/>
                      <a:pt x="8723052" y="7187992"/>
                      <a:pt x="8721281" y="7182662"/>
                    </a:cubicBezTo>
                    <a:cubicBezTo>
                      <a:pt x="8719424" y="7176788"/>
                      <a:pt x="8714252" y="7172581"/>
                      <a:pt x="8708123" y="7171961"/>
                    </a:cubicBezTo>
                    <a:cubicBezTo>
                      <a:pt x="8701995" y="7171340"/>
                      <a:pt x="8696084" y="7174422"/>
                      <a:pt x="8693087" y="7179804"/>
                    </a:cubicBezTo>
                    <a:cubicBezTo>
                      <a:pt x="8685408" y="7193577"/>
                      <a:pt x="8676321" y="7206516"/>
                      <a:pt x="8665972" y="7218413"/>
                    </a:cubicBezTo>
                    <a:lnTo>
                      <a:pt x="8664448" y="7220127"/>
                    </a:lnTo>
                    <a:cubicBezTo>
                      <a:pt x="8635238" y="7252893"/>
                      <a:pt x="8593582" y="7221016"/>
                      <a:pt x="8593455" y="7177074"/>
                    </a:cubicBezTo>
                    <a:cubicBezTo>
                      <a:pt x="8593137" y="7070585"/>
                      <a:pt x="8576120" y="6885355"/>
                      <a:pt x="8479409" y="6709396"/>
                    </a:cubicBezTo>
                    <a:cubicBezTo>
                      <a:pt x="8472667" y="6697100"/>
                      <a:pt x="8465595" y="6684989"/>
                      <a:pt x="8458200" y="6673075"/>
                    </a:cubicBezTo>
                    <a:lnTo>
                      <a:pt x="8458073" y="6672820"/>
                    </a:lnTo>
                    <a:lnTo>
                      <a:pt x="8450771" y="6661327"/>
                    </a:lnTo>
                    <a:cubicBezTo>
                      <a:pt x="8443277" y="6649516"/>
                      <a:pt x="8424736" y="6653453"/>
                      <a:pt x="8422576" y="6667360"/>
                    </a:cubicBezTo>
                    <a:cubicBezTo>
                      <a:pt x="8421941" y="6671551"/>
                      <a:pt x="8421116" y="6675995"/>
                      <a:pt x="8420290" y="6680694"/>
                    </a:cubicBezTo>
                    <a:lnTo>
                      <a:pt x="8420290" y="6680949"/>
                    </a:lnTo>
                    <a:cubicBezTo>
                      <a:pt x="8417925" y="6693893"/>
                      <a:pt x="8415193" y="6706767"/>
                      <a:pt x="8412099" y="6719556"/>
                    </a:cubicBezTo>
                    <a:cubicBezTo>
                      <a:pt x="8397494" y="6780390"/>
                      <a:pt x="8369427" y="6861796"/>
                      <a:pt x="8315897" y="6933107"/>
                    </a:cubicBezTo>
                    <a:cubicBezTo>
                      <a:pt x="8294307" y="6962000"/>
                      <a:pt x="8252270" y="6960349"/>
                      <a:pt x="8225409" y="6936218"/>
                    </a:cubicBezTo>
                    <a:moveTo>
                      <a:pt x="9907270" y="7674787"/>
                    </a:moveTo>
                    <a:cubicBezTo>
                      <a:pt x="9648952" y="7672120"/>
                      <a:pt x="9516554" y="7411833"/>
                      <a:pt x="9607931" y="7217142"/>
                    </a:cubicBezTo>
                    <a:cubicBezTo>
                      <a:pt x="9657207" y="7111923"/>
                      <a:pt x="9687052" y="7034008"/>
                      <a:pt x="9704769" y="6981494"/>
                    </a:cubicBezTo>
                    <a:lnTo>
                      <a:pt x="9706991" y="6983463"/>
                    </a:lnTo>
                    <a:cubicBezTo>
                      <a:pt x="9753155" y="7024865"/>
                      <a:pt x="9840341" y="7038327"/>
                      <a:pt x="9890697" y="6971207"/>
                    </a:cubicBezTo>
                    <a:cubicBezTo>
                      <a:pt x="9932289" y="6915835"/>
                      <a:pt x="9959912" y="6855764"/>
                      <a:pt x="9978326" y="6801979"/>
                    </a:cubicBezTo>
                    <a:cubicBezTo>
                      <a:pt x="10041128" y="6945363"/>
                      <a:pt x="10053701" y="7088682"/>
                      <a:pt x="10053955" y="7177265"/>
                    </a:cubicBezTo>
                    <a:cubicBezTo>
                      <a:pt x="10054082" y="7217904"/>
                      <a:pt x="10073196" y="7257846"/>
                      <a:pt x="10106914" y="7280198"/>
                    </a:cubicBezTo>
                    <a:cubicBezTo>
                      <a:pt x="10124313" y="7291818"/>
                      <a:pt x="10147110" y="7299375"/>
                      <a:pt x="10172383" y="7296454"/>
                    </a:cubicBezTo>
                    <a:cubicBezTo>
                      <a:pt x="10184194" y="7295120"/>
                      <a:pt x="10195179" y="7291565"/>
                      <a:pt x="10205085" y="7286485"/>
                    </a:cubicBezTo>
                    <a:cubicBezTo>
                      <a:pt x="10238803" y="7519149"/>
                      <a:pt x="10071290" y="7676565"/>
                      <a:pt x="9907270" y="7674787"/>
                    </a:cubicBezTo>
                    <a:moveTo>
                      <a:pt x="10471150" y="6932916"/>
                    </a:moveTo>
                    <a:cubicBezTo>
                      <a:pt x="10570718" y="7247241"/>
                      <a:pt x="10446195" y="7837538"/>
                      <a:pt x="9906635" y="7838236"/>
                    </a:cubicBezTo>
                    <a:cubicBezTo>
                      <a:pt x="9440926" y="7838935"/>
                      <a:pt x="9144000" y="7415008"/>
                      <a:pt x="9339580" y="6937171"/>
                    </a:cubicBezTo>
                    <a:cubicBezTo>
                      <a:pt x="9350820" y="6909676"/>
                      <a:pt x="9361487" y="6884783"/>
                      <a:pt x="9371584" y="6861352"/>
                    </a:cubicBezTo>
                    <a:cubicBezTo>
                      <a:pt x="9415907" y="6758101"/>
                      <a:pt x="9448546" y="6682155"/>
                      <a:pt x="9464802" y="6530327"/>
                    </a:cubicBezTo>
                    <a:cubicBezTo>
                      <a:pt x="9466075" y="6518709"/>
                      <a:pt x="9473208" y="6508553"/>
                      <a:pt x="9483705" y="6503414"/>
                    </a:cubicBezTo>
                    <a:cubicBezTo>
                      <a:pt x="9494202" y="6498276"/>
                      <a:pt x="9506598" y="6498871"/>
                      <a:pt x="9516554" y="6504990"/>
                    </a:cubicBezTo>
                    <a:cubicBezTo>
                      <a:pt x="9554274" y="6527596"/>
                      <a:pt x="9590976" y="6559981"/>
                      <a:pt x="9619742" y="6588556"/>
                    </a:cubicBezTo>
                    <a:cubicBezTo>
                      <a:pt x="9649841" y="6618465"/>
                      <a:pt x="9701466" y="6616115"/>
                      <a:pt x="9722802" y="6579476"/>
                    </a:cubicBezTo>
                    <a:cubicBezTo>
                      <a:pt x="9832023" y="6391960"/>
                      <a:pt x="9857613" y="6220002"/>
                      <a:pt x="9862693" y="6130594"/>
                    </a:cubicBezTo>
                    <a:cubicBezTo>
                      <a:pt x="9863251" y="6117943"/>
                      <a:pt x="9870811" y="6106658"/>
                      <a:pt x="9882298" y="6101329"/>
                    </a:cubicBezTo>
                    <a:cubicBezTo>
                      <a:pt x="9893785" y="6096000"/>
                      <a:pt x="9907283" y="6097514"/>
                      <a:pt x="9917303" y="6105257"/>
                    </a:cubicBezTo>
                    <a:cubicBezTo>
                      <a:pt x="10260648" y="6370497"/>
                      <a:pt x="10293033" y="6745782"/>
                      <a:pt x="10283635" y="6937996"/>
                    </a:cubicBezTo>
                    <a:cubicBezTo>
                      <a:pt x="10281095" y="6989876"/>
                      <a:pt x="10332657" y="7024103"/>
                      <a:pt x="10366248" y="6984478"/>
                    </a:cubicBezTo>
                    <a:cubicBezTo>
                      <a:pt x="10383393" y="6964286"/>
                      <a:pt x="10397998" y="6943330"/>
                      <a:pt x="10409746" y="6924598"/>
                    </a:cubicBezTo>
                    <a:cubicBezTo>
                      <a:pt x="10416873" y="6913351"/>
                      <a:pt x="10429896" y="6907281"/>
                      <a:pt x="10443092" y="6909055"/>
                    </a:cubicBezTo>
                    <a:cubicBezTo>
                      <a:pt x="10456289" y="6910829"/>
                      <a:pt x="10467246" y="6920122"/>
                      <a:pt x="10471150" y="6932853"/>
                    </a:cubicBezTo>
                    <a:lnTo>
                      <a:pt x="10471150" y="6932916"/>
                    </a:lnTo>
                    <a:moveTo>
                      <a:pt x="9749409" y="6936218"/>
                    </a:moveTo>
                    <a:cubicBezTo>
                      <a:pt x="9728263" y="6917168"/>
                      <a:pt x="9703435" y="6897865"/>
                      <a:pt x="9682861" y="6890054"/>
                    </a:cubicBezTo>
                    <a:cubicBezTo>
                      <a:pt x="9678790" y="6888513"/>
                      <a:pt x="9674253" y="6888810"/>
                      <a:pt x="9670417" y="6890867"/>
                    </a:cubicBezTo>
                    <a:cubicBezTo>
                      <a:pt x="9666582" y="6892925"/>
                      <a:pt x="9663825" y="6896542"/>
                      <a:pt x="9662859" y="6900786"/>
                    </a:cubicBezTo>
                    <a:cubicBezTo>
                      <a:pt x="9654286" y="6934314"/>
                      <a:pt x="9626092" y="7028484"/>
                      <a:pt x="9550463" y="7190155"/>
                    </a:cubicBezTo>
                    <a:cubicBezTo>
                      <a:pt x="9440926" y="7423581"/>
                      <a:pt x="9598660" y="7735112"/>
                      <a:pt x="9906572" y="7738287"/>
                    </a:cubicBezTo>
                    <a:cubicBezTo>
                      <a:pt x="10124631" y="7740700"/>
                      <a:pt x="10327894" y="7523403"/>
                      <a:pt x="10259314" y="7232128"/>
                    </a:cubicBezTo>
                    <a:lnTo>
                      <a:pt x="10258044" y="7226985"/>
                    </a:lnTo>
                    <a:cubicBezTo>
                      <a:pt x="10255747" y="7217607"/>
                      <a:pt x="10253206" y="7208291"/>
                      <a:pt x="10250424" y="7199045"/>
                    </a:cubicBezTo>
                    <a:lnTo>
                      <a:pt x="10250361" y="7198728"/>
                    </a:lnTo>
                    <a:cubicBezTo>
                      <a:pt x="10248745" y="7193348"/>
                      <a:pt x="10247052" y="7187992"/>
                      <a:pt x="10245281" y="7182662"/>
                    </a:cubicBezTo>
                    <a:cubicBezTo>
                      <a:pt x="10243424" y="7176788"/>
                      <a:pt x="10238252" y="7172581"/>
                      <a:pt x="10232123" y="7171961"/>
                    </a:cubicBezTo>
                    <a:cubicBezTo>
                      <a:pt x="10225995" y="7171340"/>
                      <a:pt x="10220084" y="7174422"/>
                      <a:pt x="10217087" y="7179804"/>
                    </a:cubicBezTo>
                    <a:cubicBezTo>
                      <a:pt x="10209408" y="7193577"/>
                      <a:pt x="10200321" y="7206516"/>
                      <a:pt x="10189972" y="7218413"/>
                    </a:cubicBezTo>
                    <a:lnTo>
                      <a:pt x="10188448" y="7220127"/>
                    </a:lnTo>
                    <a:cubicBezTo>
                      <a:pt x="10159238" y="7252893"/>
                      <a:pt x="10117582" y="7221016"/>
                      <a:pt x="10117455" y="7177074"/>
                    </a:cubicBezTo>
                    <a:cubicBezTo>
                      <a:pt x="10117137" y="7070585"/>
                      <a:pt x="10100120" y="6885355"/>
                      <a:pt x="10003409" y="6709396"/>
                    </a:cubicBezTo>
                    <a:cubicBezTo>
                      <a:pt x="9996667" y="6697100"/>
                      <a:pt x="9989595" y="6684989"/>
                      <a:pt x="9982200" y="6673075"/>
                    </a:cubicBezTo>
                    <a:lnTo>
                      <a:pt x="9982073" y="6672820"/>
                    </a:lnTo>
                    <a:lnTo>
                      <a:pt x="9974771" y="6661327"/>
                    </a:lnTo>
                    <a:cubicBezTo>
                      <a:pt x="9967277" y="6649516"/>
                      <a:pt x="9948736" y="6653453"/>
                      <a:pt x="9946576" y="6667360"/>
                    </a:cubicBezTo>
                    <a:cubicBezTo>
                      <a:pt x="9945941" y="6671551"/>
                      <a:pt x="9945116" y="6675995"/>
                      <a:pt x="9944290" y="6680694"/>
                    </a:cubicBezTo>
                    <a:lnTo>
                      <a:pt x="9944290" y="6680949"/>
                    </a:lnTo>
                    <a:cubicBezTo>
                      <a:pt x="9941925" y="6693893"/>
                      <a:pt x="9939193" y="6706767"/>
                      <a:pt x="9936099" y="6719556"/>
                    </a:cubicBezTo>
                    <a:cubicBezTo>
                      <a:pt x="9921494" y="6780390"/>
                      <a:pt x="9893427" y="6861796"/>
                      <a:pt x="9839897" y="6933107"/>
                    </a:cubicBezTo>
                    <a:cubicBezTo>
                      <a:pt x="9818307" y="6962000"/>
                      <a:pt x="9776270" y="6960349"/>
                      <a:pt x="9749409" y="6936218"/>
                    </a:cubicBezTo>
                    <a:moveTo>
                      <a:pt x="11431270" y="7674787"/>
                    </a:moveTo>
                    <a:cubicBezTo>
                      <a:pt x="11172952" y="7672120"/>
                      <a:pt x="11040554" y="7411833"/>
                      <a:pt x="11131931" y="7217142"/>
                    </a:cubicBezTo>
                    <a:cubicBezTo>
                      <a:pt x="11181207" y="7111923"/>
                      <a:pt x="11211052" y="7034008"/>
                      <a:pt x="11228769" y="6981494"/>
                    </a:cubicBezTo>
                    <a:lnTo>
                      <a:pt x="11230991" y="6983463"/>
                    </a:lnTo>
                    <a:cubicBezTo>
                      <a:pt x="11277155" y="7024865"/>
                      <a:pt x="11364341" y="7038327"/>
                      <a:pt x="11414697" y="6971207"/>
                    </a:cubicBezTo>
                    <a:cubicBezTo>
                      <a:pt x="11456289" y="6915835"/>
                      <a:pt x="11483912" y="6855764"/>
                      <a:pt x="11502326" y="6801979"/>
                    </a:cubicBezTo>
                    <a:cubicBezTo>
                      <a:pt x="11565128" y="6945363"/>
                      <a:pt x="11577701" y="7088682"/>
                      <a:pt x="11577955" y="7177265"/>
                    </a:cubicBezTo>
                    <a:cubicBezTo>
                      <a:pt x="11578082" y="7217904"/>
                      <a:pt x="11597196" y="7257846"/>
                      <a:pt x="11630914" y="7280198"/>
                    </a:cubicBezTo>
                    <a:cubicBezTo>
                      <a:pt x="11648313" y="7291818"/>
                      <a:pt x="11671110" y="7299375"/>
                      <a:pt x="11696383" y="7296454"/>
                    </a:cubicBezTo>
                    <a:cubicBezTo>
                      <a:pt x="11708194" y="7295120"/>
                      <a:pt x="11719179" y="7291565"/>
                      <a:pt x="11729085" y="7286485"/>
                    </a:cubicBezTo>
                    <a:cubicBezTo>
                      <a:pt x="11762803" y="7519149"/>
                      <a:pt x="11595290" y="7676565"/>
                      <a:pt x="11431270" y="7674787"/>
                    </a:cubicBezTo>
                    <a:moveTo>
                      <a:pt x="11995150" y="6932916"/>
                    </a:moveTo>
                    <a:cubicBezTo>
                      <a:pt x="12094718" y="7247241"/>
                      <a:pt x="11970195" y="7837538"/>
                      <a:pt x="11430635" y="7838236"/>
                    </a:cubicBezTo>
                    <a:cubicBezTo>
                      <a:pt x="10964926" y="7838935"/>
                      <a:pt x="10668000" y="7415008"/>
                      <a:pt x="10863580" y="6937171"/>
                    </a:cubicBezTo>
                    <a:cubicBezTo>
                      <a:pt x="10874820" y="6909676"/>
                      <a:pt x="10885487" y="6884783"/>
                      <a:pt x="10895584" y="6861352"/>
                    </a:cubicBezTo>
                    <a:cubicBezTo>
                      <a:pt x="10939907" y="6758101"/>
                      <a:pt x="10972546" y="6682155"/>
                      <a:pt x="10988802" y="6530327"/>
                    </a:cubicBezTo>
                    <a:cubicBezTo>
                      <a:pt x="10990075" y="6518709"/>
                      <a:pt x="10997208" y="6508553"/>
                      <a:pt x="11007705" y="6503414"/>
                    </a:cubicBezTo>
                    <a:cubicBezTo>
                      <a:pt x="11018202" y="6498276"/>
                      <a:pt x="11030598" y="6498871"/>
                      <a:pt x="11040554" y="6504990"/>
                    </a:cubicBezTo>
                    <a:cubicBezTo>
                      <a:pt x="11078274" y="6527596"/>
                      <a:pt x="11114976" y="6559981"/>
                      <a:pt x="11143742" y="6588556"/>
                    </a:cubicBezTo>
                    <a:cubicBezTo>
                      <a:pt x="11173841" y="6618465"/>
                      <a:pt x="11225466" y="6616115"/>
                      <a:pt x="11246802" y="6579476"/>
                    </a:cubicBezTo>
                    <a:cubicBezTo>
                      <a:pt x="11356023" y="6391960"/>
                      <a:pt x="11381613" y="6220002"/>
                      <a:pt x="11386693" y="6130594"/>
                    </a:cubicBezTo>
                    <a:cubicBezTo>
                      <a:pt x="11387251" y="6117943"/>
                      <a:pt x="11394811" y="6106658"/>
                      <a:pt x="11406298" y="6101329"/>
                    </a:cubicBezTo>
                    <a:cubicBezTo>
                      <a:pt x="11417785" y="6096000"/>
                      <a:pt x="11431283" y="6097514"/>
                      <a:pt x="11441303" y="6105257"/>
                    </a:cubicBezTo>
                    <a:cubicBezTo>
                      <a:pt x="11784648" y="6370497"/>
                      <a:pt x="11817033" y="6745782"/>
                      <a:pt x="11807635" y="6937996"/>
                    </a:cubicBezTo>
                    <a:cubicBezTo>
                      <a:pt x="11805095" y="6989876"/>
                      <a:pt x="11856657" y="7024103"/>
                      <a:pt x="11890248" y="6984478"/>
                    </a:cubicBezTo>
                    <a:cubicBezTo>
                      <a:pt x="11907393" y="6964286"/>
                      <a:pt x="11921998" y="6943330"/>
                      <a:pt x="11933746" y="6924598"/>
                    </a:cubicBezTo>
                    <a:cubicBezTo>
                      <a:pt x="11940873" y="6913351"/>
                      <a:pt x="11953896" y="6907281"/>
                      <a:pt x="11967092" y="6909055"/>
                    </a:cubicBezTo>
                    <a:cubicBezTo>
                      <a:pt x="11980289" y="6910829"/>
                      <a:pt x="11991246" y="6920122"/>
                      <a:pt x="11995150" y="6932853"/>
                    </a:cubicBezTo>
                    <a:lnTo>
                      <a:pt x="11995150" y="6932916"/>
                    </a:lnTo>
                    <a:moveTo>
                      <a:pt x="11273409" y="6936218"/>
                    </a:moveTo>
                    <a:cubicBezTo>
                      <a:pt x="11252263" y="6917168"/>
                      <a:pt x="11227435" y="6897865"/>
                      <a:pt x="11206861" y="6890054"/>
                    </a:cubicBezTo>
                    <a:cubicBezTo>
                      <a:pt x="11202790" y="6888513"/>
                      <a:pt x="11198253" y="6888810"/>
                      <a:pt x="11194417" y="6890867"/>
                    </a:cubicBezTo>
                    <a:cubicBezTo>
                      <a:pt x="11190582" y="6892925"/>
                      <a:pt x="11187825" y="6896542"/>
                      <a:pt x="11186859" y="6900786"/>
                    </a:cubicBezTo>
                    <a:cubicBezTo>
                      <a:pt x="11178286" y="6934314"/>
                      <a:pt x="11150092" y="7028484"/>
                      <a:pt x="11074463" y="7190155"/>
                    </a:cubicBezTo>
                    <a:cubicBezTo>
                      <a:pt x="10964926" y="7423581"/>
                      <a:pt x="11122660" y="7735112"/>
                      <a:pt x="11430572" y="7738287"/>
                    </a:cubicBezTo>
                    <a:cubicBezTo>
                      <a:pt x="11648631" y="7740700"/>
                      <a:pt x="11851894" y="7523403"/>
                      <a:pt x="11783314" y="7232128"/>
                    </a:cubicBezTo>
                    <a:lnTo>
                      <a:pt x="11782044" y="7226985"/>
                    </a:lnTo>
                    <a:cubicBezTo>
                      <a:pt x="11779747" y="7217607"/>
                      <a:pt x="11777206" y="7208291"/>
                      <a:pt x="11774424" y="7199045"/>
                    </a:cubicBezTo>
                    <a:lnTo>
                      <a:pt x="11774361" y="7198728"/>
                    </a:lnTo>
                    <a:cubicBezTo>
                      <a:pt x="11772745" y="7193348"/>
                      <a:pt x="11771052" y="7187992"/>
                      <a:pt x="11769281" y="7182662"/>
                    </a:cubicBezTo>
                    <a:cubicBezTo>
                      <a:pt x="11767424" y="7176788"/>
                      <a:pt x="11762252" y="7172581"/>
                      <a:pt x="11756123" y="7171961"/>
                    </a:cubicBezTo>
                    <a:cubicBezTo>
                      <a:pt x="11749995" y="7171340"/>
                      <a:pt x="11744084" y="7174422"/>
                      <a:pt x="11741087" y="7179804"/>
                    </a:cubicBezTo>
                    <a:cubicBezTo>
                      <a:pt x="11733408" y="7193577"/>
                      <a:pt x="11724321" y="7206516"/>
                      <a:pt x="11713972" y="7218413"/>
                    </a:cubicBezTo>
                    <a:lnTo>
                      <a:pt x="11712448" y="7220127"/>
                    </a:lnTo>
                    <a:cubicBezTo>
                      <a:pt x="11683238" y="7252893"/>
                      <a:pt x="11641582" y="7221016"/>
                      <a:pt x="11641455" y="7177074"/>
                    </a:cubicBezTo>
                    <a:cubicBezTo>
                      <a:pt x="11641137" y="7070585"/>
                      <a:pt x="11624120" y="6885355"/>
                      <a:pt x="11527409" y="6709396"/>
                    </a:cubicBezTo>
                    <a:cubicBezTo>
                      <a:pt x="11520667" y="6697100"/>
                      <a:pt x="11513595" y="6684989"/>
                      <a:pt x="11506200" y="6673075"/>
                    </a:cubicBezTo>
                    <a:lnTo>
                      <a:pt x="11506073" y="6672820"/>
                    </a:lnTo>
                    <a:lnTo>
                      <a:pt x="11498771" y="6661327"/>
                    </a:lnTo>
                    <a:cubicBezTo>
                      <a:pt x="11491277" y="6649516"/>
                      <a:pt x="11472736" y="6653453"/>
                      <a:pt x="11470576" y="6667360"/>
                    </a:cubicBezTo>
                    <a:cubicBezTo>
                      <a:pt x="11469941" y="6671551"/>
                      <a:pt x="11469116" y="6675995"/>
                      <a:pt x="11468290" y="6680694"/>
                    </a:cubicBezTo>
                    <a:lnTo>
                      <a:pt x="11468290" y="6680949"/>
                    </a:lnTo>
                    <a:cubicBezTo>
                      <a:pt x="11465925" y="6693893"/>
                      <a:pt x="11463193" y="6706767"/>
                      <a:pt x="11460099" y="6719556"/>
                    </a:cubicBezTo>
                    <a:cubicBezTo>
                      <a:pt x="11445494" y="6780390"/>
                      <a:pt x="11417427" y="6861796"/>
                      <a:pt x="11363897" y="6933107"/>
                    </a:cubicBezTo>
                    <a:cubicBezTo>
                      <a:pt x="11342307" y="6962000"/>
                      <a:pt x="11300270" y="6960349"/>
                      <a:pt x="11273409" y="6936218"/>
                    </a:cubicBezTo>
                    <a:moveTo>
                      <a:pt x="12955270" y="7674787"/>
                    </a:moveTo>
                    <a:cubicBezTo>
                      <a:pt x="12696952" y="7672120"/>
                      <a:pt x="12564554" y="7411833"/>
                      <a:pt x="12655931" y="7217142"/>
                    </a:cubicBezTo>
                    <a:cubicBezTo>
                      <a:pt x="12705207" y="7111923"/>
                      <a:pt x="12735052" y="7034008"/>
                      <a:pt x="12752769" y="6981494"/>
                    </a:cubicBezTo>
                    <a:lnTo>
                      <a:pt x="12754991" y="6983463"/>
                    </a:lnTo>
                    <a:cubicBezTo>
                      <a:pt x="12801155" y="7024865"/>
                      <a:pt x="12888341" y="7038327"/>
                      <a:pt x="12938697" y="6971207"/>
                    </a:cubicBezTo>
                    <a:cubicBezTo>
                      <a:pt x="12980289" y="6915835"/>
                      <a:pt x="13007912" y="6855764"/>
                      <a:pt x="13026326" y="6801979"/>
                    </a:cubicBezTo>
                    <a:cubicBezTo>
                      <a:pt x="13089128" y="6945363"/>
                      <a:pt x="13101701" y="7088682"/>
                      <a:pt x="13101955" y="7177265"/>
                    </a:cubicBezTo>
                    <a:cubicBezTo>
                      <a:pt x="13102082" y="7217904"/>
                      <a:pt x="13121196" y="7257846"/>
                      <a:pt x="13154914" y="7280198"/>
                    </a:cubicBezTo>
                    <a:cubicBezTo>
                      <a:pt x="13172313" y="7291818"/>
                      <a:pt x="13195110" y="7299375"/>
                      <a:pt x="13220383" y="7296454"/>
                    </a:cubicBezTo>
                    <a:cubicBezTo>
                      <a:pt x="13232193" y="7295120"/>
                      <a:pt x="13243180" y="7291565"/>
                      <a:pt x="13253085" y="7286485"/>
                    </a:cubicBezTo>
                    <a:cubicBezTo>
                      <a:pt x="13286803" y="7519149"/>
                      <a:pt x="13119290" y="7676565"/>
                      <a:pt x="12955270" y="7674787"/>
                    </a:cubicBezTo>
                    <a:moveTo>
                      <a:pt x="13519150" y="6932916"/>
                    </a:moveTo>
                    <a:cubicBezTo>
                      <a:pt x="13618718" y="7247241"/>
                      <a:pt x="13494194" y="7837538"/>
                      <a:pt x="12954635" y="7838236"/>
                    </a:cubicBezTo>
                    <a:cubicBezTo>
                      <a:pt x="12488926" y="7838935"/>
                      <a:pt x="12192000" y="7415008"/>
                      <a:pt x="12387580" y="6937171"/>
                    </a:cubicBezTo>
                    <a:cubicBezTo>
                      <a:pt x="12398820" y="6909676"/>
                      <a:pt x="12409487" y="6884783"/>
                      <a:pt x="12419584" y="6861352"/>
                    </a:cubicBezTo>
                    <a:cubicBezTo>
                      <a:pt x="12463907" y="6758101"/>
                      <a:pt x="12496546" y="6682155"/>
                      <a:pt x="12512802" y="6530327"/>
                    </a:cubicBezTo>
                    <a:cubicBezTo>
                      <a:pt x="12514075" y="6518709"/>
                      <a:pt x="12521208" y="6508553"/>
                      <a:pt x="12531705" y="6503414"/>
                    </a:cubicBezTo>
                    <a:cubicBezTo>
                      <a:pt x="12542202" y="6498276"/>
                      <a:pt x="12554598" y="6498871"/>
                      <a:pt x="12564554" y="6504990"/>
                    </a:cubicBezTo>
                    <a:cubicBezTo>
                      <a:pt x="12602274" y="6527596"/>
                      <a:pt x="12638976" y="6559981"/>
                      <a:pt x="12667742" y="6588556"/>
                    </a:cubicBezTo>
                    <a:cubicBezTo>
                      <a:pt x="12697841" y="6618465"/>
                      <a:pt x="12749466" y="6616115"/>
                      <a:pt x="12770802" y="6579476"/>
                    </a:cubicBezTo>
                    <a:cubicBezTo>
                      <a:pt x="12880023" y="6391960"/>
                      <a:pt x="12905613" y="6220002"/>
                      <a:pt x="12910693" y="6130594"/>
                    </a:cubicBezTo>
                    <a:cubicBezTo>
                      <a:pt x="12911251" y="6117943"/>
                      <a:pt x="12918811" y="6106658"/>
                      <a:pt x="12930298" y="6101329"/>
                    </a:cubicBezTo>
                    <a:cubicBezTo>
                      <a:pt x="12941785" y="6096000"/>
                      <a:pt x="12955283" y="6097514"/>
                      <a:pt x="12965303" y="6105257"/>
                    </a:cubicBezTo>
                    <a:cubicBezTo>
                      <a:pt x="13308647" y="6370497"/>
                      <a:pt x="13341033" y="6745782"/>
                      <a:pt x="13331635" y="6937996"/>
                    </a:cubicBezTo>
                    <a:cubicBezTo>
                      <a:pt x="13329094" y="6989876"/>
                      <a:pt x="13380657" y="7024103"/>
                      <a:pt x="13414248" y="6984478"/>
                    </a:cubicBezTo>
                    <a:cubicBezTo>
                      <a:pt x="13431393" y="6964286"/>
                      <a:pt x="13445998" y="6943330"/>
                      <a:pt x="13457745" y="6924598"/>
                    </a:cubicBezTo>
                    <a:cubicBezTo>
                      <a:pt x="13464873" y="6913351"/>
                      <a:pt x="13477896" y="6907281"/>
                      <a:pt x="13491092" y="6909055"/>
                    </a:cubicBezTo>
                    <a:cubicBezTo>
                      <a:pt x="13504289" y="6910829"/>
                      <a:pt x="13515247" y="6920122"/>
                      <a:pt x="13519150" y="6932853"/>
                    </a:cubicBezTo>
                    <a:lnTo>
                      <a:pt x="13519150" y="6932916"/>
                    </a:lnTo>
                    <a:moveTo>
                      <a:pt x="12797409" y="6936218"/>
                    </a:moveTo>
                    <a:cubicBezTo>
                      <a:pt x="12776263" y="6917168"/>
                      <a:pt x="12751435" y="6897865"/>
                      <a:pt x="12730861" y="6890054"/>
                    </a:cubicBezTo>
                    <a:cubicBezTo>
                      <a:pt x="12726790" y="6888513"/>
                      <a:pt x="12722253" y="6888810"/>
                      <a:pt x="12718417" y="6890867"/>
                    </a:cubicBezTo>
                    <a:cubicBezTo>
                      <a:pt x="12714582" y="6892925"/>
                      <a:pt x="12711825" y="6896542"/>
                      <a:pt x="12710859" y="6900786"/>
                    </a:cubicBezTo>
                    <a:cubicBezTo>
                      <a:pt x="12702286" y="6934314"/>
                      <a:pt x="12674092" y="7028484"/>
                      <a:pt x="12598463" y="7190155"/>
                    </a:cubicBezTo>
                    <a:cubicBezTo>
                      <a:pt x="12488926" y="7423581"/>
                      <a:pt x="12646660" y="7735112"/>
                      <a:pt x="12954572" y="7738287"/>
                    </a:cubicBezTo>
                    <a:cubicBezTo>
                      <a:pt x="13172631" y="7740700"/>
                      <a:pt x="13375894" y="7523403"/>
                      <a:pt x="13307314" y="7232128"/>
                    </a:cubicBezTo>
                    <a:lnTo>
                      <a:pt x="13306044" y="7226985"/>
                    </a:lnTo>
                    <a:cubicBezTo>
                      <a:pt x="13303747" y="7217607"/>
                      <a:pt x="13301206" y="7208291"/>
                      <a:pt x="13298424" y="7199045"/>
                    </a:cubicBezTo>
                    <a:lnTo>
                      <a:pt x="13298361" y="7198728"/>
                    </a:lnTo>
                    <a:cubicBezTo>
                      <a:pt x="13296745" y="7193348"/>
                      <a:pt x="13295052" y="7187992"/>
                      <a:pt x="13293281" y="7182662"/>
                    </a:cubicBezTo>
                    <a:cubicBezTo>
                      <a:pt x="13291425" y="7176788"/>
                      <a:pt x="13286251" y="7172581"/>
                      <a:pt x="13280123" y="7171961"/>
                    </a:cubicBezTo>
                    <a:cubicBezTo>
                      <a:pt x="13273995" y="7171340"/>
                      <a:pt x="13268084" y="7174422"/>
                      <a:pt x="13265087" y="7179804"/>
                    </a:cubicBezTo>
                    <a:cubicBezTo>
                      <a:pt x="13257408" y="7193577"/>
                      <a:pt x="13248320" y="7206516"/>
                      <a:pt x="13237972" y="7218413"/>
                    </a:cubicBezTo>
                    <a:lnTo>
                      <a:pt x="13236448" y="7220127"/>
                    </a:lnTo>
                    <a:cubicBezTo>
                      <a:pt x="13207238" y="7252893"/>
                      <a:pt x="13165581" y="7221016"/>
                      <a:pt x="13165456" y="7177074"/>
                    </a:cubicBezTo>
                    <a:cubicBezTo>
                      <a:pt x="13165138" y="7070585"/>
                      <a:pt x="13148119" y="6885355"/>
                      <a:pt x="13051409" y="6709396"/>
                    </a:cubicBezTo>
                    <a:cubicBezTo>
                      <a:pt x="13044667" y="6697100"/>
                      <a:pt x="13037595" y="6684989"/>
                      <a:pt x="13030200" y="6673075"/>
                    </a:cubicBezTo>
                    <a:lnTo>
                      <a:pt x="13030073" y="6672820"/>
                    </a:lnTo>
                    <a:lnTo>
                      <a:pt x="13022771" y="6661327"/>
                    </a:lnTo>
                    <a:cubicBezTo>
                      <a:pt x="13015277" y="6649516"/>
                      <a:pt x="12996736" y="6653453"/>
                      <a:pt x="12994576" y="6667360"/>
                    </a:cubicBezTo>
                    <a:cubicBezTo>
                      <a:pt x="12993941" y="6671551"/>
                      <a:pt x="12993116" y="6675995"/>
                      <a:pt x="12992290" y="6680694"/>
                    </a:cubicBezTo>
                    <a:lnTo>
                      <a:pt x="12992290" y="6680949"/>
                    </a:lnTo>
                    <a:cubicBezTo>
                      <a:pt x="12989925" y="6693893"/>
                      <a:pt x="12987193" y="6706767"/>
                      <a:pt x="12984099" y="6719556"/>
                    </a:cubicBezTo>
                    <a:cubicBezTo>
                      <a:pt x="12969494" y="6780390"/>
                      <a:pt x="12941427" y="6861796"/>
                      <a:pt x="12887897" y="6933107"/>
                    </a:cubicBezTo>
                    <a:cubicBezTo>
                      <a:pt x="12866307" y="6962000"/>
                      <a:pt x="12824270" y="6960349"/>
                      <a:pt x="12797409" y="6936218"/>
                    </a:cubicBezTo>
                    <a:moveTo>
                      <a:pt x="14479270" y="7674787"/>
                    </a:moveTo>
                    <a:cubicBezTo>
                      <a:pt x="14220953" y="7672120"/>
                      <a:pt x="14088554" y="7411833"/>
                      <a:pt x="14179930" y="7217142"/>
                    </a:cubicBezTo>
                    <a:cubicBezTo>
                      <a:pt x="14229206" y="7111923"/>
                      <a:pt x="14259053" y="7034008"/>
                      <a:pt x="14276768" y="6981494"/>
                    </a:cubicBezTo>
                    <a:lnTo>
                      <a:pt x="14278991" y="6983463"/>
                    </a:lnTo>
                    <a:cubicBezTo>
                      <a:pt x="14325155" y="7024865"/>
                      <a:pt x="14412341" y="7038327"/>
                      <a:pt x="14462696" y="6971207"/>
                    </a:cubicBezTo>
                    <a:cubicBezTo>
                      <a:pt x="14504289" y="6915835"/>
                      <a:pt x="14531912" y="6855764"/>
                      <a:pt x="14550326" y="6801979"/>
                    </a:cubicBezTo>
                    <a:cubicBezTo>
                      <a:pt x="14613129" y="6945363"/>
                      <a:pt x="14625701" y="7088682"/>
                      <a:pt x="14625956" y="7177265"/>
                    </a:cubicBezTo>
                    <a:cubicBezTo>
                      <a:pt x="14626081" y="7217904"/>
                      <a:pt x="14645195" y="7257846"/>
                      <a:pt x="14678914" y="7280198"/>
                    </a:cubicBezTo>
                    <a:cubicBezTo>
                      <a:pt x="14696313" y="7291818"/>
                      <a:pt x="14719110" y="7299375"/>
                      <a:pt x="14744383" y="7296454"/>
                    </a:cubicBezTo>
                    <a:cubicBezTo>
                      <a:pt x="14756193" y="7295120"/>
                      <a:pt x="14767180" y="7291565"/>
                      <a:pt x="14777085" y="7286485"/>
                    </a:cubicBezTo>
                    <a:cubicBezTo>
                      <a:pt x="14810803" y="7519149"/>
                      <a:pt x="14643291" y="7676565"/>
                      <a:pt x="14479270" y="7674787"/>
                    </a:cubicBezTo>
                    <a:moveTo>
                      <a:pt x="15043150" y="6932916"/>
                    </a:moveTo>
                    <a:cubicBezTo>
                      <a:pt x="15142718" y="7247241"/>
                      <a:pt x="15018194" y="7837538"/>
                      <a:pt x="14478635" y="7838236"/>
                    </a:cubicBezTo>
                    <a:cubicBezTo>
                      <a:pt x="14012926" y="7838935"/>
                      <a:pt x="13716000" y="7415008"/>
                      <a:pt x="13911581" y="6937171"/>
                    </a:cubicBezTo>
                    <a:cubicBezTo>
                      <a:pt x="13922819" y="6909676"/>
                      <a:pt x="13933488" y="6884783"/>
                      <a:pt x="13943583" y="6861352"/>
                    </a:cubicBezTo>
                    <a:cubicBezTo>
                      <a:pt x="13987906" y="6758101"/>
                      <a:pt x="14020546" y="6682155"/>
                      <a:pt x="14036803" y="6530327"/>
                    </a:cubicBezTo>
                    <a:cubicBezTo>
                      <a:pt x="14038075" y="6518709"/>
                      <a:pt x="14045208" y="6508553"/>
                      <a:pt x="14055705" y="6503414"/>
                    </a:cubicBezTo>
                    <a:cubicBezTo>
                      <a:pt x="14066201" y="6498276"/>
                      <a:pt x="14078598" y="6498871"/>
                      <a:pt x="14088554" y="6504990"/>
                    </a:cubicBezTo>
                    <a:cubicBezTo>
                      <a:pt x="14126273" y="6527596"/>
                      <a:pt x="14162976" y="6559981"/>
                      <a:pt x="14191742" y="6588556"/>
                    </a:cubicBezTo>
                    <a:cubicBezTo>
                      <a:pt x="14221841" y="6618465"/>
                      <a:pt x="14273467" y="6616115"/>
                      <a:pt x="14294802" y="6579476"/>
                    </a:cubicBezTo>
                    <a:cubicBezTo>
                      <a:pt x="14404022" y="6391960"/>
                      <a:pt x="14429613" y="6220002"/>
                      <a:pt x="14434693" y="6130594"/>
                    </a:cubicBezTo>
                    <a:cubicBezTo>
                      <a:pt x="14435251" y="6117943"/>
                      <a:pt x="14442812" y="6106658"/>
                      <a:pt x="14454298" y="6101329"/>
                    </a:cubicBezTo>
                    <a:cubicBezTo>
                      <a:pt x="14465784" y="6096000"/>
                      <a:pt x="14479284" y="6097514"/>
                      <a:pt x="14489304" y="6105257"/>
                    </a:cubicBezTo>
                    <a:cubicBezTo>
                      <a:pt x="14832647" y="6370497"/>
                      <a:pt x="14865033" y="6745782"/>
                      <a:pt x="14855635" y="6937996"/>
                    </a:cubicBezTo>
                    <a:cubicBezTo>
                      <a:pt x="14853094" y="6989876"/>
                      <a:pt x="14904657" y="7024103"/>
                      <a:pt x="14938248" y="6984478"/>
                    </a:cubicBezTo>
                    <a:cubicBezTo>
                      <a:pt x="14955393" y="6964286"/>
                      <a:pt x="14969998" y="6943330"/>
                      <a:pt x="14981745" y="6924598"/>
                    </a:cubicBezTo>
                    <a:cubicBezTo>
                      <a:pt x="14988873" y="6913351"/>
                      <a:pt x="15001896" y="6907281"/>
                      <a:pt x="15015092" y="6909055"/>
                    </a:cubicBezTo>
                    <a:cubicBezTo>
                      <a:pt x="15028289" y="6910829"/>
                      <a:pt x="15039247" y="6920122"/>
                      <a:pt x="15043150" y="6932853"/>
                    </a:cubicBezTo>
                    <a:lnTo>
                      <a:pt x="15043150" y="6932916"/>
                    </a:lnTo>
                    <a:moveTo>
                      <a:pt x="14321408" y="6936218"/>
                    </a:moveTo>
                    <a:cubicBezTo>
                      <a:pt x="14300264" y="6917168"/>
                      <a:pt x="14275435" y="6897865"/>
                      <a:pt x="14254861" y="6890054"/>
                    </a:cubicBezTo>
                    <a:cubicBezTo>
                      <a:pt x="14250791" y="6888513"/>
                      <a:pt x="14246252" y="6888810"/>
                      <a:pt x="14242418" y="6890867"/>
                    </a:cubicBezTo>
                    <a:cubicBezTo>
                      <a:pt x="14238582" y="6892925"/>
                      <a:pt x="14235826" y="6896542"/>
                      <a:pt x="14234859" y="6900786"/>
                    </a:cubicBezTo>
                    <a:cubicBezTo>
                      <a:pt x="14226286" y="6934314"/>
                      <a:pt x="14198092" y="7028484"/>
                      <a:pt x="14122464" y="7190155"/>
                    </a:cubicBezTo>
                    <a:cubicBezTo>
                      <a:pt x="14012926" y="7423581"/>
                      <a:pt x="14170660" y="7735112"/>
                      <a:pt x="14478571" y="7738287"/>
                    </a:cubicBezTo>
                    <a:cubicBezTo>
                      <a:pt x="14696631" y="7740700"/>
                      <a:pt x="14899894" y="7523403"/>
                      <a:pt x="14831314" y="7232128"/>
                    </a:cubicBezTo>
                    <a:lnTo>
                      <a:pt x="14830044" y="7226985"/>
                    </a:lnTo>
                    <a:cubicBezTo>
                      <a:pt x="14827747" y="7217607"/>
                      <a:pt x="14825206" y="7208291"/>
                      <a:pt x="14822424" y="7199045"/>
                    </a:cubicBezTo>
                    <a:lnTo>
                      <a:pt x="14822361" y="7198728"/>
                    </a:lnTo>
                    <a:cubicBezTo>
                      <a:pt x="14820745" y="7193348"/>
                      <a:pt x="14819052" y="7187992"/>
                      <a:pt x="14817281" y="7182662"/>
                    </a:cubicBezTo>
                    <a:cubicBezTo>
                      <a:pt x="14815425" y="7176788"/>
                      <a:pt x="14810251" y="7172581"/>
                      <a:pt x="14804123" y="7171961"/>
                    </a:cubicBezTo>
                    <a:cubicBezTo>
                      <a:pt x="14797995" y="7171340"/>
                      <a:pt x="14792084" y="7174422"/>
                      <a:pt x="14789087" y="7179804"/>
                    </a:cubicBezTo>
                    <a:cubicBezTo>
                      <a:pt x="14781408" y="7193577"/>
                      <a:pt x="14772320" y="7206516"/>
                      <a:pt x="14761972" y="7218413"/>
                    </a:cubicBezTo>
                    <a:lnTo>
                      <a:pt x="14760448" y="7220127"/>
                    </a:lnTo>
                    <a:cubicBezTo>
                      <a:pt x="14731238" y="7252893"/>
                      <a:pt x="14689581" y="7221016"/>
                      <a:pt x="14689456" y="7177074"/>
                    </a:cubicBezTo>
                    <a:cubicBezTo>
                      <a:pt x="14689138" y="7070585"/>
                      <a:pt x="14672119" y="6885355"/>
                      <a:pt x="14575408" y="6709396"/>
                    </a:cubicBezTo>
                    <a:cubicBezTo>
                      <a:pt x="14568668" y="6697100"/>
                      <a:pt x="14561595" y="6684989"/>
                      <a:pt x="14554200" y="6673075"/>
                    </a:cubicBezTo>
                    <a:lnTo>
                      <a:pt x="14554073" y="6672820"/>
                    </a:lnTo>
                    <a:lnTo>
                      <a:pt x="14546770" y="6661327"/>
                    </a:lnTo>
                    <a:cubicBezTo>
                      <a:pt x="14539277" y="6649516"/>
                      <a:pt x="14520736" y="6653453"/>
                      <a:pt x="14518576" y="6667360"/>
                    </a:cubicBezTo>
                    <a:cubicBezTo>
                      <a:pt x="14517942" y="6671551"/>
                      <a:pt x="14517116" y="6675995"/>
                      <a:pt x="14516291" y="6680694"/>
                    </a:cubicBezTo>
                    <a:lnTo>
                      <a:pt x="14516291" y="6680949"/>
                    </a:lnTo>
                    <a:cubicBezTo>
                      <a:pt x="14513925" y="6693893"/>
                      <a:pt x="14511194" y="6706767"/>
                      <a:pt x="14508099" y="6719556"/>
                    </a:cubicBezTo>
                    <a:cubicBezTo>
                      <a:pt x="14493494" y="6780390"/>
                      <a:pt x="14465428" y="6861796"/>
                      <a:pt x="14411896" y="6933107"/>
                    </a:cubicBezTo>
                    <a:cubicBezTo>
                      <a:pt x="14390307" y="6962000"/>
                      <a:pt x="14348269" y="6960349"/>
                      <a:pt x="14321408" y="6936218"/>
                    </a:cubicBezTo>
                    <a:moveTo>
                      <a:pt x="16003270" y="7674787"/>
                    </a:moveTo>
                    <a:cubicBezTo>
                      <a:pt x="15744953" y="7672120"/>
                      <a:pt x="15612554" y="7411833"/>
                      <a:pt x="15703930" y="7217142"/>
                    </a:cubicBezTo>
                    <a:cubicBezTo>
                      <a:pt x="15753206" y="7111923"/>
                      <a:pt x="15783053" y="7034008"/>
                      <a:pt x="15800768" y="6981494"/>
                    </a:cubicBezTo>
                    <a:lnTo>
                      <a:pt x="15802991" y="6983463"/>
                    </a:lnTo>
                    <a:cubicBezTo>
                      <a:pt x="15849155" y="7024865"/>
                      <a:pt x="15936341" y="7038327"/>
                      <a:pt x="15986696" y="6971207"/>
                    </a:cubicBezTo>
                    <a:cubicBezTo>
                      <a:pt x="16028289" y="6915835"/>
                      <a:pt x="16055912" y="6855764"/>
                      <a:pt x="16074326" y="6801979"/>
                    </a:cubicBezTo>
                    <a:cubicBezTo>
                      <a:pt x="16137129" y="6945363"/>
                      <a:pt x="16149701" y="7088682"/>
                      <a:pt x="16149956" y="7177265"/>
                    </a:cubicBezTo>
                    <a:cubicBezTo>
                      <a:pt x="16150081" y="7217904"/>
                      <a:pt x="16169195" y="7257846"/>
                      <a:pt x="16202914" y="7280198"/>
                    </a:cubicBezTo>
                    <a:cubicBezTo>
                      <a:pt x="16220313" y="7291818"/>
                      <a:pt x="16243110" y="7299375"/>
                      <a:pt x="16268383" y="7296454"/>
                    </a:cubicBezTo>
                    <a:cubicBezTo>
                      <a:pt x="16280193" y="7295120"/>
                      <a:pt x="16291180" y="7291565"/>
                      <a:pt x="16301085" y="7286485"/>
                    </a:cubicBezTo>
                    <a:cubicBezTo>
                      <a:pt x="16334803" y="7519149"/>
                      <a:pt x="16167291" y="7676565"/>
                      <a:pt x="16003270" y="7674787"/>
                    </a:cubicBezTo>
                    <a:moveTo>
                      <a:pt x="16567150" y="6932916"/>
                    </a:moveTo>
                    <a:cubicBezTo>
                      <a:pt x="16666718" y="7247241"/>
                      <a:pt x="16542194" y="7837538"/>
                      <a:pt x="16002635" y="7838236"/>
                    </a:cubicBezTo>
                    <a:cubicBezTo>
                      <a:pt x="15536926" y="7838935"/>
                      <a:pt x="15240000" y="7415008"/>
                      <a:pt x="15435581" y="6937171"/>
                    </a:cubicBezTo>
                    <a:cubicBezTo>
                      <a:pt x="15446819" y="6909676"/>
                      <a:pt x="15457488" y="6884783"/>
                      <a:pt x="15467583" y="6861352"/>
                    </a:cubicBezTo>
                    <a:cubicBezTo>
                      <a:pt x="15511906" y="6758101"/>
                      <a:pt x="15544546" y="6682155"/>
                      <a:pt x="15560803" y="6530327"/>
                    </a:cubicBezTo>
                    <a:cubicBezTo>
                      <a:pt x="15562075" y="6518709"/>
                      <a:pt x="15569208" y="6508553"/>
                      <a:pt x="15579705" y="6503414"/>
                    </a:cubicBezTo>
                    <a:cubicBezTo>
                      <a:pt x="15590201" y="6498276"/>
                      <a:pt x="15602598" y="6498871"/>
                      <a:pt x="15612554" y="6504990"/>
                    </a:cubicBezTo>
                    <a:cubicBezTo>
                      <a:pt x="15650273" y="6527596"/>
                      <a:pt x="15686976" y="6559981"/>
                      <a:pt x="15715742" y="6588556"/>
                    </a:cubicBezTo>
                    <a:cubicBezTo>
                      <a:pt x="15745841" y="6618465"/>
                      <a:pt x="15797467" y="6616115"/>
                      <a:pt x="15818802" y="6579476"/>
                    </a:cubicBezTo>
                    <a:cubicBezTo>
                      <a:pt x="15928022" y="6391960"/>
                      <a:pt x="15953613" y="6220002"/>
                      <a:pt x="15958693" y="6130594"/>
                    </a:cubicBezTo>
                    <a:cubicBezTo>
                      <a:pt x="15959251" y="6117943"/>
                      <a:pt x="15966812" y="6106658"/>
                      <a:pt x="15978298" y="6101329"/>
                    </a:cubicBezTo>
                    <a:cubicBezTo>
                      <a:pt x="15989784" y="6096000"/>
                      <a:pt x="16003284" y="6097514"/>
                      <a:pt x="16013304" y="6105257"/>
                    </a:cubicBezTo>
                    <a:cubicBezTo>
                      <a:pt x="16356647" y="6370497"/>
                      <a:pt x="16389033" y="6745782"/>
                      <a:pt x="16379635" y="6937996"/>
                    </a:cubicBezTo>
                    <a:cubicBezTo>
                      <a:pt x="16377094" y="6989876"/>
                      <a:pt x="16428657" y="7024103"/>
                      <a:pt x="16462248" y="6984478"/>
                    </a:cubicBezTo>
                    <a:cubicBezTo>
                      <a:pt x="16479393" y="6964286"/>
                      <a:pt x="16493998" y="6943330"/>
                      <a:pt x="16505745" y="6924598"/>
                    </a:cubicBezTo>
                    <a:cubicBezTo>
                      <a:pt x="16512873" y="6913351"/>
                      <a:pt x="16525896" y="6907281"/>
                      <a:pt x="16539092" y="6909055"/>
                    </a:cubicBezTo>
                    <a:cubicBezTo>
                      <a:pt x="16552289" y="6910829"/>
                      <a:pt x="16563247" y="6920122"/>
                      <a:pt x="16567150" y="6932853"/>
                    </a:cubicBezTo>
                    <a:lnTo>
                      <a:pt x="16567150" y="6932916"/>
                    </a:lnTo>
                    <a:moveTo>
                      <a:pt x="15845408" y="6936218"/>
                    </a:moveTo>
                    <a:cubicBezTo>
                      <a:pt x="15824264" y="6917168"/>
                      <a:pt x="15799435" y="6897865"/>
                      <a:pt x="15778861" y="6890054"/>
                    </a:cubicBezTo>
                    <a:cubicBezTo>
                      <a:pt x="15774791" y="6888513"/>
                      <a:pt x="15770252" y="6888810"/>
                      <a:pt x="15766418" y="6890867"/>
                    </a:cubicBezTo>
                    <a:cubicBezTo>
                      <a:pt x="15762582" y="6892925"/>
                      <a:pt x="15759826" y="6896542"/>
                      <a:pt x="15758859" y="6900786"/>
                    </a:cubicBezTo>
                    <a:cubicBezTo>
                      <a:pt x="15750286" y="6934314"/>
                      <a:pt x="15722092" y="7028484"/>
                      <a:pt x="15646464" y="7190155"/>
                    </a:cubicBezTo>
                    <a:cubicBezTo>
                      <a:pt x="15536926" y="7423581"/>
                      <a:pt x="15694660" y="7735112"/>
                      <a:pt x="16002571" y="7738287"/>
                    </a:cubicBezTo>
                    <a:cubicBezTo>
                      <a:pt x="16220631" y="7740700"/>
                      <a:pt x="16423894" y="7523403"/>
                      <a:pt x="16355314" y="7232128"/>
                    </a:cubicBezTo>
                    <a:lnTo>
                      <a:pt x="16354044" y="7226985"/>
                    </a:lnTo>
                    <a:cubicBezTo>
                      <a:pt x="16351747" y="7217607"/>
                      <a:pt x="16349206" y="7208291"/>
                      <a:pt x="16346424" y="7199045"/>
                    </a:cubicBezTo>
                    <a:lnTo>
                      <a:pt x="16346361" y="7198728"/>
                    </a:lnTo>
                    <a:cubicBezTo>
                      <a:pt x="16344745" y="7193348"/>
                      <a:pt x="16343052" y="7187992"/>
                      <a:pt x="16341281" y="7182662"/>
                    </a:cubicBezTo>
                    <a:cubicBezTo>
                      <a:pt x="16339425" y="7176788"/>
                      <a:pt x="16334251" y="7172581"/>
                      <a:pt x="16328123" y="7171961"/>
                    </a:cubicBezTo>
                    <a:cubicBezTo>
                      <a:pt x="16321995" y="7171340"/>
                      <a:pt x="16316084" y="7174422"/>
                      <a:pt x="16313087" y="7179804"/>
                    </a:cubicBezTo>
                    <a:cubicBezTo>
                      <a:pt x="16305408" y="7193577"/>
                      <a:pt x="16296320" y="7206516"/>
                      <a:pt x="16285972" y="7218413"/>
                    </a:cubicBezTo>
                    <a:lnTo>
                      <a:pt x="16284448" y="7220127"/>
                    </a:lnTo>
                    <a:cubicBezTo>
                      <a:pt x="16255238" y="7252893"/>
                      <a:pt x="16213581" y="7221016"/>
                      <a:pt x="16213456" y="7177074"/>
                    </a:cubicBezTo>
                    <a:cubicBezTo>
                      <a:pt x="16213138" y="7070585"/>
                      <a:pt x="16196119" y="6885355"/>
                      <a:pt x="16099408" y="6709396"/>
                    </a:cubicBezTo>
                    <a:cubicBezTo>
                      <a:pt x="16092668" y="6697100"/>
                      <a:pt x="16085595" y="6684989"/>
                      <a:pt x="16078200" y="6673075"/>
                    </a:cubicBezTo>
                    <a:lnTo>
                      <a:pt x="16078073" y="6672820"/>
                    </a:lnTo>
                    <a:lnTo>
                      <a:pt x="16070770" y="6661327"/>
                    </a:lnTo>
                    <a:cubicBezTo>
                      <a:pt x="16063277" y="6649516"/>
                      <a:pt x="16044736" y="6653453"/>
                      <a:pt x="16042576" y="6667360"/>
                    </a:cubicBezTo>
                    <a:cubicBezTo>
                      <a:pt x="16041942" y="6671551"/>
                      <a:pt x="16041116" y="6675995"/>
                      <a:pt x="16040291" y="6680694"/>
                    </a:cubicBezTo>
                    <a:lnTo>
                      <a:pt x="16040291" y="6680949"/>
                    </a:lnTo>
                    <a:cubicBezTo>
                      <a:pt x="16037925" y="6693893"/>
                      <a:pt x="16035194" y="6706767"/>
                      <a:pt x="16032099" y="6719556"/>
                    </a:cubicBezTo>
                    <a:cubicBezTo>
                      <a:pt x="16017494" y="6780390"/>
                      <a:pt x="15989428" y="6861796"/>
                      <a:pt x="15935896" y="6933107"/>
                    </a:cubicBezTo>
                    <a:cubicBezTo>
                      <a:pt x="15914307" y="6962000"/>
                      <a:pt x="15872269" y="6960349"/>
                      <a:pt x="15845408" y="6936218"/>
                    </a:cubicBezTo>
                    <a:moveTo>
                      <a:pt x="17527270" y="7674787"/>
                    </a:moveTo>
                    <a:cubicBezTo>
                      <a:pt x="17268953" y="7672120"/>
                      <a:pt x="17136554" y="7411833"/>
                      <a:pt x="17227930" y="7217142"/>
                    </a:cubicBezTo>
                    <a:cubicBezTo>
                      <a:pt x="17277206" y="7111923"/>
                      <a:pt x="17307053" y="7034008"/>
                      <a:pt x="17324768" y="6981494"/>
                    </a:cubicBezTo>
                    <a:lnTo>
                      <a:pt x="17326991" y="6983463"/>
                    </a:lnTo>
                    <a:cubicBezTo>
                      <a:pt x="17373155" y="7024865"/>
                      <a:pt x="17460341" y="7038327"/>
                      <a:pt x="17510696" y="6971207"/>
                    </a:cubicBezTo>
                    <a:cubicBezTo>
                      <a:pt x="17552289" y="6915835"/>
                      <a:pt x="17579912" y="6855764"/>
                      <a:pt x="17598326" y="6801979"/>
                    </a:cubicBezTo>
                    <a:cubicBezTo>
                      <a:pt x="17661129" y="6945363"/>
                      <a:pt x="17673701" y="7088682"/>
                      <a:pt x="17673956" y="7177265"/>
                    </a:cubicBezTo>
                    <a:cubicBezTo>
                      <a:pt x="17674081" y="7217904"/>
                      <a:pt x="17693195" y="7257846"/>
                      <a:pt x="17726914" y="7280198"/>
                    </a:cubicBezTo>
                    <a:cubicBezTo>
                      <a:pt x="17744313" y="7291818"/>
                      <a:pt x="17767110" y="7299375"/>
                      <a:pt x="17792383" y="7296454"/>
                    </a:cubicBezTo>
                    <a:cubicBezTo>
                      <a:pt x="17804193" y="7295120"/>
                      <a:pt x="17815180" y="7291565"/>
                      <a:pt x="17825085" y="7286485"/>
                    </a:cubicBezTo>
                    <a:cubicBezTo>
                      <a:pt x="17858803" y="7519149"/>
                      <a:pt x="17691291" y="7676565"/>
                      <a:pt x="17527270" y="7674787"/>
                    </a:cubicBezTo>
                    <a:moveTo>
                      <a:pt x="18091150" y="6932916"/>
                    </a:moveTo>
                    <a:cubicBezTo>
                      <a:pt x="18190718" y="7247241"/>
                      <a:pt x="18066194" y="7837538"/>
                      <a:pt x="17526635" y="7838236"/>
                    </a:cubicBezTo>
                    <a:cubicBezTo>
                      <a:pt x="17060926" y="7838935"/>
                      <a:pt x="16764000" y="7415008"/>
                      <a:pt x="16959581" y="6937171"/>
                    </a:cubicBezTo>
                    <a:cubicBezTo>
                      <a:pt x="16970819" y="6909676"/>
                      <a:pt x="16981488" y="6884783"/>
                      <a:pt x="16991583" y="6861352"/>
                    </a:cubicBezTo>
                    <a:cubicBezTo>
                      <a:pt x="17035906" y="6758101"/>
                      <a:pt x="17068546" y="6682155"/>
                      <a:pt x="17084803" y="6530327"/>
                    </a:cubicBezTo>
                    <a:cubicBezTo>
                      <a:pt x="17086075" y="6518709"/>
                      <a:pt x="17093208" y="6508553"/>
                      <a:pt x="17103705" y="6503414"/>
                    </a:cubicBezTo>
                    <a:cubicBezTo>
                      <a:pt x="17114201" y="6498276"/>
                      <a:pt x="17126598" y="6498871"/>
                      <a:pt x="17136554" y="6504990"/>
                    </a:cubicBezTo>
                    <a:cubicBezTo>
                      <a:pt x="17174273" y="6527596"/>
                      <a:pt x="17210976" y="6559981"/>
                      <a:pt x="17239742" y="6588556"/>
                    </a:cubicBezTo>
                    <a:cubicBezTo>
                      <a:pt x="17269841" y="6618465"/>
                      <a:pt x="17321467" y="6616115"/>
                      <a:pt x="17342802" y="6579476"/>
                    </a:cubicBezTo>
                    <a:cubicBezTo>
                      <a:pt x="17452022" y="6391960"/>
                      <a:pt x="17477613" y="6220002"/>
                      <a:pt x="17482693" y="6130594"/>
                    </a:cubicBezTo>
                    <a:cubicBezTo>
                      <a:pt x="17483251" y="6117943"/>
                      <a:pt x="17490812" y="6106658"/>
                      <a:pt x="17502298" y="6101329"/>
                    </a:cubicBezTo>
                    <a:cubicBezTo>
                      <a:pt x="17513784" y="6096000"/>
                      <a:pt x="17527284" y="6097514"/>
                      <a:pt x="17537304" y="6105257"/>
                    </a:cubicBezTo>
                    <a:cubicBezTo>
                      <a:pt x="17880647" y="6370497"/>
                      <a:pt x="17913033" y="6745782"/>
                      <a:pt x="17903635" y="6937996"/>
                    </a:cubicBezTo>
                    <a:cubicBezTo>
                      <a:pt x="17901094" y="6989876"/>
                      <a:pt x="17952657" y="7024103"/>
                      <a:pt x="17986248" y="6984478"/>
                    </a:cubicBezTo>
                    <a:cubicBezTo>
                      <a:pt x="18003393" y="6964286"/>
                      <a:pt x="18017998" y="6943330"/>
                      <a:pt x="18029745" y="6924598"/>
                    </a:cubicBezTo>
                    <a:cubicBezTo>
                      <a:pt x="18036873" y="6913351"/>
                      <a:pt x="18049896" y="6907281"/>
                      <a:pt x="18063092" y="6909055"/>
                    </a:cubicBezTo>
                    <a:cubicBezTo>
                      <a:pt x="18076289" y="6910829"/>
                      <a:pt x="18087247" y="6920122"/>
                      <a:pt x="18091150" y="6932853"/>
                    </a:cubicBezTo>
                    <a:lnTo>
                      <a:pt x="18091150" y="6932916"/>
                    </a:lnTo>
                    <a:moveTo>
                      <a:pt x="17369408" y="6936218"/>
                    </a:moveTo>
                    <a:cubicBezTo>
                      <a:pt x="17348264" y="6917168"/>
                      <a:pt x="17323435" y="6897865"/>
                      <a:pt x="17302861" y="6890054"/>
                    </a:cubicBezTo>
                    <a:cubicBezTo>
                      <a:pt x="17298791" y="6888513"/>
                      <a:pt x="17294252" y="6888810"/>
                      <a:pt x="17290418" y="6890867"/>
                    </a:cubicBezTo>
                    <a:cubicBezTo>
                      <a:pt x="17286582" y="6892925"/>
                      <a:pt x="17283826" y="6896542"/>
                      <a:pt x="17282859" y="6900786"/>
                    </a:cubicBezTo>
                    <a:cubicBezTo>
                      <a:pt x="17274286" y="6934314"/>
                      <a:pt x="17246092" y="7028484"/>
                      <a:pt x="17170464" y="7190155"/>
                    </a:cubicBezTo>
                    <a:cubicBezTo>
                      <a:pt x="17060926" y="7423581"/>
                      <a:pt x="17218660" y="7735112"/>
                      <a:pt x="17526571" y="7738287"/>
                    </a:cubicBezTo>
                    <a:cubicBezTo>
                      <a:pt x="17744631" y="7740700"/>
                      <a:pt x="17947894" y="7523403"/>
                      <a:pt x="17879314" y="7232128"/>
                    </a:cubicBezTo>
                    <a:lnTo>
                      <a:pt x="17878044" y="7226985"/>
                    </a:lnTo>
                    <a:cubicBezTo>
                      <a:pt x="17875747" y="7217607"/>
                      <a:pt x="17873206" y="7208291"/>
                      <a:pt x="17870424" y="7199045"/>
                    </a:cubicBezTo>
                    <a:lnTo>
                      <a:pt x="17870361" y="7198728"/>
                    </a:lnTo>
                    <a:cubicBezTo>
                      <a:pt x="17868745" y="7193348"/>
                      <a:pt x="17867052" y="7187992"/>
                      <a:pt x="17865281" y="7182662"/>
                    </a:cubicBezTo>
                    <a:cubicBezTo>
                      <a:pt x="17863425" y="7176788"/>
                      <a:pt x="17858251" y="7172581"/>
                      <a:pt x="17852123" y="7171961"/>
                    </a:cubicBezTo>
                    <a:cubicBezTo>
                      <a:pt x="17845995" y="7171340"/>
                      <a:pt x="17840084" y="7174422"/>
                      <a:pt x="17837087" y="7179804"/>
                    </a:cubicBezTo>
                    <a:cubicBezTo>
                      <a:pt x="17829408" y="7193577"/>
                      <a:pt x="17820320" y="7206516"/>
                      <a:pt x="17809972" y="7218413"/>
                    </a:cubicBezTo>
                    <a:lnTo>
                      <a:pt x="17808448" y="7220127"/>
                    </a:lnTo>
                    <a:cubicBezTo>
                      <a:pt x="17779238" y="7252893"/>
                      <a:pt x="17737581" y="7221016"/>
                      <a:pt x="17737456" y="7177074"/>
                    </a:cubicBezTo>
                    <a:cubicBezTo>
                      <a:pt x="17737138" y="7070585"/>
                      <a:pt x="17720119" y="6885355"/>
                      <a:pt x="17623408" y="6709396"/>
                    </a:cubicBezTo>
                    <a:cubicBezTo>
                      <a:pt x="17616668" y="6697100"/>
                      <a:pt x="17609595" y="6684989"/>
                      <a:pt x="17602200" y="6673075"/>
                    </a:cubicBezTo>
                    <a:lnTo>
                      <a:pt x="17602073" y="6672820"/>
                    </a:lnTo>
                    <a:lnTo>
                      <a:pt x="17594770" y="6661327"/>
                    </a:lnTo>
                    <a:cubicBezTo>
                      <a:pt x="17587277" y="6649516"/>
                      <a:pt x="17568736" y="6653453"/>
                      <a:pt x="17566576" y="6667360"/>
                    </a:cubicBezTo>
                    <a:cubicBezTo>
                      <a:pt x="17565942" y="6671551"/>
                      <a:pt x="17565116" y="6675995"/>
                      <a:pt x="17564291" y="6680694"/>
                    </a:cubicBezTo>
                    <a:lnTo>
                      <a:pt x="17564291" y="6680949"/>
                    </a:lnTo>
                    <a:cubicBezTo>
                      <a:pt x="17561925" y="6693893"/>
                      <a:pt x="17559194" y="6706767"/>
                      <a:pt x="17556099" y="6719556"/>
                    </a:cubicBezTo>
                    <a:cubicBezTo>
                      <a:pt x="17541494" y="6780390"/>
                      <a:pt x="17513428" y="6861796"/>
                      <a:pt x="17459896" y="6933107"/>
                    </a:cubicBezTo>
                    <a:cubicBezTo>
                      <a:pt x="17438307" y="6962000"/>
                      <a:pt x="17396269" y="6960349"/>
                      <a:pt x="17369408" y="6936218"/>
                    </a:cubicBezTo>
                    <a:moveTo>
                      <a:pt x="19051270" y="7674787"/>
                    </a:moveTo>
                    <a:cubicBezTo>
                      <a:pt x="18792953" y="7672120"/>
                      <a:pt x="18660554" y="7411833"/>
                      <a:pt x="18751930" y="7217142"/>
                    </a:cubicBezTo>
                    <a:cubicBezTo>
                      <a:pt x="18801206" y="7111923"/>
                      <a:pt x="18831053" y="7034008"/>
                      <a:pt x="18848768" y="6981494"/>
                    </a:cubicBezTo>
                    <a:lnTo>
                      <a:pt x="18850991" y="6983463"/>
                    </a:lnTo>
                    <a:cubicBezTo>
                      <a:pt x="18897155" y="7024865"/>
                      <a:pt x="18984341" y="7038327"/>
                      <a:pt x="19034696" y="6971207"/>
                    </a:cubicBezTo>
                    <a:cubicBezTo>
                      <a:pt x="19076289" y="6915835"/>
                      <a:pt x="19103912" y="6855764"/>
                      <a:pt x="19122326" y="6801979"/>
                    </a:cubicBezTo>
                    <a:cubicBezTo>
                      <a:pt x="19185129" y="6945363"/>
                      <a:pt x="19197701" y="7088682"/>
                      <a:pt x="19197956" y="7177265"/>
                    </a:cubicBezTo>
                    <a:cubicBezTo>
                      <a:pt x="19198081" y="7217904"/>
                      <a:pt x="19217195" y="7257846"/>
                      <a:pt x="19250914" y="7280198"/>
                    </a:cubicBezTo>
                    <a:cubicBezTo>
                      <a:pt x="19268313" y="7291818"/>
                      <a:pt x="19291110" y="7299375"/>
                      <a:pt x="19316383" y="7296454"/>
                    </a:cubicBezTo>
                    <a:cubicBezTo>
                      <a:pt x="19328193" y="7295120"/>
                      <a:pt x="19339180" y="7291565"/>
                      <a:pt x="19349085" y="7286485"/>
                    </a:cubicBezTo>
                    <a:cubicBezTo>
                      <a:pt x="19382803" y="7519149"/>
                      <a:pt x="19215291" y="7676565"/>
                      <a:pt x="19051270" y="7674787"/>
                    </a:cubicBezTo>
                    <a:moveTo>
                      <a:pt x="19615150" y="6932916"/>
                    </a:moveTo>
                    <a:cubicBezTo>
                      <a:pt x="19714718" y="7247241"/>
                      <a:pt x="19590194" y="7837538"/>
                      <a:pt x="19050635" y="7838236"/>
                    </a:cubicBezTo>
                    <a:cubicBezTo>
                      <a:pt x="18584926" y="7838935"/>
                      <a:pt x="18288000" y="7415008"/>
                      <a:pt x="18483581" y="6937171"/>
                    </a:cubicBezTo>
                    <a:cubicBezTo>
                      <a:pt x="18494819" y="6909676"/>
                      <a:pt x="18505488" y="6884783"/>
                      <a:pt x="18515583" y="6861352"/>
                    </a:cubicBezTo>
                    <a:cubicBezTo>
                      <a:pt x="18559906" y="6758101"/>
                      <a:pt x="18592546" y="6682155"/>
                      <a:pt x="18608803" y="6530327"/>
                    </a:cubicBezTo>
                    <a:cubicBezTo>
                      <a:pt x="18610075" y="6518709"/>
                      <a:pt x="18617208" y="6508553"/>
                      <a:pt x="18627705" y="6503414"/>
                    </a:cubicBezTo>
                    <a:cubicBezTo>
                      <a:pt x="18638201" y="6498276"/>
                      <a:pt x="18650598" y="6498871"/>
                      <a:pt x="18660554" y="6504990"/>
                    </a:cubicBezTo>
                    <a:cubicBezTo>
                      <a:pt x="18698273" y="6527596"/>
                      <a:pt x="18734976" y="6559981"/>
                      <a:pt x="18763742" y="6588556"/>
                    </a:cubicBezTo>
                    <a:cubicBezTo>
                      <a:pt x="18793841" y="6618465"/>
                      <a:pt x="18845467" y="6616115"/>
                      <a:pt x="18866802" y="6579476"/>
                    </a:cubicBezTo>
                    <a:cubicBezTo>
                      <a:pt x="18976022" y="6391960"/>
                      <a:pt x="19001613" y="6220002"/>
                      <a:pt x="19006693" y="6130594"/>
                    </a:cubicBezTo>
                    <a:cubicBezTo>
                      <a:pt x="19007251" y="6117943"/>
                      <a:pt x="19014812" y="6106658"/>
                      <a:pt x="19026298" y="6101329"/>
                    </a:cubicBezTo>
                    <a:cubicBezTo>
                      <a:pt x="19037784" y="6096000"/>
                      <a:pt x="19051284" y="6097514"/>
                      <a:pt x="19061304" y="6105257"/>
                    </a:cubicBezTo>
                    <a:cubicBezTo>
                      <a:pt x="19404647" y="6370497"/>
                      <a:pt x="19437033" y="6745782"/>
                      <a:pt x="19427635" y="6937996"/>
                    </a:cubicBezTo>
                    <a:cubicBezTo>
                      <a:pt x="19425094" y="6989876"/>
                      <a:pt x="19476657" y="7024103"/>
                      <a:pt x="19510248" y="6984478"/>
                    </a:cubicBezTo>
                    <a:cubicBezTo>
                      <a:pt x="19527393" y="6964286"/>
                      <a:pt x="19541998" y="6943330"/>
                      <a:pt x="19553745" y="6924598"/>
                    </a:cubicBezTo>
                    <a:cubicBezTo>
                      <a:pt x="19560873" y="6913351"/>
                      <a:pt x="19573896" y="6907281"/>
                      <a:pt x="19587092" y="6909055"/>
                    </a:cubicBezTo>
                    <a:cubicBezTo>
                      <a:pt x="19600289" y="6910829"/>
                      <a:pt x="19611247" y="6920122"/>
                      <a:pt x="19615150" y="6932853"/>
                    </a:cubicBezTo>
                    <a:lnTo>
                      <a:pt x="19615150" y="6932916"/>
                    </a:lnTo>
                    <a:moveTo>
                      <a:pt x="18893408" y="6936218"/>
                    </a:moveTo>
                    <a:cubicBezTo>
                      <a:pt x="18872264" y="6917168"/>
                      <a:pt x="18847435" y="6897865"/>
                      <a:pt x="18826861" y="6890054"/>
                    </a:cubicBezTo>
                    <a:cubicBezTo>
                      <a:pt x="18822791" y="6888513"/>
                      <a:pt x="18818252" y="6888810"/>
                      <a:pt x="18814418" y="6890867"/>
                    </a:cubicBezTo>
                    <a:cubicBezTo>
                      <a:pt x="18810582" y="6892925"/>
                      <a:pt x="18807826" y="6896542"/>
                      <a:pt x="18806859" y="6900786"/>
                    </a:cubicBezTo>
                    <a:cubicBezTo>
                      <a:pt x="18798286" y="6934314"/>
                      <a:pt x="18770092" y="7028484"/>
                      <a:pt x="18694464" y="7190155"/>
                    </a:cubicBezTo>
                    <a:cubicBezTo>
                      <a:pt x="18584926" y="7423581"/>
                      <a:pt x="18742660" y="7735112"/>
                      <a:pt x="19050571" y="7738287"/>
                    </a:cubicBezTo>
                    <a:cubicBezTo>
                      <a:pt x="19268631" y="7740700"/>
                      <a:pt x="19471894" y="7523403"/>
                      <a:pt x="19403314" y="7232128"/>
                    </a:cubicBezTo>
                    <a:lnTo>
                      <a:pt x="19402044" y="7226985"/>
                    </a:lnTo>
                    <a:cubicBezTo>
                      <a:pt x="19399747" y="7217607"/>
                      <a:pt x="19397206" y="7208291"/>
                      <a:pt x="19394424" y="7199045"/>
                    </a:cubicBezTo>
                    <a:lnTo>
                      <a:pt x="19394361" y="7198728"/>
                    </a:lnTo>
                    <a:cubicBezTo>
                      <a:pt x="19392745" y="7193348"/>
                      <a:pt x="19391052" y="7187992"/>
                      <a:pt x="19389281" y="7182662"/>
                    </a:cubicBezTo>
                    <a:cubicBezTo>
                      <a:pt x="19387425" y="7176788"/>
                      <a:pt x="19382251" y="7172581"/>
                      <a:pt x="19376123" y="7171961"/>
                    </a:cubicBezTo>
                    <a:cubicBezTo>
                      <a:pt x="19369995" y="7171340"/>
                      <a:pt x="19364084" y="7174422"/>
                      <a:pt x="19361087" y="7179804"/>
                    </a:cubicBezTo>
                    <a:cubicBezTo>
                      <a:pt x="19353408" y="7193577"/>
                      <a:pt x="19344320" y="7206516"/>
                      <a:pt x="19333972" y="7218413"/>
                    </a:cubicBezTo>
                    <a:lnTo>
                      <a:pt x="19332448" y="7220127"/>
                    </a:lnTo>
                    <a:cubicBezTo>
                      <a:pt x="19303238" y="7252893"/>
                      <a:pt x="19261581" y="7221016"/>
                      <a:pt x="19261456" y="7177074"/>
                    </a:cubicBezTo>
                    <a:cubicBezTo>
                      <a:pt x="19261138" y="7070585"/>
                      <a:pt x="19244119" y="6885355"/>
                      <a:pt x="19147408" y="6709396"/>
                    </a:cubicBezTo>
                    <a:cubicBezTo>
                      <a:pt x="19140668" y="6697100"/>
                      <a:pt x="19133595" y="6684989"/>
                      <a:pt x="19126200" y="6673075"/>
                    </a:cubicBezTo>
                    <a:lnTo>
                      <a:pt x="19126073" y="6672820"/>
                    </a:lnTo>
                    <a:lnTo>
                      <a:pt x="19118770" y="6661327"/>
                    </a:lnTo>
                    <a:cubicBezTo>
                      <a:pt x="19111277" y="6649516"/>
                      <a:pt x="19092736" y="6653453"/>
                      <a:pt x="19090576" y="6667360"/>
                    </a:cubicBezTo>
                    <a:cubicBezTo>
                      <a:pt x="19089942" y="6671551"/>
                      <a:pt x="19089116" y="6675995"/>
                      <a:pt x="19088291" y="6680694"/>
                    </a:cubicBezTo>
                    <a:lnTo>
                      <a:pt x="19088291" y="6680949"/>
                    </a:lnTo>
                    <a:cubicBezTo>
                      <a:pt x="19085925" y="6693893"/>
                      <a:pt x="19083194" y="6706767"/>
                      <a:pt x="19080099" y="6719556"/>
                    </a:cubicBezTo>
                    <a:cubicBezTo>
                      <a:pt x="19065494" y="6780390"/>
                      <a:pt x="19037428" y="6861796"/>
                      <a:pt x="18983896" y="6933107"/>
                    </a:cubicBezTo>
                    <a:cubicBezTo>
                      <a:pt x="18962307" y="6962000"/>
                      <a:pt x="18920269" y="6960349"/>
                      <a:pt x="18893408" y="6936218"/>
                    </a:cubicBezTo>
                    <a:moveTo>
                      <a:pt x="20575270" y="7674787"/>
                    </a:moveTo>
                    <a:cubicBezTo>
                      <a:pt x="20316953" y="7672120"/>
                      <a:pt x="20184554" y="7411833"/>
                      <a:pt x="20275930" y="7217142"/>
                    </a:cubicBezTo>
                    <a:cubicBezTo>
                      <a:pt x="20325206" y="7111923"/>
                      <a:pt x="20355053" y="7034008"/>
                      <a:pt x="20372768" y="6981494"/>
                    </a:cubicBezTo>
                    <a:lnTo>
                      <a:pt x="20374991" y="6983463"/>
                    </a:lnTo>
                    <a:cubicBezTo>
                      <a:pt x="20421155" y="7024865"/>
                      <a:pt x="20508341" y="7038327"/>
                      <a:pt x="20558696" y="6971207"/>
                    </a:cubicBezTo>
                    <a:cubicBezTo>
                      <a:pt x="20600289" y="6915835"/>
                      <a:pt x="20627912" y="6855764"/>
                      <a:pt x="20646326" y="6801979"/>
                    </a:cubicBezTo>
                    <a:cubicBezTo>
                      <a:pt x="20709129" y="6945363"/>
                      <a:pt x="20721701" y="7088682"/>
                      <a:pt x="20721956" y="7177265"/>
                    </a:cubicBezTo>
                    <a:cubicBezTo>
                      <a:pt x="20722081" y="7217904"/>
                      <a:pt x="20741195" y="7257846"/>
                      <a:pt x="20774914" y="7280198"/>
                    </a:cubicBezTo>
                    <a:cubicBezTo>
                      <a:pt x="20792313" y="7291818"/>
                      <a:pt x="20815110" y="7299375"/>
                      <a:pt x="20840383" y="7296454"/>
                    </a:cubicBezTo>
                    <a:cubicBezTo>
                      <a:pt x="20852193" y="7295120"/>
                      <a:pt x="20863180" y="7291565"/>
                      <a:pt x="20873085" y="7286485"/>
                    </a:cubicBezTo>
                    <a:cubicBezTo>
                      <a:pt x="20906803" y="7519149"/>
                      <a:pt x="20739291" y="7676565"/>
                      <a:pt x="20575270" y="7674787"/>
                    </a:cubicBezTo>
                    <a:moveTo>
                      <a:pt x="21139150" y="6932916"/>
                    </a:moveTo>
                    <a:cubicBezTo>
                      <a:pt x="21238718" y="7247241"/>
                      <a:pt x="21114194" y="7837538"/>
                      <a:pt x="20574635" y="7838236"/>
                    </a:cubicBezTo>
                    <a:cubicBezTo>
                      <a:pt x="20108926" y="7838935"/>
                      <a:pt x="19812000" y="7415008"/>
                      <a:pt x="20007581" y="6937171"/>
                    </a:cubicBezTo>
                    <a:cubicBezTo>
                      <a:pt x="20018819" y="6909676"/>
                      <a:pt x="20029488" y="6884783"/>
                      <a:pt x="20039583" y="6861352"/>
                    </a:cubicBezTo>
                    <a:cubicBezTo>
                      <a:pt x="20083906" y="6758101"/>
                      <a:pt x="20116546" y="6682155"/>
                      <a:pt x="20132803" y="6530327"/>
                    </a:cubicBezTo>
                    <a:cubicBezTo>
                      <a:pt x="20134075" y="6518709"/>
                      <a:pt x="20141208" y="6508553"/>
                      <a:pt x="20151705" y="6503414"/>
                    </a:cubicBezTo>
                    <a:cubicBezTo>
                      <a:pt x="20162201" y="6498276"/>
                      <a:pt x="20174598" y="6498871"/>
                      <a:pt x="20184554" y="6504990"/>
                    </a:cubicBezTo>
                    <a:cubicBezTo>
                      <a:pt x="20222273" y="6527596"/>
                      <a:pt x="20258976" y="6559981"/>
                      <a:pt x="20287742" y="6588556"/>
                    </a:cubicBezTo>
                    <a:cubicBezTo>
                      <a:pt x="20317841" y="6618465"/>
                      <a:pt x="20369467" y="6616115"/>
                      <a:pt x="20390802" y="6579476"/>
                    </a:cubicBezTo>
                    <a:cubicBezTo>
                      <a:pt x="20500022" y="6391960"/>
                      <a:pt x="20525613" y="6220002"/>
                      <a:pt x="20530693" y="6130594"/>
                    </a:cubicBezTo>
                    <a:cubicBezTo>
                      <a:pt x="20531251" y="6117943"/>
                      <a:pt x="20538812" y="6106658"/>
                      <a:pt x="20550298" y="6101329"/>
                    </a:cubicBezTo>
                    <a:cubicBezTo>
                      <a:pt x="20561784" y="6096000"/>
                      <a:pt x="20575284" y="6097514"/>
                      <a:pt x="20585304" y="6105257"/>
                    </a:cubicBezTo>
                    <a:cubicBezTo>
                      <a:pt x="20928647" y="6370497"/>
                      <a:pt x="20961033" y="6745782"/>
                      <a:pt x="20951635" y="6937996"/>
                    </a:cubicBezTo>
                    <a:cubicBezTo>
                      <a:pt x="20949094" y="6989876"/>
                      <a:pt x="21000657" y="7024103"/>
                      <a:pt x="21034248" y="6984478"/>
                    </a:cubicBezTo>
                    <a:cubicBezTo>
                      <a:pt x="21051393" y="6964286"/>
                      <a:pt x="21065998" y="6943330"/>
                      <a:pt x="21077745" y="6924598"/>
                    </a:cubicBezTo>
                    <a:cubicBezTo>
                      <a:pt x="21084873" y="6913351"/>
                      <a:pt x="21097896" y="6907281"/>
                      <a:pt x="21111092" y="6909055"/>
                    </a:cubicBezTo>
                    <a:cubicBezTo>
                      <a:pt x="21124289" y="6910829"/>
                      <a:pt x="21135247" y="6920122"/>
                      <a:pt x="21139150" y="6932853"/>
                    </a:cubicBezTo>
                    <a:lnTo>
                      <a:pt x="21139150" y="6932916"/>
                    </a:lnTo>
                    <a:moveTo>
                      <a:pt x="20417408" y="6936218"/>
                    </a:moveTo>
                    <a:cubicBezTo>
                      <a:pt x="20396264" y="6917168"/>
                      <a:pt x="20371435" y="6897865"/>
                      <a:pt x="20350861" y="6890054"/>
                    </a:cubicBezTo>
                    <a:cubicBezTo>
                      <a:pt x="20346791" y="6888513"/>
                      <a:pt x="20342252" y="6888810"/>
                      <a:pt x="20338418" y="6890867"/>
                    </a:cubicBezTo>
                    <a:cubicBezTo>
                      <a:pt x="20334582" y="6892925"/>
                      <a:pt x="20331826" y="6896542"/>
                      <a:pt x="20330859" y="6900786"/>
                    </a:cubicBezTo>
                    <a:cubicBezTo>
                      <a:pt x="20322286" y="6934314"/>
                      <a:pt x="20294092" y="7028484"/>
                      <a:pt x="20218464" y="7190155"/>
                    </a:cubicBezTo>
                    <a:cubicBezTo>
                      <a:pt x="20108926" y="7423581"/>
                      <a:pt x="20266660" y="7735112"/>
                      <a:pt x="20574571" y="7738287"/>
                    </a:cubicBezTo>
                    <a:cubicBezTo>
                      <a:pt x="20792631" y="7740700"/>
                      <a:pt x="20995894" y="7523403"/>
                      <a:pt x="20927314" y="7232128"/>
                    </a:cubicBezTo>
                    <a:lnTo>
                      <a:pt x="20926044" y="7226985"/>
                    </a:lnTo>
                    <a:cubicBezTo>
                      <a:pt x="20923747" y="7217607"/>
                      <a:pt x="20921206" y="7208291"/>
                      <a:pt x="20918424" y="7199045"/>
                    </a:cubicBezTo>
                    <a:lnTo>
                      <a:pt x="20918361" y="7198728"/>
                    </a:lnTo>
                    <a:cubicBezTo>
                      <a:pt x="20916745" y="7193348"/>
                      <a:pt x="20915052" y="7187992"/>
                      <a:pt x="20913281" y="7182662"/>
                    </a:cubicBezTo>
                    <a:cubicBezTo>
                      <a:pt x="20911425" y="7176788"/>
                      <a:pt x="20906251" y="7172581"/>
                      <a:pt x="20900123" y="7171961"/>
                    </a:cubicBezTo>
                    <a:cubicBezTo>
                      <a:pt x="20893995" y="7171340"/>
                      <a:pt x="20888084" y="7174422"/>
                      <a:pt x="20885087" y="7179804"/>
                    </a:cubicBezTo>
                    <a:cubicBezTo>
                      <a:pt x="20877408" y="7193577"/>
                      <a:pt x="20868320" y="7206516"/>
                      <a:pt x="20857972" y="7218413"/>
                    </a:cubicBezTo>
                    <a:lnTo>
                      <a:pt x="20856448" y="7220127"/>
                    </a:lnTo>
                    <a:cubicBezTo>
                      <a:pt x="20827238" y="7252893"/>
                      <a:pt x="20785581" y="7221016"/>
                      <a:pt x="20785456" y="7177074"/>
                    </a:cubicBezTo>
                    <a:cubicBezTo>
                      <a:pt x="20785138" y="7070585"/>
                      <a:pt x="20768119" y="6885355"/>
                      <a:pt x="20671408" y="6709396"/>
                    </a:cubicBezTo>
                    <a:cubicBezTo>
                      <a:pt x="20664668" y="6697100"/>
                      <a:pt x="20657595" y="6684989"/>
                      <a:pt x="20650200" y="6673075"/>
                    </a:cubicBezTo>
                    <a:lnTo>
                      <a:pt x="20650073" y="6672820"/>
                    </a:lnTo>
                    <a:lnTo>
                      <a:pt x="20642770" y="6661327"/>
                    </a:lnTo>
                    <a:cubicBezTo>
                      <a:pt x="20635277" y="6649516"/>
                      <a:pt x="20616736" y="6653453"/>
                      <a:pt x="20614576" y="6667360"/>
                    </a:cubicBezTo>
                    <a:cubicBezTo>
                      <a:pt x="20613942" y="6671551"/>
                      <a:pt x="20613116" y="6675995"/>
                      <a:pt x="20612291" y="6680694"/>
                    </a:cubicBezTo>
                    <a:lnTo>
                      <a:pt x="20612291" y="6680949"/>
                    </a:lnTo>
                    <a:cubicBezTo>
                      <a:pt x="20609925" y="6693893"/>
                      <a:pt x="20607194" y="6706767"/>
                      <a:pt x="20604099" y="6719556"/>
                    </a:cubicBezTo>
                    <a:cubicBezTo>
                      <a:pt x="20589494" y="6780390"/>
                      <a:pt x="20561428" y="6861796"/>
                      <a:pt x="20507896" y="6933107"/>
                    </a:cubicBezTo>
                    <a:cubicBezTo>
                      <a:pt x="20486307" y="6962000"/>
                      <a:pt x="20444269" y="6960349"/>
                      <a:pt x="20417408" y="6936218"/>
                    </a:cubicBezTo>
                    <a:moveTo>
                      <a:pt x="763270" y="9706787"/>
                    </a:moveTo>
                    <a:cubicBezTo>
                      <a:pt x="504952" y="9704120"/>
                      <a:pt x="372555" y="9443833"/>
                      <a:pt x="463931" y="9249142"/>
                    </a:cubicBezTo>
                    <a:cubicBezTo>
                      <a:pt x="513207" y="9143923"/>
                      <a:pt x="543052" y="9066008"/>
                      <a:pt x="560768" y="9013494"/>
                    </a:cubicBezTo>
                    <a:lnTo>
                      <a:pt x="562991" y="9015463"/>
                    </a:lnTo>
                    <a:cubicBezTo>
                      <a:pt x="609155" y="9056865"/>
                      <a:pt x="696341" y="9070327"/>
                      <a:pt x="746697" y="9003207"/>
                    </a:cubicBezTo>
                    <a:cubicBezTo>
                      <a:pt x="788289" y="8947835"/>
                      <a:pt x="815911" y="8887764"/>
                      <a:pt x="834326" y="8833979"/>
                    </a:cubicBezTo>
                    <a:cubicBezTo>
                      <a:pt x="897128" y="8977363"/>
                      <a:pt x="909701" y="9120682"/>
                      <a:pt x="909955" y="9209265"/>
                    </a:cubicBezTo>
                    <a:cubicBezTo>
                      <a:pt x="910082" y="9249904"/>
                      <a:pt x="929196" y="9289846"/>
                      <a:pt x="962914" y="9312198"/>
                    </a:cubicBezTo>
                    <a:cubicBezTo>
                      <a:pt x="980313" y="9323818"/>
                      <a:pt x="1003109" y="9331375"/>
                      <a:pt x="1028383" y="9328454"/>
                    </a:cubicBezTo>
                    <a:cubicBezTo>
                      <a:pt x="1040194" y="9327120"/>
                      <a:pt x="1051179" y="9323565"/>
                      <a:pt x="1061085" y="9318485"/>
                    </a:cubicBezTo>
                    <a:cubicBezTo>
                      <a:pt x="1094803" y="9551149"/>
                      <a:pt x="927290" y="9708565"/>
                      <a:pt x="763270" y="9706787"/>
                    </a:cubicBezTo>
                    <a:moveTo>
                      <a:pt x="1327150" y="8964916"/>
                    </a:moveTo>
                    <a:cubicBezTo>
                      <a:pt x="1426718" y="9279241"/>
                      <a:pt x="1302194" y="9869538"/>
                      <a:pt x="762635" y="9870236"/>
                    </a:cubicBezTo>
                    <a:cubicBezTo>
                      <a:pt x="296926" y="9870935"/>
                      <a:pt x="0" y="9447008"/>
                      <a:pt x="195580" y="8969171"/>
                    </a:cubicBezTo>
                    <a:cubicBezTo>
                      <a:pt x="206820" y="8941676"/>
                      <a:pt x="217487" y="8916783"/>
                      <a:pt x="227584" y="8893352"/>
                    </a:cubicBezTo>
                    <a:cubicBezTo>
                      <a:pt x="271907" y="8790101"/>
                      <a:pt x="304546" y="8714155"/>
                      <a:pt x="320802" y="8562327"/>
                    </a:cubicBezTo>
                    <a:cubicBezTo>
                      <a:pt x="322075" y="8550709"/>
                      <a:pt x="329209" y="8540553"/>
                      <a:pt x="339705" y="8535414"/>
                    </a:cubicBezTo>
                    <a:cubicBezTo>
                      <a:pt x="350201" y="8530276"/>
                      <a:pt x="362598" y="8530871"/>
                      <a:pt x="372555" y="8536990"/>
                    </a:cubicBezTo>
                    <a:cubicBezTo>
                      <a:pt x="410274" y="8559596"/>
                      <a:pt x="446976" y="8591981"/>
                      <a:pt x="475742" y="8620556"/>
                    </a:cubicBezTo>
                    <a:cubicBezTo>
                      <a:pt x="505841" y="8650465"/>
                      <a:pt x="557467" y="8648115"/>
                      <a:pt x="578803" y="8611476"/>
                    </a:cubicBezTo>
                    <a:cubicBezTo>
                      <a:pt x="688022" y="8423960"/>
                      <a:pt x="713613" y="8252002"/>
                      <a:pt x="718693" y="8162594"/>
                    </a:cubicBezTo>
                    <a:cubicBezTo>
                      <a:pt x="719251" y="8149943"/>
                      <a:pt x="726811" y="8138658"/>
                      <a:pt x="738298" y="8133329"/>
                    </a:cubicBezTo>
                    <a:cubicBezTo>
                      <a:pt x="749785" y="8128000"/>
                      <a:pt x="763283" y="8129514"/>
                      <a:pt x="773303" y="8137257"/>
                    </a:cubicBezTo>
                    <a:cubicBezTo>
                      <a:pt x="1116647" y="8402497"/>
                      <a:pt x="1149033" y="8777782"/>
                      <a:pt x="1139634" y="8969996"/>
                    </a:cubicBezTo>
                    <a:cubicBezTo>
                      <a:pt x="1137094" y="9021876"/>
                      <a:pt x="1188656" y="9056103"/>
                      <a:pt x="1222248" y="9016478"/>
                    </a:cubicBezTo>
                    <a:cubicBezTo>
                      <a:pt x="1239393" y="8996286"/>
                      <a:pt x="1253998" y="8975330"/>
                      <a:pt x="1265745" y="8956598"/>
                    </a:cubicBezTo>
                    <a:cubicBezTo>
                      <a:pt x="1272873" y="8945351"/>
                      <a:pt x="1285895" y="8939281"/>
                      <a:pt x="1299092" y="8941055"/>
                    </a:cubicBezTo>
                    <a:cubicBezTo>
                      <a:pt x="1312289" y="8942829"/>
                      <a:pt x="1323246" y="8952122"/>
                      <a:pt x="1327150" y="8964853"/>
                    </a:cubicBezTo>
                    <a:lnTo>
                      <a:pt x="1327150" y="8964916"/>
                    </a:lnTo>
                    <a:moveTo>
                      <a:pt x="605409" y="8968218"/>
                    </a:moveTo>
                    <a:cubicBezTo>
                      <a:pt x="584264" y="8949168"/>
                      <a:pt x="559435" y="8929865"/>
                      <a:pt x="538861" y="8922054"/>
                    </a:cubicBezTo>
                    <a:cubicBezTo>
                      <a:pt x="534791" y="8920513"/>
                      <a:pt x="530252" y="8920810"/>
                      <a:pt x="526417" y="8922867"/>
                    </a:cubicBezTo>
                    <a:cubicBezTo>
                      <a:pt x="522582" y="8924925"/>
                      <a:pt x="519825" y="8928542"/>
                      <a:pt x="518858" y="8932786"/>
                    </a:cubicBezTo>
                    <a:cubicBezTo>
                      <a:pt x="510286" y="8966314"/>
                      <a:pt x="482092" y="9060484"/>
                      <a:pt x="406464" y="9222155"/>
                    </a:cubicBezTo>
                    <a:cubicBezTo>
                      <a:pt x="296926" y="9455581"/>
                      <a:pt x="454660" y="9767112"/>
                      <a:pt x="762572" y="9770287"/>
                    </a:cubicBezTo>
                    <a:cubicBezTo>
                      <a:pt x="980631" y="9772700"/>
                      <a:pt x="1183894" y="9555403"/>
                      <a:pt x="1115314" y="9264128"/>
                    </a:cubicBezTo>
                    <a:lnTo>
                      <a:pt x="1114044" y="9258985"/>
                    </a:lnTo>
                    <a:cubicBezTo>
                      <a:pt x="1111747" y="9249607"/>
                      <a:pt x="1109206" y="9240291"/>
                      <a:pt x="1106424" y="9231045"/>
                    </a:cubicBezTo>
                    <a:lnTo>
                      <a:pt x="1106361" y="9230728"/>
                    </a:lnTo>
                    <a:cubicBezTo>
                      <a:pt x="1104745" y="9225348"/>
                      <a:pt x="1103052" y="9219992"/>
                      <a:pt x="1101281" y="9214662"/>
                    </a:cubicBezTo>
                    <a:cubicBezTo>
                      <a:pt x="1099424" y="9208788"/>
                      <a:pt x="1094252" y="9204581"/>
                      <a:pt x="1088123" y="9203961"/>
                    </a:cubicBezTo>
                    <a:cubicBezTo>
                      <a:pt x="1081995" y="9203340"/>
                      <a:pt x="1076084" y="9206422"/>
                      <a:pt x="1073086" y="9211804"/>
                    </a:cubicBezTo>
                    <a:cubicBezTo>
                      <a:pt x="1065408" y="9225577"/>
                      <a:pt x="1056321" y="9238516"/>
                      <a:pt x="1045972" y="9250413"/>
                    </a:cubicBezTo>
                    <a:lnTo>
                      <a:pt x="1044448" y="9252127"/>
                    </a:lnTo>
                    <a:cubicBezTo>
                      <a:pt x="1015238" y="9284893"/>
                      <a:pt x="973582" y="9253016"/>
                      <a:pt x="973455" y="9209074"/>
                    </a:cubicBezTo>
                    <a:cubicBezTo>
                      <a:pt x="973138" y="9102585"/>
                      <a:pt x="956119" y="8917355"/>
                      <a:pt x="859409" y="8741396"/>
                    </a:cubicBezTo>
                    <a:cubicBezTo>
                      <a:pt x="852667" y="8729100"/>
                      <a:pt x="845595" y="8716989"/>
                      <a:pt x="838200" y="8705075"/>
                    </a:cubicBezTo>
                    <a:lnTo>
                      <a:pt x="838073" y="8704820"/>
                    </a:lnTo>
                    <a:lnTo>
                      <a:pt x="830771" y="8693327"/>
                    </a:lnTo>
                    <a:cubicBezTo>
                      <a:pt x="823278" y="8681516"/>
                      <a:pt x="804736" y="8685453"/>
                      <a:pt x="802576" y="8699360"/>
                    </a:cubicBezTo>
                    <a:cubicBezTo>
                      <a:pt x="801942" y="8703551"/>
                      <a:pt x="801116" y="8707995"/>
                      <a:pt x="800290" y="8712694"/>
                    </a:cubicBezTo>
                    <a:lnTo>
                      <a:pt x="800290" y="8712949"/>
                    </a:lnTo>
                    <a:cubicBezTo>
                      <a:pt x="797925" y="8725893"/>
                      <a:pt x="795193" y="8738767"/>
                      <a:pt x="792099" y="8751556"/>
                    </a:cubicBezTo>
                    <a:cubicBezTo>
                      <a:pt x="777494" y="8812390"/>
                      <a:pt x="749427" y="8893796"/>
                      <a:pt x="695897" y="8965107"/>
                    </a:cubicBezTo>
                    <a:cubicBezTo>
                      <a:pt x="674307" y="8994000"/>
                      <a:pt x="632269" y="8992349"/>
                      <a:pt x="605409" y="8968218"/>
                    </a:cubicBezTo>
                    <a:moveTo>
                      <a:pt x="2287270" y="9706787"/>
                    </a:moveTo>
                    <a:cubicBezTo>
                      <a:pt x="2028952" y="9704120"/>
                      <a:pt x="1896554" y="9443833"/>
                      <a:pt x="1987931" y="9249142"/>
                    </a:cubicBezTo>
                    <a:cubicBezTo>
                      <a:pt x="2037207" y="9143923"/>
                      <a:pt x="2067052" y="9066008"/>
                      <a:pt x="2084769" y="9013494"/>
                    </a:cubicBezTo>
                    <a:lnTo>
                      <a:pt x="2086991" y="9015463"/>
                    </a:lnTo>
                    <a:cubicBezTo>
                      <a:pt x="2133155" y="9056865"/>
                      <a:pt x="2220341" y="9070327"/>
                      <a:pt x="2270697" y="9003207"/>
                    </a:cubicBezTo>
                    <a:cubicBezTo>
                      <a:pt x="2312289" y="8947835"/>
                      <a:pt x="2339911" y="8887764"/>
                      <a:pt x="2358326" y="8833979"/>
                    </a:cubicBezTo>
                    <a:cubicBezTo>
                      <a:pt x="2421128" y="8977363"/>
                      <a:pt x="2433701" y="9120682"/>
                      <a:pt x="2433955" y="9209265"/>
                    </a:cubicBezTo>
                    <a:cubicBezTo>
                      <a:pt x="2434082" y="9249904"/>
                      <a:pt x="2453195" y="9289846"/>
                      <a:pt x="2486914" y="9312198"/>
                    </a:cubicBezTo>
                    <a:cubicBezTo>
                      <a:pt x="2504313" y="9323818"/>
                      <a:pt x="2527110" y="9331375"/>
                      <a:pt x="2552382" y="9328454"/>
                    </a:cubicBezTo>
                    <a:cubicBezTo>
                      <a:pt x="2564194" y="9327120"/>
                      <a:pt x="2575179" y="9323565"/>
                      <a:pt x="2585085" y="9318485"/>
                    </a:cubicBezTo>
                    <a:cubicBezTo>
                      <a:pt x="2618804" y="9551149"/>
                      <a:pt x="2451291" y="9708565"/>
                      <a:pt x="2287270" y="9706787"/>
                    </a:cubicBezTo>
                    <a:moveTo>
                      <a:pt x="2851150" y="8964916"/>
                    </a:moveTo>
                    <a:cubicBezTo>
                      <a:pt x="2950718" y="9279241"/>
                      <a:pt x="2826195" y="9869538"/>
                      <a:pt x="2286635" y="9870236"/>
                    </a:cubicBezTo>
                    <a:cubicBezTo>
                      <a:pt x="1820926" y="9870935"/>
                      <a:pt x="1524000" y="9447008"/>
                      <a:pt x="1719580" y="8969171"/>
                    </a:cubicBezTo>
                    <a:cubicBezTo>
                      <a:pt x="1730819" y="8941676"/>
                      <a:pt x="1741488" y="8916783"/>
                      <a:pt x="1751584" y="8893352"/>
                    </a:cubicBezTo>
                    <a:cubicBezTo>
                      <a:pt x="1795907" y="8790101"/>
                      <a:pt x="1828546" y="8714155"/>
                      <a:pt x="1844802" y="8562327"/>
                    </a:cubicBezTo>
                    <a:cubicBezTo>
                      <a:pt x="1846075" y="8550709"/>
                      <a:pt x="1853209" y="8540553"/>
                      <a:pt x="1863705" y="8535414"/>
                    </a:cubicBezTo>
                    <a:cubicBezTo>
                      <a:pt x="1874201" y="8530276"/>
                      <a:pt x="1886598" y="8530871"/>
                      <a:pt x="1896554" y="8536990"/>
                    </a:cubicBezTo>
                    <a:cubicBezTo>
                      <a:pt x="1934273" y="8559596"/>
                      <a:pt x="1970976" y="8591981"/>
                      <a:pt x="1999742" y="8620556"/>
                    </a:cubicBezTo>
                    <a:cubicBezTo>
                      <a:pt x="2029841" y="8650465"/>
                      <a:pt x="2081466" y="8648115"/>
                      <a:pt x="2102803" y="8611476"/>
                    </a:cubicBezTo>
                    <a:cubicBezTo>
                      <a:pt x="2212023" y="8423960"/>
                      <a:pt x="2237613" y="8252002"/>
                      <a:pt x="2242693" y="8162594"/>
                    </a:cubicBezTo>
                    <a:cubicBezTo>
                      <a:pt x="2243251" y="8149943"/>
                      <a:pt x="2250811" y="8138658"/>
                      <a:pt x="2262298" y="8133329"/>
                    </a:cubicBezTo>
                    <a:cubicBezTo>
                      <a:pt x="2273785" y="8128000"/>
                      <a:pt x="2287283" y="8129514"/>
                      <a:pt x="2297303" y="8137257"/>
                    </a:cubicBezTo>
                    <a:cubicBezTo>
                      <a:pt x="2640648" y="8402497"/>
                      <a:pt x="2673032" y="8777782"/>
                      <a:pt x="2663635" y="8969996"/>
                    </a:cubicBezTo>
                    <a:cubicBezTo>
                      <a:pt x="2661095" y="9021876"/>
                      <a:pt x="2712657" y="9056103"/>
                      <a:pt x="2746248" y="9016478"/>
                    </a:cubicBezTo>
                    <a:cubicBezTo>
                      <a:pt x="2763393" y="8996286"/>
                      <a:pt x="2777998" y="8975330"/>
                      <a:pt x="2789745" y="8956598"/>
                    </a:cubicBezTo>
                    <a:cubicBezTo>
                      <a:pt x="2796873" y="8945351"/>
                      <a:pt x="2809895" y="8939281"/>
                      <a:pt x="2823092" y="8941055"/>
                    </a:cubicBezTo>
                    <a:cubicBezTo>
                      <a:pt x="2836289" y="8942829"/>
                      <a:pt x="2847246" y="8952122"/>
                      <a:pt x="2851150" y="8964853"/>
                    </a:cubicBezTo>
                    <a:lnTo>
                      <a:pt x="2851150" y="8964916"/>
                    </a:lnTo>
                    <a:moveTo>
                      <a:pt x="2129409" y="8968218"/>
                    </a:moveTo>
                    <a:cubicBezTo>
                      <a:pt x="2108263" y="8949168"/>
                      <a:pt x="2083435" y="8929865"/>
                      <a:pt x="2062861" y="8922054"/>
                    </a:cubicBezTo>
                    <a:cubicBezTo>
                      <a:pt x="2058791" y="8920513"/>
                      <a:pt x="2054252" y="8920810"/>
                      <a:pt x="2050417" y="8922867"/>
                    </a:cubicBezTo>
                    <a:cubicBezTo>
                      <a:pt x="2046582" y="8924925"/>
                      <a:pt x="2043825" y="8928542"/>
                      <a:pt x="2042858" y="8932786"/>
                    </a:cubicBezTo>
                    <a:cubicBezTo>
                      <a:pt x="2034286" y="8966314"/>
                      <a:pt x="2006092" y="9060484"/>
                      <a:pt x="1930463" y="9222155"/>
                    </a:cubicBezTo>
                    <a:cubicBezTo>
                      <a:pt x="1820926" y="9455581"/>
                      <a:pt x="1978660" y="9767112"/>
                      <a:pt x="2286572" y="9770287"/>
                    </a:cubicBezTo>
                    <a:cubicBezTo>
                      <a:pt x="2504631" y="9772700"/>
                      <a:pt x="2707894" y="9555403"/>
                      <a:pt x="2639314" y="9264128"/>
                    </a:cubicBezTo>
                    <a:lnTo>
                      <a:pt x="2638044" y="9258985"/>
                    </a:lnTo>
                    <a:cubicBezTo>
                      <a:pt x="2635747" y="9249607"/>
                      <a:pt x="2633206" y="9240291"/>
                      <a:pt x="2630424" y="9231045"/>
                    </a:cubicBezTo>
                    <a:lnTo>
                      <a:pt x="2630360" y="9230728"/>
                    </a:lnTo>
                    <a:cubicBezTo>
                      <a:pt x="2628745" y="9225348"/>
                      <a:pt x="2627052" y="9219992"/>
                      <a:pt x="2625281" y="9214662"/>
                    </a:cubicBezTo>
                    <a:cubicBezTo>
                      <a:pt x="2623424" y="9208788"/>
                      <a:pt x="2618252" y="9204581"/>
                      <a:pt x="2612123" y="9203961"/>
                    </a:cubicBezTo>
                    <a:cubicBezTo>
                      <a:pt x="2605995" y="9203340"/>
                      <a:pt x="2600084" y="9206422"/>
                      <a:pt x="2597086" y="9211804"/>
                    </a:cubicBezTo>
                    <a:cubicBezTo>
                      <a:pt x="2589408" y="9225577"/>
                      <a:pt x="2580321" y="9238516"/>
                      <a:pt x="2569972" y="9250413"/>
                    </a:cubicBezTo>
                    <a:lnTo>
                      <a:pt x="2568448" y="9252127"/>
                    </a:lnTo>
                    <a:cubicBezTo>
                      <a:pt x="2539238" y="9284893"/>
                      <a:pt x="2497582" y="9253016"/>
                      <a:pt x="2497455" y="9209074"/>
                    </a:cubicBezTo>
                    <a:cubicBezTo>
                      <a:pt x="2497138" y="9102585"/>
                      <a:pt x="2480120" y="8917355"/>
                      <a:pt x="2383409" y="8741396"/>
                    </a:cubicBezTo>
                    <a:cubicBezTo>
                      <a:pt x="2376667" y="8729100"/>
                      <a:pt x="2369595" y="8716989"/>
                      <a:pt x="2362200" y="8705075"/>
                    </a:cubicBezTo>
                    <a:lnTo>
                      <a:pt x="2362073" y="8704820"/>
                    </a:lnTo>
                    <a:lnTo>
                      <a:pt x="2354770" y="8693327"/>
                    </a:lnTo>
                    <a:cubicBezTo>
                      <a:pt x="2347278" y="8681516"/>
                      <a:pt x="2328735" y="8685453"/>
                      <a:pt x="2326576" y="8699360"/>
                    </a:cubicBezTo>
                    <a:cubicBezTo>
                      <a:pt x="2325941" y="8703551"/>
                      <a:pt x="2325116" y="8707995"/>
                      <a:pt x="2324291" y="8712694"/>
                    </a:cubicBezTo>
                    <a:lnTo>
                      <a:pt x="2324291" y="8712949"/>
                    </a:lnTo>
                    <a:cubicBezTo>
                      <a:pt x="2321925" y="8725893"/>
                      <a:pt x="2319193" y="8738767"/>
                      <a:pt x="2316099" y="8751556"/>
                    </a:cubicBezTo>
                    <a:cubicBezTo>
                      <a:pt x="2301494" y="8812390"/>
                      <a:pt x="2273427" y="8893796"/>
                      <a:pt x="2219897" y="8965107"/>
                    </a:cubicBezTo>
                    <a:cubicBezTo>
                      <a:pt x="2198307" y="8994000"/>
                      <a:pt x="2156270" y="8992349"/>
                      <a:pt x="2129409" y="8968218"/>
                    </a:cubicBezTo>
                    <a:moveTo>
                      <a:pt x="3811270" y="9706787"/>
                    </a:moveTo>
                    <a:cubicBezTo>
                      <a:pt x="3552952" y="9704120"/>
                      <a:pt x="3420554" y="9443833"/>
                      <a:pt x="3511931" y="9249142"/>
                    </a:cubicBezTo>
                    <a:cubicBezTo>
                      <a:pt x="3561207" y="9143923"/>
                      <a:pt x="3591052" y="9066008"/>
                      <a:pt x="3608769" y="9013494"/>
                    </a:cubicBezTo>
                    <a:lnTo>
                      <a:pt x="3610991" y="9015463"/>
                    </a:lnTo>
                    <a:cubicBezTo>
                      <a:pt x="3657155" y="9056865"/>
                      <a:pt x="3744341" y="9070327"/>
                      <a:pt x="3794696" y="9003207"/>
                    </a:cubicBezTo>
                    <a:cubicBezTo>
                      <a:pt x="3836289" y="8947835"/>
                      <a:pt x="3863911" y="8887764"/>
                      <a:pt x="3882327" y="8833979"/>
                    </a:cubicBezTo>
                    <a:cubicBezTo>
                      <a:pt x="3945128" y="8977363"/>
                      <a:pt x="3957701" y="9120682"/>
                      <a:pt x="3957955" y="9209265"/>
                    </a:cubicBezTo>
                    <a:cubicBezTo>
                      <a:pt x="3958082" y="9249904"/>
                      <a:pt x="3977196" y="9289846"/>
                      <a:pt x="4010914" y="9312198"/>
                    </a:cubicBezTo>
                    <a:cubicBezTo>
                      <a:pt x="4028313" y="9323818"/>
                      <a:pt x="4051109" y="9331375"/>
                      <a:pt x="4076383" y="9328454"/>
                    </a:cubicBezTo>
                    <a:cubicBezTo>
                      <a:pt x="4088194" y="9327120"/>
                      <a:pt x="4099179" y="9323565"/>
                      <a:pt x="4109085" y="9318485"/>
                    </a:cubicBezTo>
                    <a:cubicBezTo>
                      <a:pt x="4142803" y="9551149"/>
                      <a:pt x="3975290" y="9708565"/>
                      <a:pt x="3811270" y="9706787"/>
                    </a:cubicBezTo>
                    <a:moveTo>
                      <a:pt x="4375150" y="8964916"/>
                    </a:moveTo>
                    <a:cubicBezTo>
                      <a:pt x="4474718" y="9279241"/>
                      <a:pt x="4350195" y="9869538"/>
                      <a:pt x="3810635" y="9870236"/>
                    </a:cubicBezTo>
                    <a:cubicBezTo>
                      <a:pt x="3344926" y="9870935"/>
                      <a:pt x="3048000" y="9447008"/>
                      <a:pt x="3243580" y="8969171"/>
                    </a:cubicBezTo>
                    <a:cubicBezTo>
                      <a:pt x="3254820" y="8941676"/>
                      <a:pt x="3265488" y="8916783"/>
                      <a:pt x="3275584" y="8893352"/>
                    </a:cubicBezTo>
                    <a:cubicBezTo>
                      <a:pt x="3319907" y="8790101"/>
                      <a:pt x="3352546" y="8714155"/>
                      <a:pt x="3368802" y="8562327"/>
                    </a:cubicBezTo>
                    <a:cubicBezTo>
                      <a:pt x="3370075" y="8550709"/>
                      <a:pt x="3377209" y="8540553"/>
                      <a:pt x="3387705" y="8535414"/>
                    </a:cubicBezTo>
                    <a:cubicBezTo>
                      <a:pt x="3398201" y="8530276"/>
                      <a:pt x="3410598" y="8530871"/>
                      <a:pt x="3420554" y="8536990"/>
                    </a:cubicBezTo>
                    <a:cubicBezTo>
                      <a:pt x="3458273" y="8559596"/>
                      <a:pt x="3494977" y="8591981"/>
                      <a:pt x="3523742" y="8620556"/>
                    </a:cubicBezTo>
                    <a:cubicBezTo>
                      <a:pt x="3553841" y="8650465"/>
                      <a:pt x="3605466" y="8648115"/>
                      <a:pt x="3626802" y="8611476"/>
                    </a:cubicBezTo>
                    <a:cubicBezTo>
                      <a:pt x="3736022" y="8423960"/>
                      <a:pt x="3761613" y="8252002"/>
                      <a:pt x="3766693" y="8162594"/>
                    </a:cubicBezTo>
                    <a:cubicBezTo>
                      <a:pt x="3767251" y="8149943"/>
                      <a:pt x="3774811" y="8138658"/>
                      <a:pt x="3786298" y="8133329"/>
                    </a:cubicBezTo>
                    <a:cubicBezTo>
                      <a:pt x="3797785" y="8128000"/>
                      <a:pt x="3811283" y="8129514"/>
                      <a:pt x="3821303" y="8137257"/>
                    </a:cubicBezTo>
                    <a:cubicBezTo>
                      <a:pt x="4164647" y="8402497"/>
                      <a:pt x="4197033" y="8777782"/>
                      <a:pt x="4187634" y="8969996"/>
                    </a:cubicBezTo>
                    <a:cubicBezTo>
                      <a:pt x="4185095" y="9021876"/>
                      <a:pt x="4236657" y="9056103"/>
                      <a:pt x="4270248" y="9016478"/>
                    </a:cubicBezTo>
                    <a:cubicBezTo>
                      <a:pt x="4287393" y="8996286"/>
                      <a:pt x="4301998" y="8975330"/>
                      <a:pt x="4313746" y="8956598"/>
                    </a:cubicBezTo>
                    <a:cubicBezTo>
                      <a:pt x="4320873" y="8945351"/>
                      <a:pt x="4333895" y="8939281"/>
                      <a:pt x="4347092" y="8941055"/>
                    </a:cubicBezTo>
                    <a:cubicBezTo>
                      <a:pt x="4360289" y="8942829"/>
                      <a:pt x="4371246" y="8952122"/>
                      <a:pt x="4375150" y="8964853"/>
                    </a:cubicBezTo>
                    <a:lnTo>
                      <a:pt x="4375150" y="8964916"/>
                    </a:lnTo>
                    <a:moveTo>
                      <a:pt x="3653409" y="8968218"/>
                    </a:moveTo>
                    <a:cubicBezTo>
                      <a:pt x="3632264" y="8949168"/>
                      <a:pt x="3607435" y="8929865"/>
                      <a:pt x="3586861" y="8922054"/>
                    </a:cubicBezTo>
                    <a:cubicBezTo>
                      <a:pt x="3582791" y="8920513"/>
                      <a:pt x="3578253" y="8920810"/>
                      <a:pt x="3574417" y="8922867"/>
                    </a:cubicBezTo>
                    <a:cubicBezTo>
                      <a:pt x="3570582" y="8924925"/>
                      <a:pt x="3567825" y="8928542"/>
                      <a:pt x="3566859" y="8932786"/>
                    </a:cubicBezTo>
                    <a:cubicBezTo>
                      <a:pt x="3558286" y="8966314"/>
                      <a:pt x="3530092" y="9060484"/>
                      <a:pt x="3454464" y="9222155"/>
                    </a:cubicBezTo>
                    <a:cubicBezTo>
                      <a:pt x="3344926" y="9455581"/>
                      <a:pt x="3502660" y="9767112"/>
                      <a:pt x="3810571" y="9770287"/>
                    </a:cubicBezTo>
                    <a:cubicBezTo>
                      <a:pt x="4028631" y="9772700"/>
                      <a:pt x="4231894" y="9555403"/>
                      <a:pt x="4163314" y="9264128"/>
                    </a:cubicBezTo>
                    <a:lnTo>
                      <a:pt x="4162044" y="9258985"/>
                    </a:lnTo>
                    <a:cubicBezTo>
                      <a:pt x="4159747" y="9249607"/>
                      <a:pt x="4157206" y="9240291"/>
                      <a:pt x="4154424" y="9231045"/>
                    </a:cubicBezTo>
                    <a:lnTo>
                      <a:pt x="4154360" y="9230728"/>
                    </a:lnTo>
                    <a:cubicBezTo>
                      <a:pt x="4152745" y="9225348"/>
                      <a:pt x="4151052" y="9219992"/>
                      <a:pt x="4149281" y="9214662"/>
                    </a:cubicBezTo>
                    <a:cubicBezTo>
                      <a:pt x="4147424" y="9208788"/>
                      <a:pt x="4142252" y="9204581"/>
                      <a:pt x="4136123" y="9203961"/>
                    </a:cubicBezTo>
                    <a:cubicBezTo>
                      <a:pt x="4129994" y="9203340"/>
                      <a:pt x="4124084" y="9206422"/>
                      <a:pt x="4121086" y="9211804"/>
                    </a:cubicBezTo>
                    <a:cubicBezTo>
                      <a:pt x="4113408" y="9225577"/>
                      <a:pt x="4104321" y="9238516"/>
                      <a:pt x="4093972" y="9250413"/>
                    </a:cubicBezTo>
                    <a:lnTo>
                      <a:pt x="4092448" y="9252127"/>
                    </a:lnTo>
                    <a:cubicBezTo>
                      <a:pt x="4063238" y="9284893"/>
                      <a:pt x="4021582" y="9253016"/>
                      <a:pt x="4021455" y="9209074"/>
                    </a:cubicBezTo>
                    <a:cubicBezTo>
                      <a:pt x="4021138" y="9102585"/>
                      <a:pt x="4004120" y="8917355"/>
                      <a:pt x="3907409" y="8741396"/>
                    </a:cubicBezTo>
                    <a:cubicBezTo>
                      <a:pt x="3900667" y="8729100"/>
                      <a:pt x="3893595" y="8716989"/>
                      <a:pt x="3886200" y="8705075"/>
                    </a:cubicBezTo>
                    <a:lnTo>
                      <a:pt x="3886073" y="8704820"/>
                    </a:lnTo>
                    <a:lnTo>
                      <a:pt x="3878771" y="8693327"/>
                    </a:lnTo>
                    <a:cubicBezTo>
                      <a:pt x="3871277" y="8681516"/>
                      <a:pt x="3852735" y="8685453"/>
                      <a:pt x="3850577" y="8699360"/>
                    </a:cubicBezTo>
                    <a:cubicBezTo>
                      <a:pt x="3849941" y="8703551"/>
                      <a:pt x="3849116" y="8707995"/>
                      <a:pt x="3848290" y="8712694"/>
                    </a:cubicBezTo>
                    <a:lnTo>
                      <a:pt x="3848290" y="8712949"/>
                    </a:lnTo>
                    <a:cubicBezTo>
                      <a:pt x="3845925" y="8725893"/>
                      <a:pt x="3843193" y="8738767"/>
                      <a:pt x="3840099" y="8751556"/>
                    </a:cubicBezTo>
                    <a:cubicBezTo>
                      <a:pt x="3825494" y="8812390"/>
                      <a:pt x="3797427" y="8893796"/>
                      <a:pt x="3743896" y="8965107"/>
                    </a:cubicBezTo>
                    <a:cubicBezTo>
                      <a:pt x="3722307" y="8994000"/>
                      <a:pt x="3680270" y="8992349"/>
                      <a:pt x="3653409" y="8968218"/>
                    </a:cubicBezTo>
                    <a:moveTo>
                      <a:pt x="5335270" y="9706787"/>
                    </a:moveTo>
                    <a:cubicBezTo>
                      <a:pt x="5076952" y="9704120"/>
                      <a:pt x="4944554" y="9443833"/>
                      <a:pt x="5035931" y="9249142"/>
                    </a:cubicBezTo>
                    <a:cubicBezTo>
                      <a:pt x="5085207" y="9143923"/>
                      <a:pt x="5115052" y="9066008"/>
                      <a:pt x="5132769" y="9013494"/>
                    </a:cubicBezTo>
                    <a:lnTo>
                      <a:pt x="5134991" y="9015463"/>
                    </a:lnTo>
                    <a:cubicBezTo>
                      <a:pt x="5181155" y="9056865"/>
                      <a:pt x="5268341" y="9070327"/>
                      <a:pt x="5318696" y="9003207"/>
                    </a:cubicBezTo>
                    <a:cubicBezTo>
                      <a:pt x="5360289" y="8947835"/>
                      <a:pt x="5387911" y="8887764"/>
                      <a:pt x="5406327" y="8833979"/>
                    </a:cubicBezTo>
                    <a:cubicBezTo>
                      <a:pt x="5469128" y="8977363"/>
                      <a:pt x="5481701" y="9120682"/>
                      <a:pt x="5481955" y="9209265"/>
                    </a:cubicBezTo>
                    <a:cubicBezTo>
                      <a:pt x="5482082" y="9249904"/>
                      <a:pt x="5501196" y="9289846"/>
                      <a:pt x="5534914" y="9312198"/>
                    </a:cubicBezTo>
                    <a:cubicBezTo>
                      <a:pt x="5552313" y="9323818"/>
                      <a:pt x="5575109" y="9331375"/>
                      <a:pt x="5600383" y="9328454"/>
                    </a:cubicBezTo>
                    <a:cubicBezTo>
                      <a:pt x="5612194" y="9327120"/>
                      <a:pt x="5623179" y="9323565"/>
                      <a:pt x="5633085" y="9318485"/>
                    </a:cubicBezTo>
                    <a:cubicBezTo>
                      <a:pt x="5666803" y="9551149"/>
                      <a:pt x="5499290" y="9708565"/>
                      <a:pt x="5335270" y="9706787"/>
                    </a:cubicBezTo>
                    <a:moveTo>
                      <a:pt x="5899150" y="8964916"/>
                    </a:moveTo>
                    <a:cubicBezTo>
                      <a:pt x="5998718" y="9279241"/>
                      <a:pt x="5874195" y="9869538"/>
                      <a:pt x="5334635" y="9870236"/>
                    </a:cubicBezTo>
                    <a:cubicBezTo>
                      <a:pt x="4868926" y="9870935"/>
                      <a:pt x="4572000" y="9447008"/>
                      <a:pt x="4767580" y="8969171"/>
                    </a:cubicBezTo>
                    <a:cubicBezTo>
                      <a:pt x="4778820" y="8941676"/>
                      <a:pt x="4789488" y="8916783"/>
                      <a:pt x="4799584" y="8893352"/>
                    </a:cubicBezTo>
                    <a:cubicBezTo>
                      <a:pt x="4843907" y="8790101"/>
                      <a:pt x="4876546" y="8714155"/>
                      <a:pt x="4892802" y="8562327"/>
                    </a:cubicBezTo>
                    <a:cubicBezTo>
                      <a:pt x="4894075" y="8550709"/>
                      <a:pt x="4901209" y="8540553"/>
                      <a:pt x="4911705" y="8535414"/>
                    </a:cubicBezTo>
                    <a:cubicBezTo>
                      <a:pt x="4922201" y="8530276"/>
                      <a:pt x="4934598" y="8530871"/>
                      <a:pt x="4944554" y="8536990"/>
                    </a:cubicBezTo>
                    <a:cubicBezTo>
                      <a:pt x="4982273" y="8559596"/>
                      <a:pt x="5018977" y="8591981"/>
                      <a:pt x="5047742" y="8620556"/>
                    </a:cubicBezTo>
                    <a:cubicBezTo>
                      <a:pt x="5077841" y="8650465"/>
                      <a:pt x="5129466" y="8648115"/>
                      <a:pt x="5150802" y="8611476"/>
                    </a:cubicBezTo>
                    <a:cubicBezTo>
                      <a:pt x="5260022" y="8423960"/>
                      <a:pt x="5285613" y="8252002"/>
                      <a:pt x="5290693" y="8162594"/>
                    </a:cubicBezTo>
                    <a:cubicBezTo>
                      <a:pt x="5291251" y="8149943"/>
                      <a:pt x="5298811" y="8138658"/>
                      <a:pt x="5310298" y="8133329"/>
                    </a:cubicBezTo>
                    <a:cubicBezTo>
                      <a:pt x="5321785" y="8128000"/>
                      <a:pt x="5335283" y="8129514"/>
                      <a:pt x="5345303" y="8137257"/>
                    </a:cubicBezTo>
                    <a:cubicBezTo>
                      <a:pt x="5688647" y="8402497"/>
                      <a:pt x="5721033" y="8777782"/>
                      <a:pt x="5711634" y="8969996"/>
                    </a:cubicBezTo>
                    <a:cubicBezTo>
                      <a:pt x="5709095" y="9021876"/>
                      <a:pt x="5760657" y="9056103"/>
                      <a:pt x="5794248" y="9016478"/>
                    </a:cubicBezTo>
                    <a:cubicBezTo>
                      <a:pt x="5811393" y="8996286"/>
                      <a:pt x="5825998" y="8975330"/>
                      <a:pt x="5837746" y="8956598"/>
                    </a:cubicBezTo>
                    <a:cubicBezTo>
                      <a:pt x="5844873" y="8945351"/>
                      <a:pt x="5857895" y="8939281"/>
                      <a:pt x="5871092" y="8941055"/>
                    </a:cubicBezTo>
                    <a:cubicBezTo>
                      <a:pt x="5884289" y="8942829"/>
                      <a:pt x="5895246" y="8952122"/>
                      <a:pt x="5899150" y="8964853"/>
                    </a:cubicBezTo>
                    <a:lnTo>
                      <a:pt x="5899150" y="8964916"/>
                    </a:lnTo>
                    <a:moveTo>
                      <a:pt x="5177409" y="8968218"/>
                    </a:moveTo>
                    <a:cubicBezTo>
                      <a:pt x="5156264" y="8949168"/>
                      <a:pt x="5131435" y="8929865"/>
                      <a:pt x="5110861" y="8922054"/>
                    </a:cubicBezTo>
                    <a:cubicBezTo>
                      <a:pt x="5106791" y="8920513"/>
                      <a:pt x="5102253" y="8920810"/>
                      <a:pt x="5098417" y="8922867"/>
                    </a:cubicBezTo>
                    <a:cubicBezTo>
                      <a:pt x="5094582" y="8924925"/>
                      <a:pt x="5091825" y="8928542"/>
                      <a:pt x="5090859" y="8932786"/>
                    </a:cubicBezTo>
                    <a:cubicBezTo>
                      <a:pt x="5082286" y="8966314"/>
                      <a:pt x="5054092" y="9060484"/>
                      <a:pt x="4978464" y="9222155"/>
                    </a:cubicBezTo>
                    <a:cubicBezTo>
                      <a:pt x="4868926" y="9455581"/>
                      <a:pt x="5026660" y="9767112"/>
                      <a:pt x="5334571" y="9770287"/>
                    </a:cubicBezTo>
                    <a:cubicBezTo>
                      <a:pt x="5552631" y="9772700"/>
                      <a:pt x="5755894" y="9555403"/>
                      <a:pt x="5687314" y="9264128"/>
                    </a:cubicBezTo>
                    <a:lnTo>
                      <a:pt x="5686044" y="9258985"/>
                    </a:lnTo>
                    <a:cubicBezTo>
                      <a:pt x="5683747" y="9249607"/>
                      <a:pt x="5681206" y="9240291"/>
                      <a:pt x="5678424" y="9231045"/>
                    </a:cubicBezTo>
                    <a:lnTo>
                      <a:pt x="5678360" y="9230728"/>
                    </a:lnTo>
                    <a:cubicBezTo>
                      <a:pt x="5676745" y="9225348"/>
                      <a:pt x="5675052" y="9219992"/>
                      <a:pt x="5673281" y="9214662"/>
                    </a:cubicBezTo>
                    <a:cubicBezTo>
                      <a:pt x="5671424" y="9208788"/>
                      <a:pt x="5666252" y="9204581"/>
                      <a:pt x="5660123" y="9203961"/>
                    </a:cubicBezTo>
                    <a:cubicBezTo>
                      <a:pt x="5653994" y="9203340"/>
                      <a:pt x="5648084" y="9206422"/>
                      <a:pt x="5645086" y="9211804"/>
                    </a:cubicBezTo>
                    <a:cubicBezTo>
                      <a:pt x="5637408" y="9225577"/>
                      <a:pt x="5628321" y="9238516"/>
                      <a:pt x="5617972" y="9250413"/>
                    </a:cubicBezTo>
                    <a:lnTo>
                      <a:pt x="5616448" y="9252127"/>
                    </a:lnTo>
                    <a:cubicBezTo>
                      <a:pt x="5587238" y="9284893"/>
                      <a:pt x="5545582" y="9253016"/>
                      <a:pt x="5545455" y="9209074"/>
                    </a:cubicBezTo>
                    <a:cubicBezTo>
                      <a:pt x="5545138" y="9102585"/>
                      <a:pt x="5528120" y="8917355"/>
                      <a:pt x="5431409" y="8741396"/>
                    </a:cubicBezTo>
                    <a:cubicBezTo>
                      <a:pt x="5424667" y="8729100"/>
                      <a:pt x="5417595" y="8716989"/>
                      <a:pt x="5410200" y="8705075"/>
                    </a:cubicBezTo>
                    <a:lnTo>
                      <a:pt x="5410073" y="8704820"/>
                    </a:lnTo>
                    <a:lnTo>
                      <a:pt x="5402771" y="8693327"/>
                    </a:lnTo>
                    <a:cubicBezTo>
                      <a:pt x="5395277" y="8681516"/>
                      <a:pt x="5376735" y="8685453"/>
                      <a:pt x="5374577" y="8699360"/>
                    </a:cubicBezTo>
                    <a:cubicBezTo>
                      <a:pt x="5373941" y="8703551"/>
                      <a:pt x="5373116" y="8707995"/>
                      <a:pt x="5372290" y="8712694"/>
                    </a:cubicBezTo>
                    <a:lnTo>
                      <a:pt x="5372290" y="8712949"/>
                    </a:lnTo>
                    <a:cubicBezTo>
                      <a:pt x="5369925" y="8725893"/>
                      <a:pt x="5367193" y="8738767"/>
                      <a:pt x="5364099" y="8751556"/>
                    </a:cubicBezTo>
                    <a:cubicBezTo>
                      <a:pt x="5349494" y="8812390"/>
                      <a:pt x="5321427" y="8893796"/>
                      <a:pt x="5267896" y="8965107"/>
                    </a:cubicBezTo>
                    <a:cubicBezTo>
                      <a:pt x="5246307" y="8994000"/>
                      <a:pt x="5204270" y="8992349"/>
                      <a:pt x="5177409" y="8968218"/>
                    </a:cubicBezTo>
                    <a:moveTo>
                      <a:pt x="6859270" y="9706787"/>
                    </a:moveTo>
                    <a:cubicBezTo>
                      <a:pt x="6600952" y="9704120"/>
                      <a:pt x="6468554" y="9443833"/>
                      <a:pt x="6559931" y="9249142"/>
                    </a:cubicBezTo>
                    <a:cubicBezTo>
                      <a:pt x="6609207" y="9143923"/>
                      <a:pt x="6639052" y="9066008"/>
                      <a:pt x="6656769" y="9013494"/>
                    </a:cubicBezTo>
                    <a:lnTo>
                      <a:pt x="6658991" y="9015463"/>
                    </a:lnTo>
                    <a:cubicBezTo>
                      <a:pt x="6705155" y="9056865"/>
                      <a:pt x="6792341" y="9070327"/>
                      <a:pt x="6842697" y="9003207"/>
                    </a:cubicBezTo>
                    <a:cubicBezTo>
                      <a:pt x="6884289" y="8947835"/>
                      <a:pt x="6911912" y="8887764"/>
                      <a:pt x="6930326" y="8833979"/>
                    </a:cubicBezTo>
                    <a:cubicBezTo>
                      <a:pt x="6993128" y="8977363"/>
                      <a:pt x="7005701" y="9120682"/>
                      <a:pt x="7005955" y="9209265"/>
                    </a:cubicBezTo>
                    <a:cubicBezTo>
                      <a:pt x="7006082" y="9249904"/>
                      <a:pt x="7025196" y="9289846"/>
                      <a:pt x="7058914" y="9312198"/>
                    </a:cubicBezTo>
                    <a:cubicBezTo>
                      <a:pt x="7076313" y="9323818"/>
                      <a:pt x="7099110" y="9331375"/>
                      <a:pt x="7124383" y="9328454"/>
                    </a:cubicBezTo>
                    <a:cubicBezTo>
                      <a:pt x="7136194" y="9327120"/>
                      <a:pt x="7147179" y="9323565"/>
                      <a:pt x="7157085" y="9318485"/>
                    </a:cubicBezTo>
                    <a:cubicBezTo>
                      <a:pt x="7190803" y="9551149"/>
                      <a:pt x="7023290" y="9708565"/>
                      <a:pt x="6859270" y="9706787"/>
                    </a:cubicBezTo>
                    <a:moveTo>
                      <a:pt x="7423150" y="8964916"/>
                    </a:moveTo>
                    <a:cubicBezTo>
                      <a:pt x="7522718" y="9279241"/>
                      <a:pt x="7398195" y="9869538"/>
                      <a:pt x="6858635" y="9870236"/>
                    </a:cubicBezTo>
                    <a:cubicBezTo>
                      <a:pt x="6392926" y="9870935"/>
                      <a:pt x="6096000" y="9447008"/>
                      <a:pt x="6291580" y="8969171"/>
                    </a:cubicBezTo>
                    <a:cubicBezTo>
                      <a:pt x="6302820" y="8941676"/>
                      <a:pt x="6313488" y="8916783"/>
                      <a:pt x="6323584" y="8893352"/>
                    </a:cubicBezTo>
                    <a:cubicBezTo>
                      <a:pt x="6367907" y="8790101"/>
                      <a:pt x="6400546" y="8714155"/>
                      <a:pt x="6416802" y="8562327"/>
                    </a:cubicBezTo>
                    <a:cubicBezTo>
                      <a:pt x="6418075" y="8550709"/>
                      <a:pt x="6425209" y="8540553"/>
                      <a:pt x="6435705" y="8535414"/>
                    </a:cubicBezTo>
                    <a:cubicBezTo>
                      <a:pt x="6446201" y="8530276"/>
                      <a:pt x="6458598" y="8530871"/>
                      <a:pt x="6468554" y="8536990"/>
                    </a:cubicBezTo>
                    <a:cubicBezTo>
                      <a:pt x="6506273" y="8559596"/>
                      <a:pt x="6542977" y="8591981"/>
                      <a:pt x="6571742" y="8620556"/>
                    </a:cubicBezTo>
                    <a:cubicBezTo>
                      <a:pt x="6601841" y="8650465"/>
                      <a:pt x="6653466" y="8648115"/>
                      <a:pt x="6674802" y="8611476"/>
                    </a:cubicBezTo>
                    <a:cubicBezTo>
                      <a:pt x="6784023" y="8423960"/>
                      <a:pt x="6809613" y="8252002"/>
                      <a:pt x="6814693" y="8162594"/>
                    </a:cubicBezTo>
                    <a:cubicBezTo>
                      <a:pt x="6815251" y="8149943"/>
                      <a:pt x="6822811" y="8138658"/>
                      <a:pt x="6834298" y="8133329"/>
                    </a:cubicBezTo>
                    <a:cubicBezTo>
                      <a:pt x="6845785" y="8128000"/>
                      <a:pt x="6859283" y="8129514"/>
                      <a:pt x="6869303" y="8137257"/>
                    </a:cubicBezTo>
                    <a:cubicBezTo>
                      <a:pt x="7212648" y="8402497"/>
                      <a:pt x="7245033" y="8777782"/>
                      <a:pt x="7235635" y="8969996"/>
                    </a:cubicBezTo>
                    <a:cubicBezTo>
                      <a:pt x="7233095" y="9021876"/>
                      <a:pt x="7284657" y="9056103"/>
                      <a:pt x="7318248" y="9016478"/>
                    </a:cubicBezTo>
                    <a:cubicBezTo>
                      <a:pt x="7335393" y="8996286"/>
                      <a:pt x="7349998" y="8975330"/>
                      <a:pt x="7361746" y="8956598"/>
                    </a:cubicBezTo>
                    <a:cubicBezTo>
                      <a:pt x="7368873" y="8945351"/>
                      <a:pt x="7381896" y="8939281"/>
                      <a:pt x="7395092" y="8941055"/>
                    </a:cubicBezTo>
                    <a:cubicBezTo>
                      <a:pt x="7408289" y="8942829"/>
                      <a:pt x="7419246" y="8952122"/>
                      <a:pt x="7423150" y="8964853"/>
                    </a:cubicBezTo>
                    <a:lnTo>
                      <a:pt x="7423150" y="8964916"/>
                    </a:lnTo>
                    <a:moveTo>
                      <a:pt x="6701409" y="8968218"/>
                    </a:moveTo>
                    <a:cubicBezTo>
                      <a:pt x="6680263" y="8949168"/>
                      <a:pt x="6655435" y="8929865"/>
                      <a:pt x="6634861" y="8922054"/>
                    </a:cubicBezTo>
                    <a:cubicBezTo>
                      <a:pt x="6630791" y="8920513"/>
                      <a:pt x="6626253" y="8920810"/>
                      <a:pt x="6622417" y="8922867"/>
                    </a:cubicBezTo>
                    <a:cubicBezTo>
                      <a:pt x="6618582" y="8924925"/>
                      <a:pt x="6615825" y="8928542"/>
                      <a:pt x="6614859" y="8932786"/>
                    </a:cubicBezTo>
                    <a:cubicBezTo>
                      <a:pt x="6606286" y="8966314"/>
                      <a:pt x="6578092" y="9060484"/>
                      <a:pt x="6502464" y="9222155"/>
                    </a:cubicBezTo>
                    <a:cubicBezTo>
                      <a:pt x="6392926" y="9455581"/>
                      <a:pt x="6550660" y="9767112"/>
                      <a:pt x="6858572" y="9770287"/>
                    </a:cubicBezTo>
                    <a:cubicBezTo>
                      <a:pt x="7076631" y="9772700"/>
                      <a:pt x="7279894" y="9555403"/>
                      <a:pt x="7211314" y="9264128"/>
                    </a:cubicBezTo>
                    <a:lnTo>
                      <a:pt x="7210044" y="9258985"/>
                    </a:lnTo>
                    <a:cubicBezTo>
                      <a:pt x="7207747" y="9249607"/>
                      <a:pt x="7205206" y="9240291"/>
                      <a:pt x="7202424" y="9231045"/>
                    </a:cubicBezTo>
                    <a:lnTo>
                      <a:pt x="7202361" y="9230728"/>
                    </a:lnTo>
                    <a:cubicBezTo>
                      <a:pt x="7200745" y="9225348"/>
                      <a:pt x="7199052" y="9219992"/>
                      <a:pt x="7197281" y="9214662"/>
                    </a:cubicBezTo>
                    <a:cubicBezTo>
                      <a:pt x="7195424" y="9208788"/>
                      <a:pt x="7190252" y="9204581"/>
                      <a:pt x="7184123" y="9203961"/>
                    </a:cubicBezTo>
                    <a:cubicBezTo>
                      <a:pt x="7177995" y="9203340"/>
                      <a:pt x="7172084" y="9206422"/>
                      <a:pt x="7169087" y="9211804"/>
                    </a:cubicBezTo>
                    <a:cubicBezTo>
                      <a:pt x="7161408" y="9225577"/>
                      <a:pt x="7152321" y="9238516"/>
                      <a:pt x="7141972" y="9250413"/>
                    </a:cubicBezTo>
                    <a:lnTo>
                      <a:pt x="7140448" y="9252127"/>
                    </a:lnTo>
                    <a:cubicBezTo>
                      <a:pt x="7111238" y="9284893"/>
                      <a:pt x="7069582" y="9253016"/>
                      <a:pt x="7069455" y="9209074"/>
                    </a:cubicBezTo>
                    <a:cubicBezTo>
                      <a:pt x="7069137" y="9102585"/>
                      <a:pt x="7052120" y="8917355"/>
                      <a:pt x="6955409" y="8741396"/>
                    </a:cubicBezTo>
                    <a:cubicBezTo>
                      <a:pt x="6948667" y="8729100"/>
                      <a:pt x="6941595" y="8716989"/>
                      <a:pt x="6934200" y="8705075"/>
                    </a:cubicBezTo>
                    <a:lnTo>
                      <a:pt x="6934073" y="8704820"/>
                    </a:lnTo>
                    <a:lnTo>
                      <a:pt x="6926771" y="8693327"/>
                    </a:lnTo>
                    <a:cubicBezTo>
                      <a:pt x="6919277" y="8681516"/>
                      <a:pt x="6900736" y="8685453"/>
                      <a:pt x="6898576" y="8699360"/>
                    </a:cubicBezTo>
                    <a:cubicBezTo>
                      <a:pt x="6897941" y="8703551"/>
                      <a:pt x="6897116" y="8707995"/>
                      <a:pt x="6896290" y="8712694"/>
                    </a:cubicBezTo>
                    <a:lnTo>
                      <a:pt x="6896290" y="8712949"/>
                    </a:lnTo>
                    <a:cubicBezTo>
                      <a:pt x="6893925" y="8725893"/>
                      <a:pt x="6891193" y="8738767"/>
                      <a:pt x="6888099" y="8751556"/>
                    </a:cubicBezTo>
                    <a:cubicBezTo>
                      <a:pt x="6873494" y="8812390"/>
                      <a:pt x="6845427" y="8893796"/>
                      <a:pt x="6791897" y="8965107"/>
                    </a:cubicBezTo>
                    <a:cubicBezTo>
                      <a:pt x="6770307" y="8994000"/>
                      <a:pt x="6728270" y="8992349"/>
                      <a:pt x="6701409" y="8968218"/>
                    </a:cubicBezTo>
                    <a:moveTo>
                      <a:pt x="8383270" y="9706787"/>
                    </a:moveTo>
                    <a:cubicBezTo>
                      <a:pt x="8124952" y="9704120"/>
                      <a:pt x="7992554" y="9443833"/>
                      <a:pt x="8083931" y="9249142"/>
                    </a:cubicBezTo>
                    <a:cubicBezTo>
                      <a:pt x="8133207" y="9143923"/>
                      <a:pt x="8163052" y="9066008"/>
                      <a:pt x="8180769" y="9013494"/>
                    </a:cubicBezTo>
                    <a:lnTo>
                      <a:pt x="8182991" y="9015463"/>
                    </a:lnTo>
                    <a:cubicBezTo>
                      <a:pt x="8229155" y="9056865"/>
                      <a:pt x="8316341" y="9070327"/>
                      <a:pt x="8366697" y="9003207"/>
                    </a:cubicBezTo>
                    <a:cubicBezTo>
                      <a:pt x="8408289" y="8947835"/>
                      <a:pt x="8435912" y="8887764"/>
                      <a:pt x="8454326" y="8833979"/>
                    </a:cubicBezTo>
                    <a:cubicBezTo>
                      <a:pt x="8517128" y="8977363"/>
                      <a:pt x="8529701" y="9120682"/>
                      <a:pt x="8529955" y="9209265"/>
                    </a:cubicBezTo>
                    <a:cubicBezTo>
                      <a:pt x="8530082" y="9249904"/>
                      <a:pt x="8549196" y="9289846"/>
                      <a:pt x="8582914" y="9312198"/>
                    </a:cubicBezTo>
                    <a:cubicBezTo>
                      <a:pt x="8600313" y="9323818"/>
                      <a:pt x="8623110" y="9331375"/>
                      <a:pt x="8648383" y="9328454"/>
                    </a:cubicBezTo>
                    <a:cubicBezTo>
                      <a:pt x="8660194" y="9327120"/>
                      <a:pt x="8671179" y="9323565"/>
                      <a:pt x="8681085" y="9318485"/>
                    </a:cubicBezTo>
                    <a:cubicBezTo>
                      <a:pt x="8714803" y="9551149"/>
                      <a:pt x="8547290" y="9708565"/>
                      <a:pt x="8383270" y="9706787"/>
                    </a:cubicBezTo>
                    <a:moveTo>
                      <a:pt x="8947150" y="8964916"/>
                    </a:moveTo>
                    <a:cubicBezTo>
                      <a:pt x="9046718" y="9279241"/>
                      <a:pt x="8922195" y="9869538"/>
                      <a:pt x="8382635" y="9870236"/>
                    </a:cubicBezTo>
                    <a:cubicBezTo>
                      <a:pt x="7916926" y="9870935"/>
                      <a:pt x="7620000" y="9447008"/>
                      <a:pt x="7815580" y="8969171"/>
                    </a:cubicBezTo>
                    <a:cubicBezTo>
                      <a:pt x="7826820" y="8941676"/>
                      <a:pt x="7837487" y="8916783"/>
                      <a:pt x="7847584" y="8893352"/>
                    </a:cubicBezTo>
                    <a:cubicBezTo>
                      <a:pt x="7891907" y="8790101"/>
                      <a:pt x="7924546" y="8714155"/>
                      <a:pt x="7940802" y="8562327"/>
                    </a:cubicBezTo>
                    <a:cubicBezTo>
                      <a:pt x="7942075" y="8550709"/>
                      <a:pt x="7949208" y="8540553"/>
                      <a:pt x="7959705" y="8535414"/>
                    </a:cubicBezTo>
                    <a:cubicBezTo>
                      <a:pt x="7970202" y="8530276"/>
                      <a:pt x="7982598" y="8530871"/>
                      <a:pt x="7992554" y="8536990"/>
                    </a:cubicBezTo>
                    <a:cubicBezTo>
                      <a:pt x="8030274" y="8559596"/>
                      <a:pt x="8066976" y="8591981"/>
                      <a:pt x="8095742" y="8620556"/>
                    </a:cubicBezTo>
                    <a:cubicBezTo>
                      <a:pt x="8125841" y="8650465"/>
                      <a:pt x="8177466" y="8648115"/>
                      <a:pt x="8198802" y="8611476"/>
                    </a:cubicBezTo>
                    <a:cubicBezTo>
                      <a:pt x="8308023" y="8423960"/>
                      <a:pt x="8333613" y="8252002"/>
                      <a:pt x="8338693" y="8162594"/>
                    </a:cubicBezTo>
                    <a:cubicBezTo>
                      <a:pt x="8339251" y="8149943"/>
                      <a:pt x="8346811" y="8138658"/>
                      <a:pt x="8358298" y="8133329"/>
                    </a:cubicBezTo>
                    <a:cubicBezTo>
                      <a:pt x="8369785" y="8128000"/>
                      <a:pt x="8383283" y="8129514"/>
                      <a:pt x="8393303" y="8137257"/>
                    </a:cubicBezTo>
                    <a:cubicBezTo>
                      <a:pt x="8736648" y="8402497"/>
                      <a:pt x="8769033" y="8777782"/>
                      <a:pt x="8759635" y="8969996"/>
                    </a:cubicBezTo>
                    <a:cubicBezTo>
                      <a:pt x="8757095" y="9021876"/>
                      <a:pt x="8808657" y="9056103"/>
                      <a:pt x="8842248" y="9016478"/>
                    </a:cubicBezTo>
                    <a:cubicBezTo>
                      <a:pt x="8859393" y="8996286"/>
                      <a:pt x="8873998" y="8975330"/>
                      <a:pt x="8885746" y="8956598"/>
                    </a:cubicBezTo>
                    <a:cubicBezTo>
                      <a:pt x="8892873" y="8945351"/>
                      <a:pt x="8905896" y="8939281"/>
                      <a:pt x="8919092" y="8941055"/>
                    </a:cubicBezTo>
                    <a:cubicBezTo>
                      <a:pt x="8932289" y="8942829"/>
                      <a:pt x="8943246" y="8952122"/>
                      <a:pt x="8947150" y="8964853"/>
                    </a:cubicBezTo>
                    <a:lnTo>
                      <a:pt x="8947150" y="8964916"/>
                    </a:lnTo>
                    <a:moveTo>
                      <a:pt x="8225409" y="8968218"/>
                    </a:moveTo>
                    <a:cubicBezTo>
                      <a:pt x="8204263" y="8949168"/>
                      <a:pt x="8179435" y="8929865"/>
                      <a:pt x="8158861" y="8922054"/>
                    </a:cubicBezTo>
                    <a:cubicBezTo>
                      <a:pt x="8154790" y="8920513"/>
                      <a:pt x="8150253" y="8920810"/>
                      <a:pt x="8146417" y="8922867"/>
                    </a:cubicBezTo>
                    <a:cubicBezTo>
                      <a:pt x="8142582" y="8924925"/>
                      <a:pt x="8139825" y="8928542"/>
                      <a:pt x="8138859" y="8932786"/>
                    </a:cubicBezTo>
                    <a:cubicBezTo>
                      <a:pt x="8130286" y="8966314"/>
                      <a:pt x="8102092" y="9060484"/>
                      <a:pt x="8026463" y="9222155"/>
                    </a:cubicBezTo>
                    <a:cubicBezTo>
                      <a:pt x="7916926" y="9455581"/>
                      <a:pt x="8074660" y="9767112"/>
                      <a:pt x="8382572" y="9770287"/>
                    </a:cubicBezTo>
                    <a:cubicBezTo>
                      <a:pt x="8600631" y="9772700"/>
                      <a:pt x="8803894" y="9555403"/>
                      <a:pt x="8735314" y="9264128"/>
                    </a:cubicBezTo>
                    <a:lnTo>
                      <a:pt x="8734044" y="9258985"/>
                    </a:lnTo>
                    <a:cubicBezTo>
                      <a:pt x="8731747" y="9249607"/>
                      <a:pt x="8729206" y="9240291"/>
                      <a:pt x="8726424" y="9231045"/>
                    </a:cubicBezTo>
                    <a:lnTo>
                      <a:pt x="8726361" y="9230728"/>
                    </a:lnTo>
                    <a:cubicBezTo>
                      <a:pt x="8724745" y="9225348"/>
                      <a:pt x="8723052" y="9219992"/>
                      <a:pt x="8721281" y="9214662"/>
                    </a:cubicBezTo>
                    <a:cubicBezTo>
                      <a:pt x="8719424" y="9208788"/>
                      <a:pt x="8714252" y="9204581"/>
                      <a:pt x="8708123" y="9203961"/>
                    </a:cubicBezTo>
                    <a:cubicBezTo>
                      <a:pt x="8701995" y="9203340"/>
                      <a:pt x="8696084" y="9206422"/>
                      <a:pt x="8693087" y="9211804"/>
                    </a:cubicBezTo>
                    <a:cubicBezTo>
                      <a:pt x="8685408" y="9225577"/>
                      <a:pt x="8676321" y="9238516"/>
                      <a:pt x="8665972" y="9250413"/>
                    </a:cubicBezTo>
                    <a:lnTo>
                      <a:pt x="8664448" y="9252127"/>
                    </a:lnTo>
                    <a:cubicBezTo>
                      <a:pt x="8635238" y="9284893"/>
                      <a:pt x="8593582" y="9253016"/>
                      <a:pt x="8593455" y="9209074"/>
                    </a:cubicBezTo>
                    <a:cubicBezTo>
                      <a:pt x="8593137" y="9102585"/>
                      <a:pt x="8576120" y="8917355"/>
                      <a:pt x="8479409" y="8741396"/>
                    </a:cubicBezTo>
                    <a:cubicBezTo>
                      <a:pt x="8472667" y="8729100"/>
                      <a:pt x="8465595" y="8716989"/>
                      <a:pt x="8458200" y="8705075"/>
                    </a:cubicBezTo>
                    <a:lnTo>
                      <a:pt x="8458073" y="8704820"/>
                    </a:lnTo>
                    <a:lnTo>
                      <a:pt x="8450771" y="8693327"/>
                    </a:lnTo>
                    <a:cubicBezTo>
                      <a:pt x="8443277" y="8681516"/>
                      <a:pt x="8424736" y="8685453"/>
                      <a:pt x="8422576" y="8699360"/>
                    </a:cubicBezTo>
                    <a:cubicBezTo>
                      <a:pt x="8421941" y="8703551"/>
                      <a:pt x="8421116" y="8707995"/>
                      <a:pt x="8420290" y="8712694"/>
                    </a:cubicBezTo>
                    <a:lnTo>
                      <a:pt x="8420290" y="8712949"/>
                    </a:lnTo>
                    <a:cubicBezTo>
                      <a:pt x="8417925" y="8725893"/>
                      <a:pt x="8415193" y="8738767"/>
                      <a:pt x="8412099" y="8751556"/>
                    </a:cubicBezTo>
                    <a:cubicBezTo>
                      <a:pt x="8397494" y="8812390"/>
                      <a:pt x="8369427" y="8893796"/>
                      <a:pt x="8315897" y="8965107"/>
                    </a:cubicBezTo>
                    <a:cubicBezTo>
                      <a:pt x="8294307" y="8994000"/>
                      <a:pt x="8252270" y="8992349"/>
                      <a:pt x="8225409" y="8968218"/>
                    </a:cubicBezTo>
                    <a:moveTo>
                      <a:pt x="9907270" y="9706787"/>
                    </a:moveTo>
                    <a:cubicBezTo>
                      <a:pt x="9648952" y="9704120"/>
                      <a:pt x="9516554" y="9443833"/>
                      <a:pt x="9607931" y="9249142"/>
                    </a:cubicBezTo>
                    <a:cubicBezTo>
                      <a:pt x="9657207" y="9143923"/>
                      <a:pt x="9687052" y="9066008"/>
                      <a:pt x="9704769" y="9013494"/>
                    </a:cubicBezTo>
                    <a:lnTo>
                      <a:pt x="9706991" y="9015463"/>
                    </a:lnTo>
                    <a:cubicBezTo>
                      <a:pt x="9753155" y="9056865"/>
                      <a:pt x="9840341" y="9070327"/>
                      <a:pt x="9890697" y="9003207"/>
                    </a:cubicBezTo>
                    <a:cubicBezTo>
                      <a:pt x="9932289" y="8947835"/>
                      <a:pt x="9959912" y="8887764"/>
                      <a:pt x="9978326" y="8833979"/>
                    </a:cubicBezTo>
                    <a:cubicBezTo>
                      <a:pt x="10041128" y="8977363"/>
                      <a:pt x="10053701" y="9120682"/>
                      <a:pt x="10053955" y="9209265"/>
                    </a:cubicBezTo>
                    <a:cubicBezTo>
                      <a:pt x="10054082" y="9249904"/>
                      <a:pt x="10073196" y="9289846"/>
                      <a:pt x="10106914" y="9312198"/>
                    </a:cubicBezTo>
                    <a:cubicBezTo>
                      <a:pt x="10124313" y="9323818"/>
                      <a:pt x="10147110" y="9331375"/>
                      <a:pt x="10172383" y="9328454"/>
                    </a:cubicBezTo>
                    <a:cubicBezTo>
                      <a:pt x="10184194" y="9327120"/>
                      <a:pt x="10195179" y="9323565"/>
                      <a:pt x="10205085" y="9318485"/>
                    </a:cubicBezTo>
                    <a:cubicBezTo>
                      <a:pt x="10238803" y="9551149"/>
                      <a:pt x="10071290" y="9708565"/>
                      <a:pt x="9907270" y="9706787"/>
                    </a:cubicBezTo>
                    <a:moveTo>
                      <a:pt x="10471150" y="8964916"/>
                    </a:moveTo>
                    <a:cubicBezTo>
                      <a:pt x="10570718" y="9279241"/>
                      <a:pt x="10446195" y="9869538"/>
                      <a:pt x="9906635" y="9870236"/>
                    </a:cubicBezTo>
                    <a:cubicBezTo>
                      <a:pt x="9440926" y="9870935"/>
                      <a:pt x="9144000" y="9447008"/>
                      <a:pt x="9339580" y="8969171"/>
                    </a:cubicBezTo>
                    <a:cubicBezTo>
                      <a:pt x="9350820" y="8941676"/>
                      <a:pt x="9361487" y="8916783"/>
                      <a:pt x="9371584" y="8893352"/>
                    </a:cubicBezTo>
                    <a:cubicBezTo>
                      <a:pt x="9415907" y="8790101"/>
                      <a:pt x="9448546" y="8714155"/>
                      <a:pt x="9464802" y="8562327"/>
                    </a:cubicBezTo>
                    <a:cubicBezTo>
                      <a:pt x="9466075" y="8550709"/>
                      <a:pt x="9473208" y="8540553"/>
                      <a:pt x="9483705" y="8535414"/>
                    </a:cubicBezTo>
                    <a:cubicBezTo>
                      <a:pt x="9494202" y="8530276"/>
                      <a:pt x="9506598" y="8530871"/>
                      <a:pt x="9516554" y="8536990"/>
                    </a:cubicBezTo>
                    <a:cubicBezTo>
                      <a:pt x="9554274" y="8559596"/>
                      <a:pt x="9590976" y="8591981"/>
                      <a:pt x="9619742" y="8620556"/>
                    </a:cubicBezTo>
                    <a:cubicBezTo>
                      <a:pt x="9649841" y="8650465"/>
                      <a:pt x="9701466" y="8648115"/>
                      <a:pt x="9722802" y="8611476"/>
                    </a:cubicBezTo>
                    <a:cubicBezTo>
                      <a:pt x="9832023" y="8423960"/>
                      <a:pt x="9857613" y="8252002"/>
                      <a:pt x="9862693" y="8162594"/>
                    </a:cubicBezTo>
                    <a:cubicBezTo>
                      <a:pt x="9863251" y="8149943"/>
                      <a:pt x="9870811" y="8138658"/>
                      <a:pt x="9882298" y="8133329"/>
                    </a:cubicBezTo>
                    <a:cubicBezTo>
                      <a:pt x="9893785" y="8128000"/>
                      <a:pt x="9907283" y="8129514"/>
                      <a:pt x="9917303" y="8137257"/>
                    </a:cubicBezTo>
                    <a:cubicBezTo>
                      <a:pt x="10260648" y="8402497"/>
                      <a:pt x="10293033" y="8777782"/>
                      <a:pt x="10283635" y="8969996"/>
                    </a:cubicBezTo>
                    <a:cubicBezTo>
                      <a:pt x="10281095" y="9021876"/>
                      <a:pt x="10332657" y="9056103"/>
                      <a:pt x="10366248" y="9016478"/>
                    </a:cubicBezTo>
                    <a:cubicBezTo>
                      <a:pt x="10383393" y="8996286"/>
                      <a:pt x="10397998" y="8975330"/>
                      <a:pt x="10409746" y="8956598"/>
                    </a:cubicBezTo>
                    <a:cubicBezTo>
                      <a:pt x="10416873" y="8945351"/>
                      <a:pt x="10429896" y="8939281"/>
                      <a:pt x="10443092" y="8941055"/>
                    </a:cubicBezTo>
                    <a:cubicBezTo>
                      <a:pt x="10456289" y="8942829"/>
                      <a:pt x="10467246" y="8952122"/>
                      <a:pt x="10471150" y="8964853"/>
                    </a:cubicBezTo>
                    <a:lnTo>
                      <a:pt x="10471150" y="8964916"/>
                    </a:lnTo>
                    <a:moveTo>
                      <a:pt x="9749409" y="8968218"/>
                    </a:moveTo>
                    <a:cubicBezTo>
                      <a:pt x="9728263" y="8949168"/>
                      <a:pt x="9703435" y="8929865"/>
                      <a:pt x="9682861" y="8922054"/>
                    </a:cubicBezTo>
                    <a:cubicBezTo>
                      <a:pt x="9678790" y="8920513"/>
                      <a:pt x="9674253" y="8920810"/>
                      <a:pt x="9670417" y="8922867"/>
                    </a:cubicBezTo>
                    <a:cubicBezTo>
                      <a:pt x="9666582" y="8924925"/>
                      <a:pt x="9663825" y="8928542"/>
                      <a:pt x="9662859" y="8932786"/>
                    </a:cubicBezTo>
                    <a:cubicBezTo>
                      <a:pt x="9654286" y="8966314"/>
                      <a:pt x="9626092" y="9060484"/>
                      <a:pt x="9550463" y="9222155"/>
                    </a:cubicBezTo>
                    <a:cubicBezTo>
                      <a:pt x="9440926" y="9455581"/>
                      <a:pt x="9598660" y="9767112"/>
                      <a:pt x="9906572" y="9770287"/>
                    </a:cubicBezTo>
                    <a:cubicBezTo>
                      <a:pt x="10124631" y="9772700"/>
                      <a:pt x="10327894" y="9555403"/>
                      <a:pt x="10259314" y="9264128"/>
                    </a:cubicBezTo>
                    <a:lnTo>
                      <a:pt x="10258044" y="9258985"/>
                    </a:lnTo>
                    <a:cubicBezTo>
                      <a:pt x="10255747" y="9249607"/>
                      <a:pt x="10253206" y="9240291"/>
                      <a:pt x="10250424" y="9231045"/>
                    </a:cubicBezTo>
                    <a:lnTo>
                      <a:pt x="10250361" y="9230728"/>
                    </a:lnTo>
                    <a:cubicBezTo>
                      <a:pt x="10248745" y="9225348"/>
                      <a:pt x="10247052" y="9219992"/>
                      <a:pt x="10245281" y="9214662"/>
                    </a:cubicBezTo>
                    <a:cubicBezTo>
                      <a:pt x="10243424" y="9208788"/>
                      <a:pt x="10238252" y="9204581"/>
                      <a:pt x="10232123" y="9203961"/>
                    </a:cubicBezTo>
                    <a:cubicBezTo>
                      <a:pt x="10225995" y="9203340"/>
                      <a:pt x="10220084" y="9206422"/>
                      <a:pt x="10217087" y="9211804"/>
                    </a:cubicBezTo>
                    <a:cubicBezTo>
                      <a:pt x="10209408" y="9225577"/>
                      <a:pt x="10200321" y="9238516"/>
                      <a:pt x="10189972" y="9250413"/>
                    </a:cubicBezTo>
                    <a:lnTo>
                      <a:pt x="10188448" y="9252127"/>
                    </a:lnTo>
                    <a:cubicBezTo>
                      <a:pt x="10159238" y="9284893"/>
                      <a:pt x="10117582" y="9253016"/>
                      <a:pt x="10117455" y="9209074"/>
                    </a:cubicBezTo>
                    <a:cubicBezTo>
                      <a:pt x="10117137" y="9102585"/>
                      <a:pt x="10100120" y="8917355"/>
                      <a:pt x="10003409" y="8741396"/>
                    </a:cubicBezTo>
                    <a:cubicBezTo>
                      <a:pt x="9996667" y="8729100"/>
                      <a:pt x="9989595" y="8716989"/>
                      <a:pt x="9982200" y="8705075"/>
                    </a:cubicBezTo>
                    <a:lnTo>
                      <a:pt x="9982073" y="8704820"/>
                    </a:lnTo>
                    <a:lnTo>
                      <a:pt x="9974771" y="8693327"/>
                    </a:lnTo>
                    <a:cubicBezTo>
                      <a:pt x="9967277" y="8681516"/>
                      <a:pt x="9948736" y="8685453"/>
                      <a:pt x="9946576" y="8699360"/>
                    </a:cubicBezTo>
                    <a:cubicBezTo>
                      <a:pt x="9945941" y="8703551"/>
                      <a:pt x="9945116" y="8707995"/>
                      <a:pt x="9944290" y="8712694"/>
                    </a:cubicBezTo>
                    <a:lnTo>
                      <a:pt x="9944290" y="8712949"/>
                    </a:lnTo>
                    <a:cubicBezTo>
                      <a:pt x="9941925" y="8725893"/>
                      <a:pt x="9939193" y="8738767"/>
                      <a:pt x="9936099" y="8751556"/>
                    </a:cubicBezTo>
                    <a:cubicBezTo>
                      <a:pt x="9921494" y="8812390"/>
                      <a:pt x="9893427" y="8893796"/>
                      <a:pt x="9839897" y="8965107"/>
                    </a:cubicBezTo>
                    <a:cubicBezTo>
                      <a:pt x="9818307" y="8994000"/>
                      <a:pt x="9776270" y="8992349"/>
                      <a:pt x="9749409" y="8968218"/>
                    </a:cubicBezTo>
                    <a:moveTo>
                      <a:pt x="11431270" y="9706787"/>
                    </a:moveTo>
                    <a:cubicBezTo>
                      <a:pt x="11172952" y="9704120"/>
                      <a:pt x="11040554" y="9443833"/>
                      <a:pt x="11131931" y="9249142"/>
                    </a:cubicBezTo>
                    <a:cubicBezTo>
                      <a:pt x="11181207" y="9143923"/>
                      <a:pt x="11211052" y="9066008"/>
                      <a:pt x="11228769" y="9013494"/>
                    </a:cubicBezTo>
                    <a:lnTo>
                      <a:pt x="11230991" y="9015463"/>
                    </a:lnTo>
                    <a:cubicBezTo>
                      <a:pt x="11277155" y="9056865"/>
                      <a:pt x="11364341" y="9070327"/>
                      <a:pt x="11414697" y="9003207"/>
                    </a:cubicBezTo>
                    <a:cubicBezTo>
                      <a:pt x="11456289" y="8947835"/>
                      <a:pt x="11483912" y="8887764"/>
                      <a:pt x="11502326" y="8833979"/>
                    </a:cubicBezTo>
                    <a:cubicBezTo>
                      <a:pt x="11565128" y="8977363"/>
                      <a:pt x="11577701" y="9120682"/>
                      <a:pt x="11577955" y="9209265"/>
                    </a:cubicBezTo>
                    <a:cubicBezTo>
                      <a:pt x="11578082" y="9249904"/>
                      <a:pt x="11597196" y="9289846"/>
                      <a:pt x="11630914" y="9312198"/>
                    </a:cubicBezTo>
                    <a:cubicBezTo>
                      <a:pt x="11648313" y="9323818"/>
                      <a:pt x="11671110" y="9331375"/>
                      <a:pt x="11696383" y="9328454"/>
                    </a:cubicBezTo>
                    <a:cubicBezTo>
                      <a:pt x="11708194" y="9327120"/>
                      <a:pt x="11719179" y="9323565"/>
                      <a:pt x="11729085" y="9318485"/>
                    </a:cubicBezTo>
                    <a:cubicBezTo>
                      <a:pt x="11762803" y="9551149"/>
                      <a:pt x="11595290" y="9708565"/>
                      <a:pt x="11431270" y="9706787"/>
                    </a:cubicBezTo>
                    <a:moveTo>
                      <a:pt x="11995150" y="8964916"/>
                    </a:moveTo>
                    <a:cubicBezTo>
                      <a:pt x="12094718" y="9279241"/>
                      <a:pt x="11970195" y="9869538"/>
                      <a:pt x="11430635" y="9870236"/>
                    </a:cubicBezTo>
                    <a:cubicBezTo>
                      <a:pt x="10964926" y="9870935"/>
                      <a:pt x="10668000" y="9447008"/>
                      <a:pt x="10863580" y="8969171"/>
                    </a:cubicBezTo>
                    <a:cubicBezTo>
                      <a:pt x="10874820" y="8941676"/>
                      <a:pt x="10885487" y="8916783"/>
                      <a:pt x="10895584" y="8893352"/>
                    </a:cubicBezTo>
                    <a:cubicBezTo>
                      <a:pt x="10939907" y="8790101"/>
                      <a:pt x="10972546" y="8714155"/>
                      <a:pt x="10988802" y="8562327"/>
                    </a:cubicBezTo>
                    <a:cubicBezTo>
                      <a:pt x="10990075" y="8550709"/>
                      <a:pt x="10997208" y="8540553"/>
                      <a:pt x="11007705" y="8535414"/>
                    </a:cubicBezTo>
                    <a:cubicBezTo>
                      <a:pt x="11018202" y="8530276"/>
                      <a:pt x="11030598" y="8530871"/>
                      <a:pt x="11040554" y="8536990"/>
                    </a:cubicBezTo>
                    <a:cubicBezTo>
                      <a:pt x="11078274" y="8559596"/>
                      <a:pt x="11114976" y="8591981"/>
                      <a:pt x="11143742" y="8620556"/>
                    </a:cubicBezTo>
                    <a:cubicBezTo>
                      <a:pt x="11173841" y="8650465"/>
                      <a:pt x="11225466" y="8648115"/>
                      <a:pt x="11246802" y="8611476"/>
                    </a:cubicBezTo>
                    <a:cubicBezTo>
                      <a:pt x="11356023" y="8423960"/>
                      <a:pt x="11381613" y="8252002"/>
                      <a:pt x="11386693" y="8162594"/>
                    </a:cubicBezTo>
                    <a:cubicBezTo>
                      <a:pt x="11387251" y="8149943"/>
                      <a:pt x="11394811" y="8138658"/>
                      <a:pt x="11406298" y="8133329"/>
                    </a:cubicBezTo>
                    <a:cubicBezTo>
                      <a:pt x="11417785" y="8128000"/>
                      <a:pt x="11431283" y="8129514"/>
                      <a:pt x="11441303" y="8137257"/>
                    </a:cubicBezTo>
                    <a:cubicBezTo>
                      <a:pt x="11784648" y="8402497"/>
                      <a:pt x="11817033" y="8777782"/>
                      <a:pt x="11807635" y="8969996"/>
                    </a:cubicBezTo>
                    <a:cubicBezTo>
                      <a:pt x="11805095" y="9021876"/>
                      <a:pt x="11856657" y="9056103"/>
                      <a:pt x="11890248" y="9016478"/>
                    </a:cubicBezTo>
                    <a:cubicBezTo>
                      <a:pt x="11907393" y="8996286"/>
                      <a:pt x="11921998" y="8975330"/>
                      <a:pt x="11933746" y="8956598"/>
                    </a:cubicBezTo>
                    <a:cubicBezTo>
                      <a:pt x="11940873" y="8945351"/>
                      <a:pt x="11953896" y="8939281"/>
                      <a:pt x="11967092" y="8941055"/>
                    </a:cubicBezTo>
                    <a:cubicBezTo>
                      <a:pt x="11980289" y="8942829"/>
                      <a:pt x="11991246" y="8952122"/>
                      <a:pt x="11995150" y="8964853"/>
                    </a:cubicBezTo>
                    <a:lnTo>
                      <a:pt x="11995150" y="8964916"/>
                    </a:lnTo>
                    <a:moveTo>
                      <a:pt x="11273409" y="8968218"/>
                    </a:moveTo>
                    <a:cubicBezTo>
                      <a:pt x="11252263" y="8949168"/>
                      <a:pt x="11227435" y="8929865"/>
                      <a:pt x="11206861" y="8922054"/>
                    </a:cubicBezTo>
                    <a:cubicBezTo>
                      <a:pt x="11202790" y="8920513"/>
                      <a:pt x="11198253" y="8920810"/>
                      <a:pt x="11194417" y="8922867"/>
                    </a:cubicBezTo>
                    <a:cubicBezTo>
                      <a:pt x="11190582" y="8924925"/>
                      <a:pt x="11187825" y="8928542"/>
                      <a:pt x="11186859" y="8932786"/>
                    </a:cubicBezTo>
                    <a:cubicBezTo>
                      <a:pt x="11178286" y="8966314"/>
                      <a:pt x="11150092" y="9060484"/>
                      <a:pt x="11074463" y="9222155"/>
                    </a:cubicBezTo>
                    <a:cubicBezTo>
                      <a:pt x="10964926" y="9455581"/>
                      <a:pt x="11122660" y="9767112"/>
                      <a:pt x="11430572" y="9770287"/>
                    </a:cubicBezTo>
                    <a:cubicBezTo>
                      <a:pt x="11648631" y="9772700"/>
                      <a:pt x="11851894" y="9555403"/>
                      <a:pt x="11783314" y="9264128"/>
                    </a:cubicBezTo>
                    <a:lnTo>
                      <a:pt x="11782044" y="9258985"/>
                    </a:lnTo>
                    <a:cubicBezTo>
                      <a:pt x="11779747" y="9249607"/>
                      <a:pt x="11777206" y="9240291"/>
                      <a:pt x="11774424" y="9231045"/>
                    </a:cubicBezTo>
                    <a:lnTo>
                      <a:pt x="11774361" y="9230728"/>
                    </a:lnTo>
                    <a:cubicBezTo>
                      <a:pt x="11772745" y="9225348"/>
                      <a:pt x="11771052" y="9219992"/>
                      <a:pt x="11769281" y="9214662"/>
                    </a:cubicBezTo>
                    <a:cubicBezTo>
                      <a:pt x="11767424" y="9208788"/>
                      <a:pt x="11762252" y="9204581"/>
                      <a:pt x="11756123" y="9203961"/>
                    </a:cubicBezTo>
                    <a:cubicBezTo>
                      <a:pt x="11749995" y="9203340"/>
                      <a:pt x="11744084" y="9206422"/>
                      <a:pt x="11741087" y="9211804"/>
                    </a:cubicBezTo>
                    <a:cubicBezTo>
                      <a:pt x="11733408" y="9225577"/>
                      <a:pt x="11724321" y="9238516"/>
                      <a:pt x="11713972" y="9250413"/>
                    </a:cubicBezTo>
                    <a:lnTo>
                      <a:pt x="11712448" y="9252127"/>
                    </a:lnTo>
                    <a:cubicBezTo>
                      <a:pt x="11683238" y="9284893"/>
                      <a:pt x="11641582" y="9253016"/>
                      <a:pt x="11641455" y="9209074"/>
                    </a:cubicBezTo>
                    <a:cubicBezTo>
                      <a:pt x="11641137" y="9102585"/>
                      <a:pt x="11624120" y="8917355"/>
                      <a:pt x="11527409" y="8741396"/>
                    </a:cubicBezTo>
                    <a:cubicBezTo>
                      <a:pt x="11520667" y="8729100"/>
                      <a:pt x="11513595" y="8716989"/>
                      <a:pt x="11506200" y="8705075"/>
                    </a:cubicBezTo>
                    <a:lnTo>
                      <a:pt x="11506073" y="8704820"/>
                    </a:lnTo>
                    <a:lnTo>
                      <a:pt x="11498771" y="8693327"/>
                    </a:lnTo>
                    <a:cubicBezTo>
                      <a:pt x="11491277" y="8681516"/>
                      <a:pt x="11472736" y="8685453"/>
                      <a:pt x="11470576" y="8699360"/>
                    </a:cubicBezTo>
                    <a:cubicBezTo>
                      <a:pt x="11469941" y="8703551"/>
                      <a:pt x="11469116" y="8707995"/>
                      <a:pt x="11468290" y="8712694"/>
                    </a:cubicBezTo>
                    <a:lnTo>
                      <a:pt x="11468290" y="8712949"/>
                    </a:lnTo>
                    <a:cubicBezTo>
                      <a:pt x="11465925" y="8725893"/>
                      <a:pt x="11463193" y="8738767"/>
                      <a:pt x="11460099" y="8751556"/>
                    </a:cubicBezTo>
                    <a:cubicBezTo>
                      <a:pt x="11445494" y="8812390"/>
                      <a:pt x="11417427" y="8893796"/>
                      <a:pt x="11363897" y="8965107"/>
                    </a:cubicBezTo>
                    <a:cubicBezTo>
                      <a:pt x="11342307" y="8994000"/>
                      <a:pt x="11300270" y="8992349"/>
                      <a:pt x="11273409" y="8968218"/>
                    </a:cubicBezTo>
                    <a:moveTo>
                      <a:pt x="12955270" y="9706787"/>
                    </a:moveTo>
                    <a:cubicBezTo>
                      <a:pt x="12696952" y="9704120"/>
                      <a:pt x="12564554" y="9443833"/>
                      <a:pt x="12655931" y="9249142"/>
                    </a:cubicBezTo>
                    <a:cubicBezTo>
                      <a:pt x="12705207" y="9143923"/>
                      <a:pt x="12735052" y="9066008"/>
                      <a:pt x="12752769" y="9013494"/>
                    </a:cubicBezTo>
                    <a:lnTo>
                      <a:pt x="12754991" y="9015463"/>
                    </a:lnTo>
                    <a:cubicBezTo>
                      <a:pt x="12801155" y="9056865"/>
                      <a:pt x="12888341" y="9070327"/>
                      <a:pt x="12938697" y="9003207"/>
                    </a:cubicBezTo>
                    <a:cubicBezTo>
                      <a:pt x="12980289" y="8947835"/>
                      <a:pt x="13007912" y="8887764"/>
                      <a:pt x="13026326" y="8833979"/>
                    </a:cubicBezTo>
                    <a:cubicBezTo>
                      <a:pt x="13089128" y="8977363"/>
                      <a:pt x="13101701" y="9120682"/>
                      <a:pt x="13101955" y="9209265"/>
                    </a:cubicBezTo>
                    <a:cubicBezTo>
                      <a:pt x="13102082" y="9249904"/>
                      <a:pt x="13121196" y="9289846"/>
                      <a:pt x="13154914" y="9312198"/>
                    </a:cubicBezTo>
                    <a:cubicBezTo>
                      <a:pt x="13172313" y="9323818"/>
                      <a:pt x="13195110" y="9331375"/>
                      <a:pt x="13220383" y="9328454"/>
                    </a:cubicBezTo>
                    <a:cubicBezTo>
                      <a:pt x="13232193" y="9327120"/>
                      <a:pt x="13243180" y="9323565"/>
                      <a:pt x="13253085" y="9318485"/>
                    </a:cubicBezTo>
                    <a:cubicBezTo>
                      <a:pt x="13286803" y="9551149"/>
                      <a:pt x="13119290" y="9708565"/>
                      <a:pt x="12955270" y="9706787"/>
                    </a:cubicBezTo>
                    <a:moveTo>
                      <a:pt x="13519150" y="8964916"/>
                    </a:moveTo>
                    <a:cubicBezTo>
                      <a:pt x="13618718" y="9279241"/>
                      <a:pt x="13494194" y="9869538"/>
                      <a:pt x="12954635" y="9870236"/>
                    </a:cubicBezTo>
                    <a:cubicBezTo>
                      <a:pt x="12488926" y="9870935"/>
                      <a:pt x="12192000" y="9447008"/>
                      <a:pt x="12387580" y="8969171"/>
                    </a:cubicBezTo>
                    <a:cubicBezTo>
                      <a:pt x="12398820" y="8941676"/>
                      <a:pt x="12409487" y="8916783"/>
                      <a:pt x="12419584" y="8893352"/>
                    </a:cubicBezTo>
                    <a:cubicBezTo>
                      <a:pt x="12463907" y="8790101"/>
                      <a:pt x="12496546" y="8714155"/>
                      <a:pt x="12512802" y="8562327"/>
                    </a:cubicBezTo>
                    <a:cubicBezTo>
                      <a:pt x="12514075" y="8550709"/>
                      <a:pt x="12521208" y="8540553"/>
                      <a:pt x="12531705" y="8535414"/>
                    </a:cubicBezTo>
                    <a:cubicBezTo>
                      <a:pt x="12542202" y="8530276"/>
                      <a:pt x="12554598" y="8530871"/>
                      <a:pt x="12564554" y="8536990"/>
                    </a:cubicBezTo>
                    <a:cubicBezTo>
                      <a:pt x="12602274" y="8559596"/>
                      <a:pt x="12638976" y="8591981"/>
                      <a:pt x="12667742" y="8620556"/>
                    </a:cubicBezTo>
                    <a:cubicBezTo>
                      <a:pt x="12697841" y="8650465"/>
                      <a:pt x="12749466" y="8648115"/>
                      <a:pt x="12770802" y="8611476"/>
                    </a:cubicBezTo>
                    <a:cubicBezTo>
                      <a:pt x="12880023" y="8423960"/>
                      <a:pt x="12905613" y="8252002"/>
                      <a:pt x="12910693" y="8162594"/>
                    </a:cubicBezTo>
                    <a:cubicBezTo>
                      <a:pt x="12911251" y="8149943"/>
                      <a:pt x="12918811" y="8138658"/>
                      <a:pt x="12930298" y="8133329"/>
                    </a:cubicBezTo>
                    <a:cubicBezTo>
                      <a:pt x="12941785" y="8128000"/>
                      <a:pt x="12955283" y="8129514"/>
                      <a:pt x="12965303" y="8137257"/>
                    </a:cubicBezTo>
                    <a:cubicBezTo>
                      <a:pt x="13308647" y="8402497"/>
                      <a:pt x="13341033" y="8777782"/>
                      <a:pt x="13331635" y="8969996"/>
                    </a:cubicBezTo>
                    <a:cubicBezTo>
                      <a:pt x="13329094" y="9021876"/>
                      <a:pt x="13380657" y="9056103"/>
                      <a:pt x="13414248" y="9016478"/>
                    </a:cubicBezTo>
                    <a:cubicBezTo>
                      <a:pt x="13431393" y="8996286"/>
                      <a:pt x="13445998" y="8975330"/>
                      <a:pt x="13457745" y="8956598"/>
                    </a:cubicBezTo>
                    <a:cubicBezTo>
                      <a:pt x="13464873" y="8945351"/>
                      <a:pt x="13477896" y="8939281"/>
                      <a:pt x="13491092" y="8941055"/>
                    </a:cubicBezTo>
                    <a:cubicBezTo>
                      <a:pt x="13504289" y="8942829"/>
                      <a:pt x="13515247" y="8952122"/>
                      <a:pt x="13519150" y="8964853"/>
                    </a:cubicBezTo>
                    <a:lnTo>
                      <a:pt x="13519150" y="8964916"/>
                    </a:lnTo>
                    <a:moveTo>
                      <a:pt x="12797409" y="8968218"/>
                    </a:moveTo>
                    <a:cubicBezTo>
                      <a:pt x="12776263" y="8949168"/>
                      <a:pt x="12751435" y="8929865"/>
                      <a:pt x="12730861" y="8922054"/>
                    </a:cubicBezTo>
                    <a:cubicBezTo>
                      <a:pt x="12726790" y="8920513"/>
                      <a:pt x="12722253" y="8920810"/>
                      <a:pt x="12718417" y="8922867"/>
                    </a:cubicBezTo>
                    <a:cubicBezTo>
                      <a:pt x="12714582" y="8924925"/>
                      <a:pt x="12711825" y="8928542"/>
                      <a:pt x="12710859" y="8932786"/>
                    </a:cubicBezTo>
                    <a:cubicBezTo>
                      <a:pt x="12702286" y="8966314"/>
                      <a:pt x="12674092" y="9060484"/>
                      <a:pt x="12598463" y="9222155"/>
                    </a:cubicBezTo>
                    <a:cubicBezTo>
                      <a:pt x="12488926" y="9455581"/>
                      <a:pt x="12646660" y="9767112"/>
                      <a:pt x="12954572" y="9770287"/>
                    </a:cubicBezTo>
                    <a:cubicBezTo>
                      <a:pt x="13172631" y="9772700"/>
                      <a:pt x="13375894" y="9555403"/>
                      <a:pt x="13307314" y="9264128"/>
                    </a:cubicBezTo>
                    <a:lnTo>
                      <a:pt x="13306044" y="9258985"/>
                    </a:lnTo>
                    <a:cubicBezTo>
                      <a:pt x="13303747" y="9249607"/>
                      <a:pt x="13301206" y="9240291"/>
                      <a:pt x="13298424" y="9231045"/>
                    </a:cubicBezTo>
                    <a:lnTo>
                      <a:pt x="13298361" y="9230728"/>
                    </a:lnTo>
                    <a:cubicBezTo>
                      <a:pt x="13296745" y="9225348"/>
                      <a:pt x="13295052" y="9219992"/>
                      <a:pt x="13293281" y="9214662"/>
                    </a:cubicBezTo>
                    <a:cubicBezTo>
                      <a:pt x="13291425" y="9208788"/>
                      <a:pt x="13286251" y="9204581"/>
                      <a:pt x="13280123" y="9203961"/>
                    </a:cubicBezTo>
                    <a:cubicBezTo>
                      <a:pt x="13273995" y="9203340"/>
                      <a:pt x="13268084" y="9206422"/>
                      <a:pt x="13265087" y="9211804"/>
                    </a:cubicBezTo>
                    <a:cubicBezTo>
                      <a:pt x="13257408" y="9225577"/>
                      <a:pt x="13248320" y="9238516"/>
                      <a:pt x="13237972" y="9250413"/>
                    </a:cubicBezTo>
                    <a:lnTo>
                      <a:pt x="13236448" y="9252127"/>
                    </a:lnTo>
                    <a:cubicBezTo>
                      <a:pt x="13207238" y="9284893"/>
                      <a:pt x="13165581" y="9253016"/>
                      <a:pt x="13165456" y="9209074"/>
                    </a:cubicBezTo>
                    <a:cubicBezTo>
                      <a:pt x="13165138" y="9102585"/>
                      <a:pt x="13148119" y="8917355"/>
                      <a:pt x="13051409" y="8741396"/>
                    </a:cubicBezTo>
                    <a:cubicBezTo>
                      <a:pt x="13044667" y="8729100"/>
                      <a:pt x="13037595" y="8716989"/>
                      <a:pt x="13030200" y="8705075"/>
                    </a:cubicBezTo>
                    <a:lnTo>
                      <a:pt x="13030073" y="8704820"/>
                    </a:lnTo>
                    <a:lnTo>
                      <a:pt x="13022771" y="8693327"/>
                    </a:lnTo>
                    <a:cubicBezTo>
                      <a:pt x="13015277" y="8681516"/>
                      <a:pt x="12996736" y="8685453"/>
                      <a:pt x="12994576" y="8699360"/>
                    </a:cubicBezTo>
                    <a:cubicBezTo>
                      <a:pt x="12993941" y="8703551"/>
                      <a:pt x="12993116" y="8707995"/>
                      <a:pt x="12992290" y="8712694"/>
                    </a:cubicBezTo>
                    <a:lnTo>
                      <a:pt x="12992290" y="8712949"/>
                    </a:lnTo>
                    <a:cubicBezTo>
                      <a:pt x="12989925" y="8725893"/>
                      <a:pt x="12987193" y="8738767"/>
                      <a:pt x="12984099" y="8751556"/>
                    </a:cubicBezTo>
                    <a:cubicBezTo>
                      <a:pt x="12969494" y="8812390"/>
                      <a:pt x="12941427" y="8893796"/>
                      <a:pt x="12887897" y="8965107"/>
                    </a:cubicBezTo>
                    <a:cubicBezTo>
                      <a:pt x="12866307" y="8994000"/>
                      <a:pt x="12824270" y="8992349"/>
                      <a:pt x="12797409" y="8968218"/>
                    </a:cubicBezTo>
                  </a:path>
                </a:pathLst>
              </a:custGeom>
              <a:solidFill>
                <a:srgbClr val="EDECEA"/>
              </a:solidFill>
            </p:spPr>
          </p:sp>
        </p:grpSp>
      </p:grpSp>
      <p:cxnSp>
        <p:nvCxnSpPr>
          <p:cNvPr id="39" name="Łącznik prosty 38"/>
          <p:cNvCxnSpPr/>
          <p:nvPr/>
        </p:nvCxnSpPr>
        <p:spPr>
          <a:xfrm>
            <a:off x="9089994" y="1093139"/>
            <a:ext cx="0" cy="4482410"/>
          </a:xfrm>
          <a:prstGeom prst="line">
            <a:avLst/>
          </a:prstGeom>
          <a:ln w="222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2" name="Łącznik prosty 41"/>
          <p:cNvCxnSpPr/>
          <p:nvPr/>
        </p:nvCxnSpPr>
        <p:spPr>
          <a:xfrm>
            <a:off x="2987316" y="5575548"/>
            <a:ext cx="12205356"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38" name="Picture 3"/>
          <p:cNvPicPr>
            <a:picLocks noChangeAspect="1"/>
          </p:cNvPicPr>
          <p:nvPr/>
        </p:nvPicPr>
        <p:blipFill>
          <a:blip r:embed="rId2"/>
          <a:srcRect/>
          <a:stretch>
            <a:fillRect/>
          </a:stretch>
        </p:blipFill>
        <p:spPr>
          <a:xfrm rot="1632795">
            <a:off x="13368407" y="4855814"/>
            <a:ext cx="5306047" cy="7219112"/>
          </a:xfrm>
          <a:prstGeom prst="rect">
            <a:avLst/>
          </a:prstGeom>
        </p:spPr>
      </p:pic>
      <p:pic>
        <p:nvPicPr>
          <p:cNvPr id="40" name="Picture 2"/>
          <p:cNvPicPr>
            <a:picLocks noChangeAspect="1"/>
          </p:cNvPicPr>
          <p:nvPr/>
        </p:nvPicPr>
        <p:blipFill>
          <a:blip r:embed="rId3"/>
          <a:srcRect/>
          <a:stretch>
            <a:fillRect/>
          </a:stretch>
        </p:blipFill>
        <p:spPr>
          <a:xfrm>
            <a:off x="1130438" y="5295715"/>
            <a:ext cx="2843888" cy="3849595"/>
          </a:xfrm>
          <a:prstGeom prst="rect">
            <a:avLst/>
          </a:prstGeom>
        </p:spPr>
      </p:pic>
    </p:spTree>
    <p:extLst>
      <p:ext uri="{BB962C8B-B14F-4D97-AF65-F5344CB8AC3E}">
        <p14:creationId xmlns:p14="http://schemas.microsoft.com/office/powerpoint/2010/main" val="412489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1000"/>
                                        <p:tgtEl>
                                          <p:spTgt spid="34"/>
                                        </p:tgtEl>
                                      </p:cBhvr>
                                    </p:animEffect>
                                    <p:anim calcmode="lin" valueType="num">
                                      <p:cBhvr>
                                        <p:cTn id="59" dur="1000" fill="hold"/>
                                        <p:tgtEl>
                                          <p:spTgt spid="34"/>
                                        </p:tgtEl>
                                        <p:attrNameLst>
                                          <p:attrName>ppt_x</p:attrName>
                                        </p:attrNameLst>
                                      </p:cBhvr>
                                      <p:tavLst>
                                        <p:tav tm="0">
                                          <p:val>
                                            <p:strVal val="#ppt_x"/>
                                          </p:val>
                                        </p:tav>
                                        <p:tav tm="100000">
                                          <p:val>
                                            <p:strVal val="#ppt_x"/>
                                          </p:val>
                                        </p:tav>
                                      </p:tavLst>
                                    </p:anim>
                                    <p:anim calcmode="lin" valueType="num">
                                      <p:cBhvr>
                                        <p:cTn id="6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aphicFrame>
        <p:nvGraphicFramePr>
          <p:cNvPr id="5" name="Wykres 4"/>
          <p:cNvGraphicFramePr/>
          <p:nvPr>
            <p:extLst>
              <p:ext uri="{D42A27DB-BD31-4B8C-83A1-F6EECF244321}">
                <p14:modId xmlns:p14="http://schemas.microsoft.com/office/powerpoint/2010/main" val="385402474"/>
              </p:ext>
            </p:extLst>
          </p:nvPr>
        </p:nvGraphicFramePr>
        <p:xfrm>
          <a:off x="914400" y="514350"/>
          <a:ext cx="15620999" cy="9753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3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2"/>
          <a:srcRect/>
          <a:stretch>
            <a:fillRect/>
          </a:stretch>
        </p:blipFill>
        <p:spPr>
          <a:xfrm rot="18033370">
            <a:off x="12905380" y="7437744"/>
            <a:ext cx="5871842" cy="5893944"/>
          </a:xfrm>
          <a:prstGeom prst="rect">
            <a:avLst/>
          </a:prstGeom>
        </p:spPr>
      </p:pic>
      <p:pic>
        <p:nvPicPr>
          <p:cNvPr id="12" name="Picture 2"/>
          <p:cNvPicPr>
            <a:picLocks noChangeAspect="1"/>
          </p:cNvPicPr>
          <p:nvPr/>
        </p:nvPicPr>
        <p:blipFill>
          <a:blip r:embed="rId3"/>
          <a:srcRect/>
          <a:stretch>
            <a:fillRect/>
          </a:stretch>
        </p:blipFill>
        <p:spPr>
          <a:xfrm rot="21305521">
            <a:off x="-2262319" y="2123776"/>
            <a:ext cx="5827428" cy="7928474"/>
          </a:xfrm>
          <a:prstGeom prst="rect">
            <a:avLst/>
          </a:prstGeom>
        </p:spPr>
      </p:pic>
      <p:grpSp>
        <p:nvGrpSpPr>
          <p:cNvPr id="15" name="Group 7"/>
          <p:cNvGrpSpPr/>
          <p:nvPr/>
        </p:nvGrpSpPr>
        <p:grpSpPr>
          <a:xfrm rot="-10800000">
            <a:off x="2663276" y="4711451"/>
            <a:ext cx="12957724" cy="1369736"/>
            <a:chOff x="0" y="0"/>
            <a:chExt cx="20494092" cy="9414259"/>
          </a:xfrm>
          <a:solidFill>
            <a:srgbClr val="F9F9F9"/>
          </a:solidFill>
        </p:grpSpPr>
        <p:sp>
          <p:nvSpPr>
            <p:cNvPr id="16" name="Freeform 8"/>
            <p:cNvSpPr/>
            <p:nvPr/>
          </p:nvSpPr>
          <p:spPr>
            <a:xfrm>
              <a:off x="0" y="0"/>
              <a:ext cx="20494092" cy="9414259"/>
            </a:xfrm>
            <a:custGeom>
              <a:avLst/>
              <a:gdLst/>
              <a:ahLst/>
              <a:cxnLst/>
              <a:rect l="l" t="t" r="r" b="b"/>
              <a:pathLst>
                <a:path w="20494092" h="9414259">
                  <a:moveTo>
                    <a:pt x="20189292" y="0"/>
                  </a:moveTo>
                  <a:lnTo>
                    <a:pt x="304800" y="0"/>
                  </a:lnTo>
                  <a:cubicBezTo>
                    <a:pt x="135890" y="0"/>
                    <a:pt x="0" y="135890"/>
                    <a:pt x="0" y="304800"/>
                  </a:cubicBezTo>
                  <a:lnTo>
                    <a:pt x="0" y="9109459"/>
                  </a:lnTo>
                  <a:cubicBezTo>
                    <a:pt x="0" y="9278369"/>
                    <a:pt x="135890" y="9414259"/>
                    <a:pt x="304800" y="9414259"/>
                  </a:cubicBezTo>
                  <a:lnTo>
                    <a:pt x="20189292" y="9414259"/>
                  </a:lnTo>
                  <a:cubicBezTo>
                    <a:pt x="20358202" y="9414259"/>
                    <a:pt x="20494092" y="9278369"/>
                    <a:pt x="20494092" y="9109459"/>
                  </a:cubicBezTo>
                  <a:lnTo>
                    <a:pt x="20494092" y="304800"/>
                  </a:lnTo>
                  <a:cubicBezTo>
                    <a:pt x="20494092" y="135890"/>
                    <a:pt x="20358202" y="0"/>
                    <a:pt x="20189292" y="0"/>
                  </a:cubicBezTo>
                  <a:close/>
                </a:path>
              </a:pathLst>
            </a:custGeom>
            <a:grpFill/>
            <a:ln>
              <a:solidFill>
                <a:srgbClr val="C1B8AA"/>
              </a:solidFill>
            </a:ln>
          </p:spPr>
          <p:style>
            <a:lnRef idx="1">
              <a:schemeClr val="accent6"/>
            </a:lnRef>
            <a:fillRef idx="1001">
              <a:schemeClr val="lt1"/>
            </a:fillRef>
            <a:effectRef idx="1">
              <a:schemeClr val="accent6"/>
            </a:effectRef>
            <a:fontRef idx="minor">
              <a:schemeClr val="dk1"/>
            </a:fontRef>
          </p:style>
        </p:sp>
      </p:grpSp>
      <p:grpSp>
        <p:nvGrpSpPr>
          <p:cNvPr id="10" name="Group 7"/>
          <p:cNvGrpSpPr/>
          <p:nvPr/>
        </p:nvGrpSpPr>
        <p:grpSpPr>
          <a:xfrm rot="-10800000">
            <a:off x="2663280" y="630290"/>
            <a:ext cx="12957720" cy="1255958"/>
            <a:chOff x="0" y="0"/>
            <a:chExt cx="20494092" cy="9414259"/>
          </a:xfrm>
          <a:solidFill>
            <a:srgbClr val="F9F9F9"/>
          </a:solidFill>
        </p:grpSpPr>
        <p:sp>
          <p:nvSpPr>
            <p:cNvPr id="13" name="Freeform 8"/>
            <p:cNvSpPr/>
            <p:nvPr/>
          </p:nvSpPr>
          <p:spPr>
            <a:xfrm>
              <a:off x="0" y="0"/>
              <a:ext cx="20494092" cy="9414259"/>
            </a:xfrm>
            <a:custGeom>
              <a:avLst/>
              <a:gdLst/>
              <a:ahLst/>
              <a:cxnLst/>
              <a:rect l="l" t="t" r="r" b="b"/>
              <a:pathLst>
                <a:path w="20494092" h="9414259">
                  <a:moveTo>
                    <a:pt x="20189292" y="0"/>
                  </a:moveTo>
                  <a:lnTo>
                    <a:pt x="304800" y="0"/>
                  </a:lnTo>
                  <a:cubicBezTo>
                    <a:pt x="135890" y="0"/>
                    <a:pt x="0" y="135890"/>
                    <a:pt x="0" y="304800"/>
                  </a:cubicBezTo>
                  <a:lnTo>
                    <a:pt x="0" y="9109459"/>
                  </a:lnTo>
                  <a:cubicBezTo>
                    <a:pt x="0" y="9278369"/>
                    <a:pt x="135890" y="9414259"/>
                    <a:pt x="304800" y="9414259"/>
                  </a:cubicBezTo>
                  <a:lnTo>
                    <a:pt x="20189292" y="9414259"/>
                  </a:lnTo>
                  <a:cubicBezTo>
                    <a:pt x="20358202" y="9414259"/>
                    <a:pt x="20494092" y="9278369"/>
                    <a:pt x="20494092" y="9109459"/>
                  </a:cubicBezTo>
                  <a:lnTo>
                    <a:pt x="20494092" y="304800"/>
                  </a:lnTo>
                  <a:cubicBezTo>
                    <a:pt x="20494092" y="135890"/>
                    <a:pt x="20358202" y="0"/>
                    <a:pt x="20189292" y="0"/>
                  </a:cubicBezTo>
                  <a:close/>
                </a:path>
              </a:pathLst>
            </a:custGeom>
            <a:grpFill/>
            <a:ln>
              <a:solidFill>
                <a:srgbClr val="C1B8AA"/>
              </a:solidFill>
            </a:ln>
          </p:spPr>
          <p:style>
            <a:lnRef idx="1">
              <a:schemeClr val="accent6"/>
            </a:lnRef>
            <a:fillRef idx="1001">
              <a:schemeClr val="lt1"/>
            </a:fillRef>
            <a:effectRef idx="1">
              <a:schemeClr val="accent6"/>
            </a:effectRef>
            <a:fontRef idx="minor">
              <a:schemeClr val="dk1"/>
            </a:fontRef>
          </p:style>
        </p:sp>
      </p:grpSp>
      <p:sp>
        <p:nvSpPr>
          <p:cNvPr id="5" name="pole tekstowe 4"/>
          <p:cNvSpPr txBox="1"/>
          <p:nvPr/>
        </p:nvSpPr>
        <p:spPr>
          <a:xfrm>
            <a:off x="2718380" y="965881"/>
            <a:ext cx="13638680" cy="584775"/>
          </a:xfrm>
          <a:prstGeom prst="rect">
            <a:avLst/>
          </a:prstGeom>
          <a:noFill/>
        </p:spPr>
        <p:txBody>
          <a:bodyPr wrap="square" rtlCol="0">
            <a:spAutoFit/>
          </a:bodyPr>
          <a:lstStyle/>
          <a:p>
            <a:r>
              <a:rPr lang="pl-PL" sz="3200" b="1" dirty="0">
                <a:solidFill>
                  <a:srgbClr val="726753"/>
                </a:solidFill>
                <a:latin typeface="TAN Mon Cheri" panose="020B0604020202020204" charset="0"/>
                <a:cs typeface="Times New Roman" panose="02020603050405020304" pitchFamily="18" charset="0"/>
              </a:rPr>
              <a:t>RRSO - Rzeczywista roczna stopa oprocentowania</a:t>
            </a:r>
          </a:p>
        </p:txBody>
      </p:sp>
      <p:sp>
        <p:nvSpPr>
          <p:cNvPr id="6" name="pole tekstowe 5"/>
          <p:cNvSpPr txBox="1"/>
          <p:nvPr/>
        </p:nvSpPr>
        <p:spPr>
          <a:xfrm>
            <a:off x="2744320" y="2551236"/>
            <a:ext cx="12664376" cy="1996700"/>
          </a:xfrm>
          <a:prstGeom prst="rect">
            <a:avLst/>
          </a:prstGeom>
          <a:noFill/>
        </p:spPr>
        <p:txBody>
          <a:bodyPr wrap="square" rtlCol="0">
            <a:spAutoFit/>
          </a:bodyPr>
          <a:lstStyle/>
          <a:p>
            <a:pPr algn="just">
              <a:lnSpc>
                <a:spcPct val="150000"/>
              </a:lnSpc>
            </a:pPr>
            <a:r>
              <a:rPr lang="pl-PL" sz="3000" b="1" dirty="0">
                <a:latin typeface="Times New Roman" panose="02020603050405020304" pitchFamily="18" charset="0"/>
                <a:cs typeface="Times New Roman" panose="02020603050405020304" pitchFamily="18" charset="0"/>
              </a:rPr>
              <a:t>RRSO wzrosło średnio od 3,5-4% do 9-11%, a do końca 2022r. może wzrosnąć nawet 15%.</a:t>
            </a:r>
          </a:p>
          <a:p>
            <a:pPr>
              <a:lnSpc>
                <a:spcPct val="150000"/>
              </a:lnSpc>
            </a:pPr>
            <a:endParaRPr lang="pl-PL" sz="2250" b="1" dirty="0">
              <a:solidFill>
                <a:schemeClr val="bg1"/>
              </a:solidFill>
              <a:latin typeface="Times New Roman" panose="02020603050405020304" pitchFamily="18" charset="0"/>
              <a:cs typeface="Times New Roman" panose="02020603050405020304" pitchFamily="18" charset="0"/>
            </a:endParaRPr>
          </a:p>
        </p:txBody>
      </p:sp>
      <p:sp>
        <p:nvSpPr>
          <p:cNvPr id="9" name="pole tekstowe 8"/>
          <p:cNvSpPr txBox="1"/>
          <p:nvPr/>
        </p:nvSpPr>
        <p:spPr>
          <a:xfrm>
            <a:off x="2773484" y="5211717"/>
            <a:ext cx="13528472" cy="646331"/>
          </a:xfrm>
          <a:prstGeom prst="rect">
            <a:avLst/>
          </a:prstGeom>
          <a:noFill/>
        </p:spPr>
        <p:txBody>
          <a:bodyPr wrap="square" rtlCol="0">
            <a:spAutoFit/>
          </a:bodyPr>
          <a:lstStyle/>
          <a:p>
            <a:r>
              <a:rPr lang="pl-PL" sz="3600" b="1" dirty="0">
                <a:solidFill>
                  <a:srgbClr val="726753"/>
                </a:solidFill>
                <a:latin typeface="TAN Mon Cheri" panose="020B0604020202020204" charset="0"/>
                <a:cs typeface="Times New Roman" panose="02020603050405020304" pitchFamily="18" charset="0"/>
              </a:rPr>
              <a:t>Średnie oprocentowanie kredytów w bankach</a:t>
            </a:r>
          </a:p>
        </p:txBody>
      </p:sp>
      <p:sp>
        <p:nvSpPr>
          <p:cNvPr id="11" name="pole tekstowe 10"/>
          <p:cNvSpPr txBox="1"/>
          <p:nvPr/>
        </p:nvSpPr>
        <p:spPr>
          <a:xfrm>
            <a:off x="2744320" y="6860317"/>
            <a:ext cx="12772388" cy="1477328"/>
          </a:xfrm>
          <a:prstGeom prst="rect">
            <a:avLst/>
          </a:prstGeom>
          <a:noFill/>
        </p:spPr>
        <p:txBody>
          <a:bodyPr wrap="square" rtlCol="0">
            <a:spAutoFit/>
          </a:bodyPr>
          <a:lstStyle/>
          <a:p>
            <a:pPr>
              <a:lnSpc>
                <a:spcPct val="150000"/>
              </a:lnSpc>
            </a:pPr>
            <a:r>
              <a:rPr lang="pl-PL" sz="3000" b="1" dirty="0">
                <a:latin typeface="Times New Roman" panose="02020603050405020304" pitchFamily="18" charset="0"/>
                <a:cs typeface="Times New Roman" panose="02020603050405020304" pitchFamily="18" charset="0"/>
              </a:rPr>
              <a:t>Średnie oprocentowanie w bankach wynosiło 3-4%, natomiast w </a:t>
            </a:r>
            <a:r>
              <a:rPr lang="pl-PL" sz="3000" b="1" dirty="0" smtClean="0">
                <a:latin typeface="Times New Roman" panose="02020603050405020304" pitchFamily="18" charset="0"/>
                <a:cs typeface="Times New Roman" panose="02020603050405020304" pitchFamily="18" charset="0"/>
              </a:rPr>
              <a:t>czerwcu </a:t>
            </a:r>
            <a:r>
              <a:rPr lang="pl-PL" sz="3000" b="1" dirty="0">
                <a:latin typeface="Times New Roman" panose="02020603050405020304" pitchFamily="18" charset="0"/>
                <a:cs typeface="Times New Roman" panose="02020603050405020304" pitchFamily="18" charset="0"/>
              </a:rPr>
              <a:t>2022r. - wzrosło do </a:t>
            </a:r>
            <a:r>
              <a:rPr lang="pl-PL" sz="3000" b="1" dirty="0" smtClean="0">
                <a:latin typeface="Times New Roman" panose="02020603050405020304" pitchFamily="18" charset="0"/>
                <a:cs typeface="Times New Roman" panose="02020603050405020304" pitchFamily="18" charset="0"/>
              </a:rPr>
              <a:t>15-17%, </a:t>
            </a:r>
            <a:r>
              <a:rPr lang="pl-PL" sz="3000" b="1" dirty="0">
                <a:latin typeface="Times New Roman" panose="02020603050405020304" pitchFamily="18" charset="0"/>
                <a:cs typeface="Times New Roman" panose="02020603050405020304" pitchFamily="18" charset="0"/>
              </a:rPr>
              <a:t>do końca 2022r., może wzrosnąć do </a:t>
            </a:r>
            <a:r>
              <a:rPr lang="pl-PL" sz="3000" b="1" dirty="0" smtClean="0">
                <a:latin typeface="Times New Roman" panose="02020603050405020304" pitchFamily="18" charset="0"/>
                <a:cs typeface="Times New Roman" panose="02020603050405020304" pitchFamily="18" charset="0"/>
              </a:rPr>
              <a:t>23-25%.  </a:t>
            </a:r>
            <a:endParaRPr lang="pl-PL" sz="3000" b="1" dirty="0">
              <a:latin typeface="Times New Roman" panose="02020603050405020304" pitchFamily="18" charset="0"/>
              <a:cs typeface="Times New Roman" panose="02020603050405020304" pitchFamily="18" charset="0"/>
            </a:endParaRPr>
          </a:p>
        </p:txBody>
      </p:sp>
      <p:pic>
        <p:nvPicPr>
          <p:cNvPr id="17" name="Picture 3"/>
          <p:cNvPicPr>
            <a:picLocks noChangeAspect="1"/>
          </p:cNvPicPr>
          <p:nvPr/>
        </p:nvPicPr>
        <p:blipFill>
          <a:blip r:embed="rId3"/>
          <a:srcRect/>
          <a:stretch>
            <a:fillRect/>
          </a:stretch>
        </p:blipFill>
        <p:spPr>
          <a:xfrm rot="5400000">
            <a:off x="16172864" y="1271415"/>
            <a:ext cx="3494875" cy="4754932"/>
          </a:xfrm>
          <a:prstGeom prst="rect">
            <a:avLst/>
          </a:prstGeom>
        </p:spPr>
      </p:pic>
    </p:spTree>
    <p:extLst>
      <p:ext uri="{BB962C8B-B14F-4D97-AF65-F5344CB8AC3E}">
        <p14:creationId xmlns:p14="http://schemas.microsoft.com/office/powerpoint/2010/main" val="135641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a:stretch>
            <a:fillRect/>
          </a:stretch>
        </p:blipFill>
        <p:spPr>
          <a:xfrm rot="-6797618">
            <a:off x="-3574732" y="1179121"/>
            <a:ext cx="7149465" cy="8229600"/>
          </a:xfrm>
          <a:prstGeom prst="rect">
            <a:avLst/>
          </a:prstGeom>
        </p:spPr>
      </p:pic>
      <p:pic>
        <p:nvPicPr>
          <p:cNvPr id="12" name="Picture 3"/>
          <p:cNvPicPr>
            <a:picLocks noChangeAspect="1"/>
          </p:cNvPicPr>
          <p:nvPr/>
        </p:nvPicPr>
        <p:blipFill>
          <a:blip r:embed="rId3"/>
          <a:srcRect/>
          <a:stretch>
            <a:fillRect/>
          </a:stretch>
        </p:blipFill>
        <p:spPr>
          <a:xfrm rot="13972962">
            <a:off x="11185760" y="4224561"/>
            <a:ext cx="6048756" cy="8229600"/>
          </a:xfrm>
          <a:prstGeom prst="rect">
            <a:avLst/>
          </a:prstGeom>
        </p:spPr>
      </p:pic>
      <p:grpSp>
        <p:nvGrpSpPr>
          <p:cNvPr id="10" name="Group 7"/>
          <p:cNvGrpSpPr/>
          <p:nvPr/>
        </p:nvGrpSpPr>
        <p:grpSpPr>
          <a:xfrm rot="-10800000">
            <a:off x="2681861" y="368085"/>
            <a:ext cx="12844140" cy="1091597"/>
            <a:chOff x="0" y="0"/>
            <a:chExt cx="20494092" cy="9414259"/>
          </a:xfrm>
          <a:solidFill>
            <a:srgbClr val="F9F9F9"/>
          </a:solidFill>
        </p:grpSpPr>
        <p:sp>
          <p:nvSpPr>
            <p:cNvPr id="14" name="Freeform 8"/>
            <p:cNvSpPr/>
            <p:nvPr/>
          </p:nvSpPr>
          <p:spPr>
            <a:xfrm>
              <a:off x="0" y="0"/>
              <a:ext cx="20494092" cy="9414259"/>
            </a:xfrm>
            <a:custGeom>
              <a:avLst/>
              <a:gdLst/>
              <a:ahLst/>
              <a:cxnLst/>
              <a:rect l="l" t="t" r="r" b="b"/>
              <a:pathLst>
                <a:path w="20494092" h="9414259">
                  <a:moveTo>
                    <a:pt x="20189292" y="0"/>
                  </a:moveTo>
                  <a:lnTo>
                    <a:pt x="304800" y="0"/>
                  </a:lnTo>
                  <a:cubicBezTo>
                    <a:pt x="135890" y="0"/>
                    <a:pt x="0" y="135890"/>
                    <a:pt x="0" y="304800"/>
                  </a:cubicBezTo>
                  <a:lnTo>
                    <a:pt x="0" y="9109459"/>
                  </a:lnTo>
                  <a:cubicBezTo>
                    <a:pt x="0" y="9278369"/>
                    <a:pt x="135890" y="9414259"/>
                    <a:pt x="304800" y="9414259"/>
                  </a:cubicBezTo>
                  <a:lnTo>
                    <a:pt x="20189292" y="9414259"/>
                  </a:lnTo>
                  <a:cubicBezTo>
                    <a:pt x="20358202" y="9414259"/>
                    <a:pt x="20494092" y="9278369"/>
                    <a:pt x="20494092" y="9109459"/>
                  </a:cubicBezTo>
                  <a:lnTo>
                    <a:pt x="20494092" y="304800"/>
                  </a:lnTo>
                  <a:cubicBezTo>
                    <a:pt x="20494092" y="135890"/>
                    <a:pt x="20358202" y="0"/>
                    <a:pt x="20189292" y="0"/>
                  </a:cubicBezTo>
                  <a:close/>
                </a:path>
              </a:pathLst>
            </a:custGeom>
            <a:grpFill/>
            <a:ln>
              <a:solidFill>
                <a:srgbClr val="C1B8AA"/>
              </a:solidFill>
            </a:ln>
          </p:spPr>
          <p:style>
            <a:lnRef idx="1">
              <a:schemeClr val="accent6"/>
            </a:lnRef>
            <a:fillRef idx="1001">
              <a:schemeClr val="lt1"/>
            </a:fillRef>
            <a:effectRef idx="1">
              <a:schemeClr val="accent6"/>
            </a:effectRef>
            <a:fontRef idx="minor">
              <a:schemeClr val="dk1"/>
            </a:fontRef>
          </p:style>
        </p:sp>
      </p:grpSp>
      <p:sp>
        <p:nvSpPr>
          <p:cNvPr id="5" name="pole tekstowe 4"/>
          <p:cNvSpPr txBox="1"/>
          <p:nvPr/>
        </p:nvSpPr>
        <p:spPr>
          <a:xfrm>
            <a:off x="2971800" y="608121"/>
            <a:ext cx="10961738" cy="784830"/>
          </a:xfrm>
          <a:prstGeom prst="rect">
            <a:avLst/>
          </a:prstGeom>
          <a:noFill/>
        </p:spPr>
        <p:txBody>
          <a:bodyPr wrap="square" rtlCol="0">
            <a:spAutoFit/>
          </a:bodyPr>
          <a:lstStyle/>
          <a:p>
            <a:pPr algn="ctr"/>
            <a:r>
              <a:rPr lang="pl-PL" sz="4500" b="1" dirty="0">
                <a:solidFill>
                  <a:srgbClr val="726753"/>
                </a:solidFill>
                <a:latin typeface="TAN Mon Cheri" panose="020B0604020202020204" charset="0"/>
                <a:cs typeface="Times New Roman" panose="02020603050405020304" pitchFamily="18" charset="0"/>
              </a:rPr>
              <a:t>Cena pieniądza </a:t>
            </a:r>
          </a:p>
        </p:txBody>
      </p:sp>
      <p:sp>
        <p:nvSpPr>
          <p:cNvPr id="6" name="pole tekstowe 5"/>
          <p:cNvSpPr txBox="1"/>
          <p:nvPr/>
        </p:nvSpPr>
        <p:spPr>
          <a:xfrm>
            <a:off x="2681861" y="1993017"/>
            <a:ext cx="12220611" cy="6601807"/>
          </a:xfrm>
          <a:prstGeom prst="rect">
            <a:avLst/>
          </a:prstGeom>
          <a:noFill/>
        </p:spPr>
        <p:txBody>
          <a:bodyPr wrap="square" rtlCol="0">
            <a:spAutoFit/>
          </a:bodyPr>
          <a:lstStyle/>
          <a:p>
            <a:pPr algn="ctr">
              <a:lnSpc>
                <a:spcPct val="150000"/>
              </a:lnSpc>
            </a:pPr>
            <a:r>
              <a:rPr lang="pl-PL" sz="3000" b="1" dirty="0">
                <a:solidFill>
                  <a:schemeClr val="bg2">
                    <a:lumMod val="90000"/>
                  </a:schemeClr>
                </a:solidFill>
                <a:latin typeface="Times New Roman" panose="02020603050405020304" pitchFamily="18" charset="0"/>
                <a:cs typeface="Times New Roman" panose="02020603050405020304" pitchFamily="18" charset="0"/>
              </a:rPr>
              <a:t>WIBOR 3M wzrosło od 1,71% do </a:t>
            </a:r>
            <a:r>
              <a:rPr lang="pl-PL" sz="3000" b="1" dirty="0" smtClean="0">
                <a:solidFill>
                  <a:schemeClr val="bg2">
                    <a:lumMod val="90000"/>
                  </a:schemeClr>
                </a:solidFill>
                <a:latin typeface="Times New Roman" panose="02020603050405020304" pitchFamily="18" charset="0"/>
                <a:cs typeface="Times New Roman" panose="02020603050405020304" pitchFamily="18" charset="0"/>
              </a:rPr>
              <a:t>6,76%</a:t>
            </a:r>
          </a:p>
          <a:p>
            <a:pPr algn="ctr">
              <a:lnSpc>
                <a:spcPct val="150000"/>
              </a:lnSpc>
            </a:pPr>
            <a:endParaRPr lang="pl-PL" sz="3000" b="1" dirty="0">
              <a:solidFill>
                <a:schemeClr val="bg2">
                  <a:lumMod val="90000"/>
                </a:schemeClr>
              </a:solidFill>
              <a:latin typeface="Times New Roman" panose="02020603050405020304" pitchFamily="18" charset="0"/>
              <a:cs typeface="Times New Roman" panose="02020603050405020304" pitchFamily="18" charset="0"/>
            </a:endParaRPr>
          </a:p>
          <a:p>
            <a:pPr algn="ct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WIBOR 6M wzrosło </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od 2,04% do </a:t>
            </a:r>
            <a:r>
              <a:rPr lang="pl-PL" sz="3200" b="1" dirty="0">
                <a:solidFill>
                  <a:schemeClr val="bg2">
                    <a:lumMod val="90000"/>
                  </a:schemeClr>
                </a:solidFill>
                <a:latin typeface="Times New Roman" panose="02020603050405020304" pitchFamily="18" charset="0"/>
                <a:cs typeface="Times New Roman" panose="02020603050405020304" pitchFamily="18" charset="0"/>
              </a:rPr>
              <a:t>7,02</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a:t>
            </a:r>
          </a:p>
          <a:p>
            <a:pPr algn="just">
              <a:lnSpc>
                <a:spcPct val="150000"/>
              </a:lnSpc>
            </a:pPr>
            <a:endParaRPr lang="pl-PL" sz="3200" b="1" dirty="0">
              <a:solidFill>
                <a:schemeClr val="bg2">
                  <a:lumMod val="90000"/>
                </a:schemeClr>
              </a:solidFill>
              <a:latin typeface="Times New Roman" panose="02020603050405020304" pitchFamily="18" charset="0"/>
              <a:cs typeface="Times New Roman" panose="02020603050405020304" pitchFamily="18" charset="0"/>
            </a:endParaRPr>
          </a:p>
          <a:p>
            <a:pPr algn="just">
              <a:lnSpc>
                <a:spcPct val="150000"/>
              </a:lnSpc>
            </a:pPr>
            <a:endParaRPr lang="pl-PL" sz="3200" b="1" dirty="0" smtClean="0">
              <a:solidFill>
                <a:schemeClr val="bg2">
                  <a:lumMod val="90000"/>
                </a:schemeClr>
              </a:solidFill>
              <a:latin typeface="Times New Roman" panose="02020603050405020304" pitchFamily="18" charset="0"/>
              <a:cs typeface="Times New Roman" panose="02020603050405020304" pitchFamily="18" charset="0"/>
            </a:endParaRPr>
          </a:p>
          <a:p>
            <a:pPr algn="ctr">
              <a:lnSpc>
                <a:spcPct val="150000"/>
              </a:lnSpc>
            </a:pP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Do </a:t>
            </a:r>
            <a:r>
              <a:rPr lang="pl-PL" sz="3200" b="1" dirty="0">
                <a:solidFill>
                  <a:schemeClr val="bg2">
                    <a:lumMod val="90000"/>
                  </a:schemeClr>
                </a:solidFill>
                <a:latin typeface="Times New Roman" panose="02020603050405020304" pitchFamily="18" charset="0"/>
                <a:cs typeface="Times New Roman" panose="02020603050405020304" pitchFamily="18" charset="0"/>
              </a:rPr>
              <a:t>końca 2</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022r</a:t>
            </a:r>
            <a:r>
              <a:rPr lang="pl-PL" sz="3200" b="1" dirty="0">
                <a:solidFill>
                  <a:schemeClr val="bg2">
                    <a:lumMod val="90000"/>
                  </a:schemeClr>
                </a:solidFill>
                <a:latin typeface="Times New Roman" panose="02020603050405020304" pitchFamily="18" charset="0"/>
                <a:cs typeface="Times New Roman" panose="02020603050405020304" pitchFamily="18" charset="0"/>
              </a:rPr>
              <a:t>. mogą wzrosnąć odpowiednio:</a:t>
            </a:r>
          </a:p>
          <a:p>
            <a:pPr algn="ct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WIBOR 3M do 10-12</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a:t>
            </a:r>
            <a:endParaRPr lang="pl-PL" sz="3200" b="1" dirty="0">
              <a:solidFill>
                <a:schemeClr val="bg2">
                  <a:lumMod val="90000"/>
                </a:schemeClr>
              </a:solidFill>
              <a:latin typeface="Times New Roman" panose="02020603050405020304" pitchFamily="18" charset="0"/>
              <a:cs typeface="Times New Roman" panose="02020603050405020304" pitchFamily="18" charset="0"/>
            </a:endParaRPr>
          </a:p>
          <a:p>
            <a:pPr algn="ct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WIBOR 6M do 15-17</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 </a:t>
            </a:r>
            <a:endParaRPr lang="pl-PL" sz="3200" b="1" dirty="0">
              <a:solidFill>
                <a:schemeClr val="bg2">
                  <a:lumMod val="90000"/>
                </a:schemeClr>
              </a:solidFill>
              <a:latin typeface="Times New Roman" panose="02020603050405020304" pitchFamily="18" charset="0"/>
              <a:cs typeface="Times New Roman" panose="02020603050405020304" pitchFamily="18" charset="0"/>
            </a:endParaRPr>
          </a:p>
          <a:p>
            <a:pPr algn="just">
              <a:lnSpc>
                <a:spcPct val="150000"/>
              </a:lnSpc>
            </a:pPr>
            <a:endParaRPr lang="pl-PL" sz="3000" b="1" dirty="0">
              <a:solidFill>
                <a:schemeClr val="bg2">
                  <a:lumMod val="9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018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15" name="Group 7"/>
          <p:cNvGrpSpPr/>
          <p:nvPr/>
        </p:nvGrpSpPr>
        <p:grpSpPr>
          <a:xfrm rot="-10800000">
            <a:off x="2681862" y="98375"/>
            <a:ext cx="12844140" cy="1126717"/>
            <a:chOff x="0" y="0"/>
            <a:chExt cx="20494092" cy="9414259"/>
          </a:xfrm>
          <a:solidFill>
            <a:srgbClr val="F9F9F9"/>
          </a:solidFill>
        </p:grpSpPr>
        <p:sp>
          <p:nvSpPr>
            <p:cNvPr id="16" name="Freeform 8"/>
            <p:cNvSpPr/>
            <p:nvPr/>
          </p:nvSpPr>
          <p:spPr>
            <a:xfrm>
              <a:off x="0" y="0"/>
              <a:ext cx="20494092" cy="9414259"/>
            </a:xfrm>
            <a:custGeom>
              <a:avLst/>
              <a:gdLst/>
              <a:ahLst/>
              <a:cxnLst/>
              <a:rect l="l" t="t" r="r" b="b"/>
              <a:pathLst>
                <a:path w="20494092" h="9414259">
                  <a:moveTo>
                    <a:pt x="20189292" y="0"/>
                  </a:moveTo>
                  <a:lnTo>
                    <a:pt x="304800" y="0"/>
                  </a:lnTo>
                  <a:cubicBezTo>
                    <a:pt x="135890" y="0"/>
                    <a:pt x="0" y="135890"/>
                    <a:pt x="0" y="304800"/>
                  </a:cubicBezTo>
                  <a:lnTo>
                    <a:pt x="0" y="9109459"/>
                  </a:lnTo>
                  <a:cubicBezTo>
                    <a:pt x="0" y="9278369"/>
                    <a:pt x="135890" y="9414259"/>
                    <a:pt x="304800" y="9414259"/>
                  </a:cubicBezTo>
                  <a:lnTo>
                    <a:pt x="20189292" y="9414259"/>
                  </a:lnTo>
                  <a:cubicBezTo>
                    <a:pt x="20358202" y="9414259"/>
                    <a:pt x="20494092" y="9278369"/>
                    <a:pt x="20494092" y="9109459"/>
                  </a:cubicBezTo>
                  <a:lnTo>
                    <a:pt x="20494092" y="304800"/>
                  </a:lnTo>
                  <a:cubicBezTo>
                    <a:pt x="20494092" y="135890"/>
                    <a:pt x="20358202" y="0"/>
                    <a:pt x="20189292" y="0"/>
                  </a:cubicBezTo>
                  <a:close/>
                </a:path>
              </a:pathLst>
            </a:custGeom>
            <a:grpFill/>
            <a:ln>
              <a:solidFill>
                <a:srgbClr val="C1B8AA"/>
              </a:solidFill>
            </a:ln>
          </p:spPr>
          <p:style>
            <a:lnRef idx="1">
              <a:schemeClr val="accent6"/>
            </a:lnRef>
            <a:fillRef idx="1001">
              <a:schemeClr val="lt1"/>
            </a:fillRef>
            <a:effectRef idx="1">
              <a:schemeClr val="accent6"/>
            </a:effectRef>
            <a:fontRef idx="minor">
              <a:schemeClr val="dk1"/>
            </a:fontRef>
          </p:style>
        </p:sp>
      </p:grpSp>
      <p:sp>
        <p:nvSpPr>
          <p:cNvPr id="9" name="pole tekstowe 8"/>
          <p:cNvSpPr txBox="1"/>
          <p:nvPr/>
        </p:nvSpPr>
        <p:spPr>
          <a:xfrm>
            <a:off x="3543671" y="383393"/>
            <a:ext cx="10961738" cy="784830"/>
          </a:xfrm>
          <a:prstGeom prst="rect">
            <a:avLst/>
          </a:prstGeom>
          <a:noFill/>
        </p:spPr>
        <p:txBody>
          <a:bodyPr wrap="square" rtlCol="0">
            <a:spAutoFit/>
          </a:bodyPr>
          <a:lstStyle/>
          <a:p>
            <a:pPr algn="ctr"/>
            <a:r>
              <a:rPr lang="pl-PL" sz="4500" b="1" dirty="0">
                <a:solidFill>
                  <a:srgbClr val="726753"/>
                </a:solidFill>
                <a:latin typeface="TAN Mon Cheri" panose="020B0604020202020204" charset="0"/>
                <a:cs typeface="Times New Roman" panose="02020603050405020304" pitchFamily="18" charset="0"/>
              </a:rPr>
              <a:t>PKB Polski</a:t>
            </a:r>
          </a:p>
        </p:txBody>
      </p:sp>
      <p:pic>
        <p:nvPicPr>
          <p:cNvPr id="18" name="Picture 2"/>
          <p:cNvPicPr>
            <a:picLocks noChangeAspect="1"/>
          </p:cNvPicPr>
          <p:nvPr/>
        </p:nvPicPr>
        <p:blipFill>
          <a:blip r:embed="rId2"/>
          <a:srcRect/>
          <a:stretch>
            <a:fillRect/>
          </a:stretch>
        </p:blipFill>
        <p:spPr>
          <a:xfrm rot="9031880">
            <a:off x="12750410" y="4393516"/>
            <a:ext cx="5367182" cy="7265222"/>
          </a:xfrm>
          <a:prstGeom prst="rect">
            <a:avLst/>
          </a:prstGeom>
        </p:spPr>
      </p:pic>
      <p:sp>
        <p:nvSpPr>
          <p:cNvPr id="2" name="Prostokąt 1"/>
          <p:cNvSpPr/>
          <p:nvPr/>
        </p:nvSpPr>
        <p:spPr>
          <a:xfrm>
            <a:off x="1709340" y="1225092"/>
            <a:ext cx="14630400" cy="9556462"/>
          </a:xfrm>
          <a:prstGeom prst="rect">
            <a:avLst/>
          </a:prstGeom>
        </p:spPr>
        <p:txBody>
          <a:bodyPr wrap="square">
            <a:spAutoFit/>
          </a:bodyPr>
          <a:lstStyle/>
          <a:p>
            <a:pPr algn="ctr">
              <a:lnSpc>
                <a:spcPct val="150000"/>
              </a:lnSpc>
            </a:pPr>
            <a:r>
              <a:rPr lang="pl-PL" sz="2800" b="1" dirty="0">
                <a:solidFill>
                  <a:schemeClr val="bg2">
                    <a:lumMod val="90000"/>
                  </a:schemeClr>
                </a:solidFill>
                <a:latin typeface="Times New Roman" panose="02020603050405020304" pitchFamily="18" charset="0"/>
                <a:cs typeface="Times New Roman" panose="02020603050405020304" pitchFamily="18" charset="0"/>
              </a:rPr>
              <a:t>PKB Polski za 2021r. wynosi 2.622,2 MLD PLN czyli około 600 mld USD. </a:t>
            </a:r>
            <a:endParaRPr lang="pl-PL" sz="2800" b="1" dirty="0" smtClean="0">
              <a:solidFill>
                <a:schemeClr val="bg2">
                  <a:lumMod val="90000"/>
                </a:schemeClr>
              </a:solidFill>
              <a:latin typeface="Times New Roman" panose="02020603050405020304" pitchFamily="18" charset="0"/>
              <a:cs typeface="Times New Roman" panose="02020603050405020304" pitchFamily="18" charset="0"/>
            </a:endParaRPr>
          </a:p>
          <a:p>
            <a:pPr algn="ctr">
              <a:lnSpc>
                <a:spcPct val="150000"/>
              </a:lnSpc>
            </a:pPr>
            <a:endParaRPr lang="pl-PL" sz="2800" b="1" dirty="0" smtClean="0">
              <a:solidFill>
                <a:schemeClr val="bg2">
                  <a:lumMod val="90000"/>
                </a:schemeClr>
              </a:solidFill>
              <a:latin typeface="Times New Roman" panose="02020603050405020304" pitchFamily="18" charset="0"/>
              <a:cs typeface="Times New Roman" panose="02020603050405020304" pitchFamily="18" charset="0"/>
            </a:endParaRPr>
          </a:p>
          <a:p>
            <a:pPr algn="ctr">
              <a:lnSpc>
                <a:spcPct val="150000"/>
              </a:lnSpc>
            </a:pP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Uwaga</a:t>
            </a:r>
            <a:r>
              <a:rPr lang="pl-PL" sz="2800" b="1" dirty="0">
                <a:solidFill>
                  <a:schemeClr val="bg2">
                    <a:lumMod val="90000"/>
                  </a:schemeClr>
                </a:solidFill>
                <a:latin typeface="Times New Roman" panose="02020603050405020304" pitchFamily="18" charset="0"/>
                <a:cs typeface="Times New Roman" panose="02020603050405020304" pitchFamily="18" charset="0"/>
              </a:rPr>
              <a:t>:</a:t>
            </a:r>
            <a:endParaRPr lang="pl-PL" sz="2800" b="1" dirty="0" smtClean="0">
              <a:solidFill>
                <a:schemeClr val="bg2">
                  <a:lumMod val="90000"/>
                </a:schemeClr>
              </a:solidFill>
              <a:latin typeface="Times New Roman" panose="02020603050405020304" pitchFamily="18" charset="0"/>
              <a:cs typeface="Times New Roman" panose="02020603050405020304" pitchFamily="18" charset="0"/>
            </a:endParaRPr>
          </a:p>
          <a:p>
            <a:pPr algn="ctr">
              <a:lnSpc>
                <a:spcPct val="150000"/>
              </a:lnSpc>
            </a:pP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	Dla </a:t>
            </a:r>
            <a:r>
              <a:rPr lang="pl-PL" sz="2800" b="1" dirty="0">
                <a:solidFill>
                  <a:schemeClr val="bg2">
                    <a:lumMod val="90000"/>
                  </a:schemeClr>
                </a:solidFill>
                <a:latin typeface="Times New Roman" panose="02020603050405020304" pitchFamily="18" charset="0"/>
                <a:cs typeface="Times New Roman" panose="02020603050405020304" pitchFamily="18" charset="0"/>
              </a:rPr>
              <a:t>porównania PKB Świata wynosi ok. 96 bilionów USD</a:t>
            </a:r>
          </a:p>
          <a:p>
            <a:pPr>
              <a:lnSpc>
                <a:spcPct val="150000"/>
              </a:lnSpc>
            </a:pP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						PKB </a:t>
            </a:r>
            <a:r>
              <a:rPr lang="pl-PL" sz="2800" b="1" dirty="0">
                <a:solidFill>
                  <a:schemeClr val="bg2">
                    <a:lumMod val="90000"/>
                  </a:schemeClr>
                </a:solidFill>
                <a:latin typeface="Times New Roman" panose="02020603050405020304" pitchFamily="18" charset="0"/>
                <a:cs typeface="Times New Roman" panose="02020603050405020304" pitchFamily="18" charset="0"/>
              </a:rPr>
              <a:t>USA – ok. 23 biliony USD.</a:t>
            </a:r>
          </a:p>
          <a:p>
            <a:pPr>
              <a:lnSpc>
                <a:spcPct val="150000"/>
              </a:lnSpc>
            </a:pP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						PKB </a:t>
            </a:r>
            <a:r>
              <a:rPr lang="pl-PL" sz="2800" b="1" dirty="0">
                <a:solidFill>
                  <a:schemeClr val="bg2">
                    <a:lumMod val="90000"/>
                  </a:schemeClr>
                </a:solidFill>
                <a:latin typeface="Times New Roman" panose="02020603050405020304" pitchFamily="18" charset="0"/>
                <a:cs typeface="Times New Roman" panose="02020603050405020304" pitchFamily="18" charset="0"/>
              </a:rPr>
              <a:t>Chin – ok. 17,5 biliony USD.</a:t>
            </a:r>
          </a:p>
          <a:p>
            <a:pPr>
              <a:lnSpc>
                <a:spcPct val="150000"/>
              </a:lnSpc>
            </a:pP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						UE </a:t>
            </a:r>
            <a:r>
              <a:rPr lang="pl-PL" sz="2800" b="1" dirty="0">
                <a:solidFill>
                  <a:schemeClr val="bg2">
                    <a:lumMod val="90000"/>
                  </a:schemeClr>
                </a:solidFill>
                <a:latin typeface="Times New Roman" panose="02020603050405020304" pitchFamily="18" charset="0"/>
                <a:cs typeface="Times New Roman" panose="02020603050405020304" pitchFamily="18" charset="0"/>
              </a:rPr>
              <a:t>– ok. 17,1 biliony USD.</a:t>
            </a:r>
          </a:p>
          <a:p>
            <a:pPr>
              <a:lnSpc>
                <a:spcPct val="150000"/>
              </a:lnSpc>
            </a:pP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						w </a:t>
            </a:r>
            <a:r>
              <a:rPr lang="pl-PL" sz="2800" b="1" dirty="0">
                <a:solidFill>
                  <a:schemeClr val="bg2">
                    <a:lumMod val="90000"/>
                  </a:schemeClr>
                </a:solidFill>
                <a:latin typeface="Times New Roman" panose="02020603050405020304" pitchFamily="18" charset="0"/>
                <a:cs typeface="Times New Roman" panose="02020603050405020304" pitchFamily="18" charset="0"/>
              </a:rPr>
              <a:t>strefie euro 14,5 biliony USD</a:t>
            </a: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a:t>
            </a:r>
          </a:p>
          <a:p>
            <a:pPr algn="ctr">
              <a:lnSpc>
                <a:spcPct val="150000"/>
              </a:lnSpc>
            </a:pPr>
            <a:endParaRPr lang="pl-PL" sz="2800" b="1" dirty="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800" b="1" dirty="0">
                <a:solidFill>
                  <a:schemeClr val="bg2">
                    <a:lumMod val="90000"/>
                  </a:schemeClr>
                </a:solidFill>
                <a:latin typeface="Times New Roman" panose="02020603050405020304" pitchFamily="18" charset="0"/>
                <a:cs typeface="Times New Roman" panose="02020603050405020304" pitchFamily="18" charset="0"/>
              </a:rPr>
              <a:t>A pozostałe największe gospodarki świata</a:t>
            </a: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a:t>
            </a:r>
            <a:endParaRPr lang="pl-PL" sz="2800" b="1" dirty="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		Japonia </a:t>
            </a:r>
            <a:r>
              <a:rPr lang="pl-PL" sz="2800" b="1" dirty="0">
                <a:solidFill>
                  <a:schemeClr val="bg2">
                    <a:lumMod val="90000"/>
                  </a:schemeClr>
                </a:solidFill>
                <a:latin typeface="Times New Roman" panose="02020603050405020304" pitchFamily="18" charset="0"/>
                <a:cs typeface="Times New Roman" panose="02020603050405020304" pitchFamily="18" charset="0"/>
              </a:rPr>
              <a:t>ok. – 5 biliony USD</a:t>
            </a: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					Włochy </a:t>
            </a:r>
            <a:r>
              <a:rPr lang="pl-PL" sz="2800" b="1" dirty="0">
                <a:solidFill>
                  <a:schemeClr val="bg2">
                    <a:lumMod val="90000"/>
                  </a:schemeClr>
                </a:solidFill>
                <a:latin typeface="Times New Roman" panose="02020603050405020304" pitchFamily="18" charset="0"/>
                <a:cs typeface="Times New Roman" panose="02020603050405020304" pitchFamily="18" charset="0"/>
              </a:rPr>
              <a:t>ok. biliony USD</a:t>
            </a: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a:t>
            </a:r>
            <a:endParaRPr lang="pl-PL" sz="2800" b="1" dirty="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		Niemcy </a:t>
            </a:r>
            <a:r>
              <a:rPr lang="pl-PL" sz="2800" b="1" dirty="0">
                <a:solidFill>
                  <a:schemeClr val="bg2">
                    <a:lumMod val="90000"/>
                  </a:schemeClr>
                </a:solidFill>
                <a:latin typeface="Times New Roman" panose="02020603050405020304" pitchFamily="18" charset="0"/>
                <a:cs typeface="Times New Roman" panose="02020603050405020304" pitchFamily="18" charset="0"/>
              </a:rPr>
              <a:t>ok. – 4,2 biliony USD</a:t>
            </a: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					Kanada </a:t>
            </a:r>
            <a:r>
              <a:rPr lang="pl-PL" sz="2800" b="1" dirty="0">
                <a:solidFill>
                  <a:schemeClr val="bg2">
                    <a:lumMod val="90000"/>
                  </a:schemeClr>
                </a:solidFill>
                <a:latin typeface="Times New Roman" panose="02020603050405020304" pitchFamily="18" charset="0"/>
                <a:cs typeface="Times New Roman" panose="02020603050405020304" pitchFamily="18" charset="0"/>
              </a:rPr>
              <a:t>ok. 2,0 biliony USD</a:t>
            </a: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a:t>
            </a:r>
            <a:endParaRPr lang="pl-PL" sz="2800" b="1" dirty="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		Indie </a:t>
            </a:r>
            <a:r>
              <a:rPr lang="pl-PL" sz="2800" b="1" dirty="0">
                <a:solidFill>
                  <a:schemeClr val="bg2">
                    <a:lumMod val="90000"/>
                  </a:schemeClr>
                </a:solidFill>
                <a:latin typeface="Times New Roman" panose="02020603050405020304" pitchFamily="18" charset="0"/>
                <a:cs typeface="Times New Roman" panose="02020603050405020304" pitchFamily="18" charset="0"/>
              </a:rPr>
              <a:t>ok. 3,1 biliony USD</a:t>
            </a: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					Korea </a:t>
            </a:r>
            <a:r>
              <a:rPr lang="pl-PL" sz="2800" b="1" dirty="0">
                <a:solidFill>
                  <a:schemeClr val="bg2">
                    <a:lumMod val="90000"/>
                  </a:schemeClr>
                </a:solidFill>
                <a:latin typeface="Times New Roman" panose="02020603050405020304" pitchFamily="18" charset="0"/>
                <a:cs typeface="Times New Roman" panose="02020603050405020304" pitchFamily="18" charset="0"/>
              </a:rPr>
              <a:t>ok. 1,9 biliony USD. </a:t>
            </a:r>
          </a:p>
          <a:p>
            <a:pPr>
              <a:lnSpc>
                <a:spcPct val="150000"/>
              </a:lnSpc>
            </a:pP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		Francja </a:t>
            </a:r>
            <a:r>
              <a:rPr lang="pl-PL" sz="2800" b="1" dirty="0">
                <a:solidFill>
                  <a:schemeClr val="bg2">
                    <a:lumMod val="90000"/>
                  </a:schemeClr>
                </a:solidFill>
                <a:latin typeface="Times New Roman" panose="02020603050405020304" pitchFamily="18" charset="0"/>
                <a:cs typeface="Times New Roman" panose="02020603050405020304" pitchFamily="18" charset="0"/>
              </a:rPr>
              <a:t>ok. 3,0 biliony USD</a:t>
            </a: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a:t>
            </a:r>
            <a:r>
              <a:rPr lang="pl-PL" sz="2800" b="1" dirty="0">
                <a:solidFill>
                  <a:schemeClr val="bg2">
                    <a:lumMod val="90000"/>
                  </a:schemeClr>
                </a:solidFill>
                <a:latin typeface="Times New Roman" panose="02020603050405020304" pitchFamily="18" charset="0"/>
                <a:cs typeface="Times New Roman" panose="02020603050405020304" pitchFamily="18" charset="0"/>
              </a:rPr>
              <a:t>	</a:t>
            </a: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				Rosja </a:t>
            </a:r>
            <a:r>
              <a:rPr lang="pl-PL" sz="2800" b="1" dirty="0">
                <a:solidFill>
                  <a:schemeClr val="bg2">
                    <a:lumMod val="90000"/>
                  </a:schemeClr>
                </a:solidFill>
                <a:latin typeface="Times New Roman" panose="02020603050405020304" pitchFamily="18" charset="0"/>
                <a:cs typeface="Times New Roman" panose="02020603050405020304" pitchFamily="18" charset="0"/>
              </a:rPr>
              <a:t>ok. 1,8 biliony USD.</a:t>
            </a:r>
          </a:p>
          <a:p>
            <a:pPr algn="just">
              <a:lnSpc>
                <a:spcPct val="150000"/>
              </a:lnSpc>
            </a:pPr>
            <a:endParaRPr lang="pl-PL" b="1" dirty="0">
              <a:solidFill>
                <a:srgbClr val="3D2E12"/>
              </a:solidFill>
              <a:latin typeface="Times New Roman" panose="02020603050405020304" pitchFamily="18" charset="0"/>
              <a:cs typeface="Times New Roman" panose="02020603050405020304" pitchFamily="18" charset="0"/>
            </a:endParaRPr>
          </a:p>
        </p:txBody>
      </p:sp>
      <p:pic>
        <p:nvPicPr>
          <p:cNvPr id="17" name="Picture 3"/>
          <p:cNvPicPr>
            <a:picLocks noChangeAspect="1"/>
          </p:cNvPicPr>
          <p:nvPr/>
        </p:nvPicPr>
        <p:blipFill>
          <a:blip r:embed="rId3"/>
          <a:srcRect/>
          <a:stretch>
            <a:fillRect/>
          </a:stretch>
        </p:blipFill>
        <p:spPr>
          <a:xfrm rot="2717614">
            <a:off x="519292" y="1705153"/>
            <a:ext cx="6048756" cy="8229600"/>
          </a:xfrm>
          <a:prstGeom prst="rect">
            <a:avLst/>
          </a:prstGeom>
        </p:spPr>
      </p:pic>
    </p:spTree>
    <p:extLst>
      <p:ext uri="{BB962C8B-B14F-4D97-AF65-F5344CB8AC3E}">
        <p14:creationId xmlns:p14="http://schemas.microsoft.com/office/powerpoint/2010/main" val="21257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a:stretch>
            <a:fillRect/>
          </a:stretch>
        </p:blipFill>
        <p:spPr>
          <a:xfrm rot="-6797618">
            <a:off x="-4020524" y="1900628"/>
            <a:ext cx="7149465" cy="8229600"/>
          </a:xfrm>
          <a:prstGeom prst="rect">
            <a:avLst/>
          </a:prstGeom>
        </p:spPr>
      </p:pic>
      <p:pic>
        <p:nvPicPr>
          <p:cNvPr id="12" name="Picture 3"/>
          <p:cNvPicPr>
            <a:picLocks noChangeAspect="1"/>
          </p:cNvPicPr>
          <p:nvPr/>
        </p:nvPicPr>
        <p:blipFill>
          <a:blip r:embed="rId3"/>
          <a:srcRect/>
          <a:stretch>
            <a:fillRect/>
          </a:stretch>
        </p:blipFill>
        <p:spPr>
          <a:xfrm rot="13972962">
            <a:off x="11185760" y="4224561"/>
            <a:ext cx="6048756" cy="8229600"/>
          </a:xfrm>
          <a:prstGeom prst="rect">
            <a:avLst/>
          </a:prstGeom>
        </p:spPr>
      </p:pic>
      <p:sp>
        <p:nvSpPr>
          <p:cNvPr id="3" name="Prostokąt 2"/>
          <p:cNvSpPr/>
          <p:nvPr/>
        </p:nvSpPr>
        <p:spPr>
          <a:xfrm>
            <a:off x="3276600" y="1123335"/>
            <a:ext cx="12877800" cy="7848302"/>
          </a:xfrm>
          <a:prstGeom prst="rect">
            <a:avLst/>
          </a:prstGeom>
        </p:spPr>
        <p:txBody>
          <a:bodyPr wrap="square">
            <a:spAutoFit/>
          </a:bodyPr>
          <a:lstStyle/>
          <a:p>
            <a:pPr algn="just">
              <a:lnSpc>
                <a:spcPct val="150000"/>
              </a:lnSpc>
            </a:pPr>
            <a:r>
              <a:rPr lang="pl-PL" sz="2400" b="1" dirty="0">
                <a:solidFill>
                  <a:srgbClr val="3D2E12"/>
                </a:solidFill>
                <a:latin typeface="Times New Roman" panose="02020603050405020304" pitchFamily="18" charset="0"/>
                <a:cs typeface="Times New Roman" panose="02020603050405020304" pitchFamily="18" charset="0"/>
              </a:rPr>
              <a:t>Wzrost PKB Polski pod koniec 2021 roku – 7,3%. </a:t>
            </a:r>
            <a:endParaRPr lang="pl-PL" sz="2400" b="1" dirty="0" smtClean="0">
              <a:solidFill>
                <a:srgbClr val="3D2E12"/>
              </a:solidFill>
              <a:latin typeface="Times New Roman" panose="02020603050405020304" pitchFamily="18" charset="0"/>
              <a:cs typeface="Times New Roman" panose="02020603050405020304" pitchFamily="18" charset="0"/>
            </a:endParaRPr>
          </a:p>
          <a:p>
            <a:pPr algn="just">
              <a:lnSpc>
                <a:spcPct val="150000"/>
              </a:lnSpc>
            </a:pPr>
            <a:endParaRPr lang="pl-PL" sz="2400" b="1" dirty="0" smtClean="0">
              <a:solidFill>
                <a:srgbClr val="3D2E12"/>
              </a:solidFill>
              <a:latin typeface="Times New Roman" panose="02020603050405020304" pitchFamily="18" charset="0"/>
              <a:cs typeface="Times New Roman" panose="02020603050405020304" pitchFamily="18" charset="0"/>
            </a:endParaRPr>
          </a:p>
          <a:p>
            <a:pPr algn="just">
              <a:lnSpc>
                <a:spcPct val="150000"/>
              </a:lnSpc>
            </a:pPr>
            <a:r>
              <a:rPr lang="pl-PL" sz="2400" b="1" dirty="0" smtClean="0">
                <a:solidFill>
                  <a:srgbClr val="3D2E12"/>
                </a:solidFill>
                <a:latin typeface="Times New Roman" panose="02020603050405020304" pitchFamily="18" charset="0"/>
                <a:cs typeface="Times New Roman" panose="02020603050405020304" pitchFamily="18" charset="0"/>
              </a:rPr>
              <a:t>W </a:t>
            </a:r>
            <a:r>
              <a:rPr lang="pl-PL" sz="2400" b="1" dirty="0">
                <a:solidFill>
                  <a:srgbClr val="3D2E12"/>
                </a:solidFill>
                <a:latin typeface="Times New Roman" panose="02020603050405020304" pitchFamily="18" charset="0"/>
                <a:cs typeface="Times New Roman" panose="02020603050405020304" pitchFamily="18" charset="0"/>
              </a:rPr>
              <a:t>I kwartale 2022r. PKB Polski było realnie (czyli po uwzględnieniu inflacji), aż o 8,5% wyższe niż rok wcześniej. Jest to jednak iluzja wzrostu, bo w kolejnych kwartałach Narodowy Bank Polski prognozuje spadek PKB Polski, który za cały rok 2022 nie powinien być wyższy niż 3,9%. </a:t>
            </a:r>
            <a:endParaRPr lang="pl-PL" sz="2400" b="1" dirty="0" smtClean="0">
              <a:solidFill>
                <a:srgbClr val="3D2E12"/>
              </a:solidFill>
              <a:latin typeface="Times New Roman" panose="02020603050405020304" pitchFamily="18" charset="0"/>
              <a:cs typeface="Times New Roman" panose="02020603050405020304" pitchFamily="18" charset="0"/>
            </a:endParaRPr>
          </a:p>
          <a:p>
            <a:pPr algn="just">
              <a:lnSpc>
                <a:spcPct val="150000"/>
              </a:lnSpc>
            </a:pPr>
            <a:endParaRPr lang="pl-PL" sz="2400" b="1" dirty="0" smtClean="0">
              <a:solidFill>
                <a:srgbClr val="3D2E12"/>
              </a:solidFill>
              <a:latin typeface="Times New Roman" panose="02020603050405020304" pitchFamily="18" charset="0"/>
              <a:cs typeface="Times New Roman" panose="02020603050405020304" pitchFamily="18" charset="0"/>
            </a:endParaRPr>
          </a:p>
          <a:p>
            <a:pPr algn="r">
              <a:lnSpc>
                <a:spcPct val="150000"/>
              </a:lnSpc>
            </a:pPr>
            <a:r>
              <a:rPr lang="pl-PL" sz="2400" b="1" dirty="0" smtClean="0">
                <a:solidFill>
                  <a:srgbClr val="3D2E12"/>
                </a:solidFill>
                <a:latin typeface="Times New Roman" panose="02020603050405020304" pitchFamily="18" charset="0"/>
                <a:cs typeface="Times New Roman" panose="02020603050405020304" pitchFamily="18" charset="0"/>
              </a:rPr>
              <a:t>Jest </a:t>
            </a:r>
            <a:r>
              <a:rPr lang="pl-PL" sz="2400" b="1" dirty="0">
                <a:solidFill>
                  <a:srgbClr val="3D2E12"/>
                </a:solidFill>
                <a:latin typeface="Times New Roman" panose="02020603050405020304" pitchFamily="18" charset="0"/>
                <a:cs typeface="Times New Roman" panose="02020603050405020304" pitchFamily="18" charset="0"/>
              </a:rPr>
              <a:t>to efekt coraz wyższej inflacji, coraz wyższych stop procentowych </a:t>
            </a:r>
            <a:endParaRPr lang="pl-PL" sz="2400" b="1" dirty="0" smtClean="0">
              <a:solidFill>
                <a:srgbClr val="3D2E12"/>
              </a:solidFill>
              <a:latin typeface="Times New Roman" panose="02020603050405020304" pitchFamily="18" charset="0"/>
              <a:cs typeface="Times New Roman" panose="02020603050405020304" pitchFamily="18" charset="0"/>
            </a:endParaRPr>
          </a:p>
          <a:p>
            <a:pPr algn="r">
              <a:lnSpc>
                <a:spcPct val="150000"/>
              </a:lnSpc>
            </a:pPr>
            <a:r>
              <a:rPr lang="pl-PL" sz="2400" b="1" dirty="0" smtClean="0">
                <a:solidFill>
                  <a:srgbClr val="3D2E12"/>
                </a:solidFill>
                <a:latin typeface="Times New Roman" panose="02020603050405020304" pitchFamily="18" charset="0"/>
                <a:cs typeface="Times New Roman" panose="02020603050405020304" pitchFamily="18" charset="0"/>
              </a:rPr>
              <a:t>ubocznych </a:t>
            </a:r>
            <a:r>
              <a:rPr lang="pl-PL" sz="2400" b="1" dirty="0">
                <a:solidFill>
                  <a:srgbClr val="3D2E12"/>
                </a:solidFill>
                <a:latin typeface="Times New Roman" panose="02020603050405020304" pitchFamily="18" charset="0"/>
                <a:cs typeface="Times New Roman" panose="02020603050405020304" pitchFamily="18" charset="0"/>
              </a:rPr>
              <a:t>skutków wojny rosyjsko-ukraińskiej, </a:t>
            </a:r>
            <a:endParaRPr lang="pl-PL" sz="2400" b="1" dirty="0" smtClean="0">
              <a:solidFill>
                <a:srgbClr val="3D2E12"/>
              </a:solidFill>
              <a:latin typeface="Times New Roman" panose="02020603050405020304" pitchFamily="18" charset="0"/>
              <a:cs typeface="Times New Roman" panose="02020603050405020304" pitchFamily="18" charset="0"/>
            </a:endParaRPr>
          </a:p>
          <a:p>
            <a:pPr algn="r">
              <a:lnSpc>
                <a:spcPct val="150000"/>
              </a:lnSpc>
            </a:pPr>
            <a:r>
              <a:rPr lang="pl-PL" sz="2400" b="1" dirty="0" smtClean="0">
                <a:solidFill>
                  <a:srgbClr val="3D2E12"/>
                </a:solidFill>
                <a:latin typeface="Times New Roman" panose="02020603050405020304" pitchFamily="18" charset="0"/>
                <a:cs typeface="Times New Roman" panose="02020603050405020304" pitchFamily="18" charset="0"/>
              </a:rPr>
              <a:t>a </a:t>
            </a:r>
            <a:r>
              <a:rPr lang="pl-PL" sz="2400" b="1" dirty="0">
                <a:solidFill>
                  <a:srgbClr val="3D2E12"/>
                </a:solidFill>
                <a:latin typeface="Times New Roman" panose="02020603050405020304" pitchFamily="18" charset="0"/>
                <a:cs typeface="Times New Roman" panose="02020603050405020304" pitchFamily="18" charset="0"/>
              </a:rPr>
              <a:t>także „dodruku” ok. 350-400 mld PLN biletów NBP </a:t>
            </a:r>
            <a:endParaRPr lang="pl-PL" sz="2400" b="1" dirty="0" smtClean="0">
              <a:solidFill>
                <a:srgbClr val="3D2E12"/>
              </a:solidFill>
              <a:latin typeface="Times New Roman" panose="02020603050405020304" pitchFamily="18" charset="0"/>
              <a:cs typeface="Times New Roman" panose="02020603050405020304" pitchFamily="18" charset="0"/>
            </a:endParaRPr>
          </a:p>
          <a:p>
            <a:pPr algn="r">
              <a:lnSpc>
                <a:spcPct val="150000"/>
              </a:lnSpc>
            </a:pPr>
            <a:r>
              <a:rPr lang="pl-PL" sz="2400" b="1" dirty="0" smtClean="0">
                <a:solidFill>
                  <a:srgbClr val="3D2E12"/>
                </a:solidFill>
                <a:latin typeface="Times New Roman" panose="02020603050405020304" pitchFamily="18" charset="0"/>
                <a:cs typeface="Times New Roman" panose="02020603050405020304" pitchFamily="18" charset="0"/>
              </a:rPr>
              <a:t>„</a:t>
            </a:r>
            <a:r>
              <a:rPr lang="pl-PL" sz="2400" b="1" dirty="0">
                <a:solidFill>
                  <a:srgbClr val="3D2E12"/>
                </a:solidFill>
                <a:latin typeface="Times New Roman" panose="02020603050405020304" pitchFamily="18" charset="0"/>
                <a:cs typeface="Times New Roman" panose="02020603050405020304" pitchFamily="18" charset="0"/>
              </a:rPr>
              <a:t>rozdawanych” przez rząd Polski w ramach walki </a:t>
            </a:r>
            <a:r>
              <a:rPr lang="pl-PL" sz="2400" b="1" dirty="0" smtClean="0">
                <a:solidFill>
                  <a:srgbClr val="3D2E12"/>
                </a:solidFill>
                <a:latin typeface="Times New Roman" panose="02020603050405020304" pitchFamily="18" charset="0"/>
                <a:cs typeface="Times New Roman" panose="02020603050405020304" pitchFamily="18" charset="0"/>
              </a:rPr>
              <a:t>z </a:t>
            </a:r>
            <a:r>
              <a:rPr lang="pl-PL" sz="2400" b="1" dirty="0">
                <a:solidFill>
                  <a:srgbClr val="3D2E12"/>
                </a:solidFill>
                <a:latin typeface="Times New Roman" panose="02020603050405020304" pitchFamily="18" charset="0"/>
                <a:cs typeface="Times New Roman" panose="02020603050405020304" pitchFamily="18" charset="0"/>
              </a:rPr>
              <a:t>pandemią COVID-19. </a:t>
            </a:r>
            <a:endParaRPr lang="pl-PL" sz="2400" b="1" dirty="0" smtClean="0">
              <a:solidFill>
                <a:srgbClr val="3D2E12"/>
              </a:solidFill>
              <a:latin typeface="Times New Roman" panose="02020603050405020304" pitchFamily="18" charset="0"/>
              <a:cs typeface="Times New Roman" panose="02020603050405020304" pitchFamily="18" charset="0"/>
            </a:endParaRPr>
          </a:p>
          <a:p>
            <a:pPr>
              <a:lnSpc>
                <a:spcPct val="150000"/>
              </a:lnSpc>
            </a:pPr>
            <a:endParaRPr lang="pl-PL" sz="2400" b="1" dirty="0" smtClean="0">
              <a:solidFill>
                <a:srgbClr val="3D2E12"/>
              </a:solidFill>
              <a:latin typeface="Times New Roman" panose="02020603050405020304" pitchFamily="18" charset="0"/>
              <a:cs typeface="Times New Roman" panose="02020603050405020304" pitchFamily="18" charset="0"/>
            </a:endParaRPr>
          </a:p>
          <a:p>
            <a:pPr>
              <a:lnSpc>
                <a:spcPct val="150000"/>
              </a:lnSpc>
            </a:pPr>
            <a:r>
              <a:rPr lang="pl-PL" sz="2400" b="1" dirty="0" smtClean="0">
                <a:solidFill>
                  <a:srgbClr val="3D2E12"/>
                </a:solidFill>
                <a:latin typeface="Times New Roman" panose="02020603050405020304" pitchFamily="18" charset="0"/>
                <a:cs typeface="Times New Roman" panose="02020603050405020304" pitchFamily="18" charset="0"/>
              </a:rPr>
              <a:t>Doprowadziło to do </a:t>
            </a:r>
            <a:r>
              <a:rPr lang="pl-PL" sz="2400" b="1" dirty="0">
                <a:solidFill>
                  <a:srgbClr val="3D2E12"/>
                </a:solidFill>
                <a:latin typeface="Times New Roman" panose="02020603050405020304" pitchFamily="18" charset="0"/>
                <a:cs typeface="Times New Roman" panose="02020603050405020304" pitchFamily="18" charset="0"/>
              </a:rPr>
              <a:t>ok. 25% nadwyżki gotówki na rynku, </a:t>
            </a:r>
            <a:endParaRPr lang="pl-PL" sz="2400" b="1" dirty="0" smtClean="0">
              <a:solidFill>
                <a:srgbClr val="3D2E12"/>
              </a:solidFill>
              <a:latin typeface="Times New Roman" panose="02020603050405020304" pitchFamily="18" charset="0"/>
              <a:cs typeface="Times New Roman" panose="02020603050405020304" pitchFamily="18" charset="0"/>
            </a:endParaRPr>
          </a:p>
          <a:p>
            <a:pPr>
              <a:lnSpc>
                <a:spcPct val="150000"/>
              </a:lnSpc>
            </a:pPr>
            <a:r>
              <a:rPr lang="pl-PL" sz="2400" b="1" dirty="0" smtClean="0">
                <a:solidFill>
                  <a:srgbClr val="3D2E12"/>
                </a:solidFill>
                <a:latin typeface="Times New Roman" panose="02020603050405020304" pitchFamily="18" charset="0"/>
                <a:cs typeface="Times New Roman" panose="02020603050405020304" pitchFamily="18" charset="0"/>
              </a:rPr>
              <a:t>która </a:t>
            </a:r>
            <a:r>
              <a:rPr lang="pl-PL" sz="2400" b="1" dirty="0">
                <a:solidFill>
                  <a:srgbClr val="3D2E12"/>
                </a:solidFill>
                <a:latin typeface="Times New Roman" panose="02020603050405020304" pitchFamily="18" charset="0"/>
                <a:cs typeface="Times New Roman" panose="02020603050405020304" pitchFamily="18" charset="0"/>
              </a:rPr>
              <a:t>nie znajduje pokrycia w produkcji, eksporcie i inwestycjach. </a:t>
            </a:r>
            <a:endParaRPr lang="pl-PL" sz="2400" b="1" dirty="0" smtClean="0">
              <a:solidFill>
                <a:srgbClr val="3D2E12"/>
              </a:solidFill>
              <a:latin typeface="Times New Roman" panose="02020603050405020304" pitchFamily="18" charset="0"/>
              <a:cs typeface="Times New Roman" panose="02020603050405020304" pitchFamily="18" charset="0"/>
            </a:endParaRPr>
          </a:p>
          <a:p>
            <a:pPr>
              <a:lnSpc>
                <a:spcPct val="150000"/>
              </a:lnSpc>
            </a:pPr>
            <a:r>
              <a:rPr lang="pl-PL" sz="2400" b="1" dirty="0" smtClean="0">
                <a:solidFill>
                  <a:srgbClr val="3D2E12"/>
                </a:solidFill>
                <a:latin typeface="Times New Roman" panose="02020603050405020304" pitchFamily="18" charset="0"/>
                <a:cs typeface="Times New Roman" panose="02020603050405020304" pitchFamily="18" charset="0"/>
              </a:rPr>
              <a:t>Nakręca </a:t>
            </a:r>
            <a:r>
              <a:rPr lang="pl-PL" sz="2400" b="1" dirty="0">
                <a:solidFill>
                  <a:srgbClr val="3D2E12"/>
                </a:solidFill>
                <a:latin typeface="Times New Roman" panose="02020603050405020304" pitchFamily="18" charset="0"/>
                <a:cs typeface="Times New Roman" panose="02020603050405020304" pitchFamily="18" charset="0"/>
              </a:rPr>
              <a:t>natomiast inflację i zmniejsza PKB.  </a:t>
            </a:r>
          </a:p>
        </p:txBody>
      </p:sp>
    </p:spTree>
    <p:extLst>
      <p:ext uri="{BB962C8B-B14F-4D97-AF65-F5344CB8AC3E}">
        <p14:creationId xmlns:p14="http://schemas.microsoft.com/office/powerpoint/2010/main" val="161937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grpSp>
        <p:nvGrpSpPr>
          <p:cNvPr id="5" name="Group 7"/>
          <p:cNvGrpSpPr/>
          <p:nvPr/>
        </p:nvGrpSpPr>
        <p:grpSpPr>
          <a:xfrm rot="-10800000">
            <a:off x="2545519" y="1439645"/>
            <a:ext cx="12282561" cy="7236108"/>
            <a:chOff x="0" y="0"/>
            <a:chExt cx="20494092" cy="9414259"/>
          </a:xfrm>
          <a:solidFill>
            <a:schemeClr val="bg2">
              <a:lumMod val="90000"/>
            </a:schemeClr>
          </a:solidFill>
        </p:grpSpPr>
        <p:sp>
          <p:nvSpPr>
            <p:cNvPr id="8" name="Freeform 8"/>
            <p:cNvSpPr/>
            <p:nvPr/>
          </p:nvSpPr>
          <p:spPr>
            <a:xfrm>
              <a:off x="0" y="0"/>
              <a:ext cx="20494092" cy="9414259"/>
            </a:xfrm>
            <a:custGeom>
              <a:avLst/>
              <a:gdLst/>
              <a:ahLst/>
              <a:cxnLst/>
              <a:rect l="l" t="t" r="r" b="b"/>
              <a:pathLst>
                <a:path w="20494092" h="9414259">
                  <a:moveTo>
                    <a:pt x="20189292" y="0"/>
                  </a:moveTo>
                  <a:lnTo>
                    <a:pt x="304800" y="0"/>
                  </a:lnTo>
                  <a:cubicBezTo>
                    <a:pt x="135890" y="0"/>
                    <a:pt x="0" y="135890"/>
                    <a:pt x="0" y="304800"/>
                  </a:cubicBezTo>
                  <a:lnTo>
                    <a:pt x="0" y="9109459"/>
                  </a:lnTo>
                  <a:cubicBezTo>
                    <a:pt x="0" y="9278369"/>
                    <a:pt x="135890" y="9414259"/>
                    <a:pt x="304800" y="9414259"/>
                  </a:cubicBezTo>
                  <a:lnTo>
                    <a:pt x="20189292" y="9414259"/>
                  </a:lnTo>
                  <a:cubicBezTo>
                    <a:pt x="20358202" y="9414259"/>
                    <a:pt x="20494092" y="9278369"/>
                    <a:pt x="20494092" y="9109459"/>
                  </a:cubicBezTo>
                  <a:lnTo>
                    <a:pt x="20494092" y="304800"/>
                  </a:lnTo>
                  <a:cubicBezTo>
                    <a:pt x="20494092" y="135890"/>
                    <a:pt x="20358202" y="0"/>
                    <a:pt x="20189292" y="0"/>
                  </a:cubicBezTo>
                  <a:close/>
                </a:path>
              </a:pathLst>
            </a:custGeom>
            <a:grpFill/>
            <a:ln>
              <a:solidFill>
                <a:srgbClr val="C1B8AA"/>
              </a:solidFill>
            </a:ln>
          </p:spPr>
          <p:style>
            <a:lnRef idx="1">
              <a:schemeClr val="accent6"/>
            </a:lnRef>
            <a:fillRef idx="1001">
              <a:schemeClr val="lt1"/>
            </a:fillRef>
            <a:effectRef idx="1">
              <a:schemeClr val="accent6"/>
            </a:effectRef>
            <a:fontRef idx="minor">
              <a:schemeClr val="dk1"/>
            </a:fontRef>
          </p:style>
        </p:sp>
      </p:grpSp>
      <p:sp>
        <p:nvSpPr>
          <p:cNvPr id="6" name="pole tekstowe 5"/>
          <p:cNvSpPr txBox="1"/>
          <p:nvPr/>
        </p:nvSpPr>
        <p:spPr>
          <a:xfrm>
            <a:off x="3360520" y="1843358"/>
            <a:ext cx="11572766" cy="7259680"/>
          </a:xfrm>
          <a:prstGeom prst="rect">
            <a:avLst/>
          </a:prstGeom>
          <a:noFill/>
        </p:spPr>
        <p:txBody>
          <a:bodyPr wrap="square" rtlCol="0">
            <a:spAutoFit/>
          </a:bodyPr>
          <a:lstStyle/>
          <a:p>
            <a:pPr>
              <a:lnSpc>
                <a:spcPct val="150000"/>
              </a:lnSpc>
            </a:pPr>
            <a:r>
              <a:rPr lang="pl-PL" sz="3600" b="1" dirty="0">
                <a:solidFill>
                  <a:srgbClr val="3D2E12"/>
                </a:solidFill>
                <a:latin typeface="Times New Roman" panose="02020603050405020304" pitchFamily="18" charset="0"/>
                <a:cs typeface="Times New Roman" panose="02020603050405020304" pitchFamily="18" charset="0"/>
              </a:rPr>
              <a:t>Wartość złotówki jest najniższa i najbardziej niestabilna od wielu lat, aktualnie w kantorach średni </a:t>
            </a:r>
            <a:r>
              <a:rPr lang="pl-PL" sz="3600" b="1" u="sng" dirty="0">
                <a:solidFill>
                  <a:srgbClr val="3D2E12"/>
                </a:solidFill>
                <a:latin typeface="Times New Roman" panose="02020603050405020304" pitchFamily="18" charset="0"/>
                <a:cs typeface="Times New Roman" panose="02020603050405020304" pitchFamily="18" charset="0"/>
              </a:rPr>
              <a:t>kurs EURO:</a:t>
            </a:r>
          </a:p>
          <a:p>
            <a:pPr marL="385763" indent="-385763">
              <a:lnSpc>
                <a:spcPct val="150000"/>
              </a:lnSpc>
              <a:buFontTx/>
              <a:buChar char="-"/>
            </a:pPr>
            <a:r>
              <a:rPr lang="pl-PL" sz="3600" b="1" dirty="0">
                <a:solidFill>
                  <a:srgbClr val="3D2E12"/>
                </a:solidFill>
                <a:latin typeface="Times New Roman" panose="02020603050405020304" pitchFamily="18" charset="0"/>
                <a:cs typeface="Times New Roman" panose="02020603050405020304" pitchFamily="18" charset="0"/>
              </a:rPr>
              <a:t>Kupna - 4,63</a:t>
            </a:r>
          </a:p>
          <a:p>
            <a:pPr marL="385763" indent="-385763">
              <a:lnSpc>
                <a:spcPct val="150000"/>
              </a:lnSpc>
              <a:buFontTx/>
              <a:buChar char="-"/>
            </a:pPr>
            <a:r>
              <a:rPr lang="pl-PL" sz="3600" b="1" dirty="0">
                <a:solidFill>
                  <a:srgbClr val="3D2E12"/>
                </a:solidFill>
                <a:latin typeface="Times New Roman" panose="02020603050405020304" pitchFamily="18" charset="0"/>
                <a:cs typeface="Times New Roman" panose="02020603050405020304" pitchFamily="18" charset="0"/>
              </a:rPr>
              <a:t>Sprzedaży - </a:t>
            </a:r>
            <a:r>
              <a:rPr lang="pl-PL" sz="3600" b="1" dirty="0" smtClean="0">
                <a:solidFill>
                  <a:srgbClr val="3D2E12"/>
                </a:solidFill>
                <a:latin typeface="Times New Roman" panose="02020603050405020304" pitchFamily="18" charset="0"/>
                <a:cs typeface="Times New Roman" panose="02020603050405020304" pitchFamily="18" charset="0"/>
              </a:rPr>
              <a:t>4,73</a:t>
            </a:r>
          </a:p>
          <a:p>
            <a:pPr marL="385763" indent="-385763">
              <a:lnSpc>
                <a:spcPct val="150000"/>
              </a:lnSpc>
              <a:buFontTx/>
              <a:buChar char="-"/>
            </a:pPr>
            <a:endParaRPr lang="pl-PL" sz="3600" b="1" dirty="0">
              <a:solidFill>
                <a:srgbClr val="3D2E12"/>
              </a:solidFill>
              <a:latin typeface="Times New Roman" panose="02020603050405020304" pitchFamily="18" charset="0"/>
              <a:cs typeface="Times New Roman" panose="02020603050405020304" pitchFamily="18" charset="0"/>
            </a:endParaRPr>
          </a:p>
          <a:p>
            <a:pPr>
              <a:lnSpc>
                <a:spcPct val="150000"/>
              </a:lnSpc>
            </a:pPr>
            <a:r>
              <a:rPr lang="pl-PL" sz="3600" b="1" dirty="0">
                <a:solidFill>
                  <a:srgbClr val="3D2E12"/>
                </a:solidFill>
                <a:latin typeface="Times New Roman" panose="02020603050405020304" pitchFamily="18" charset="0"/>
                <a:cs typeface="Times New Roman" panose="02020603050405020304" pitchFamily="18" charset="0"/>
              </a:rPr>
              <a:t>Natomiast </a:t>
            </a:r>
            <a:r>
              <a:rPr lang="pl-PL" sz="3600" b="1" u="sng" dirty="0">
                <a:solidFill>
                  <a:srgbClr val="3D2E12"/>
                </a:solidFill>
                <a:latin typeface="Times New Roman" panose="02020603050405020304" pitchFamily="18" charset="0"/>
                <a:cs typeface="Times New Roman" panose="02020603050405020304" pitchFamily="18" charset="0"/>
              </a:rPr>
              <a:t>kurs DOLARA:</a:t>
            </a:r>
          </a:p>
          <a:p>
            <a:pPr marL="385763" indent="-385763">
              <a:lnSpc>
                <a:spcPct val="150000"/>
              </a:lnSpc>
              <a:buFontTx/>
              <a:buChar char="-"/>
            </a:pPr>
            <a:r>
              <a:rPr lang="pl-PL" sz="3600" b="1" dirty="0">
                <a:solidFill>
                  <a:srgbClr val="3D2E12"/>
                </a:solidFill>
                <a:latin typeface="Times New Roman" panose="02020603050405020304" pitchFamily="18" charset="0"/>
                <a:cs typeface="Times New Roman" panose="02020603050405020304" pitchFamily="18" charset="0"/>
              </a:rPr>
              <a:t>Kupna - 4,21</a:t>
            </a:r>
          </a:p>
          <a:p>
            <a:pPr marL="385763" indent="-385763">
              <a:lnSpc>
                <a:spcPct val="150000"/>
              </a:lnSpc>
              <a:buFontTx/>
              <a:buChar char="-"/>
            </a:pPr>
            <a:r>
              <a:rPr lang="pl-PL" sz="3600" b="1" dirty="0">
                <a:solidFill>
                  <a:srgbClr val="3D2E12"/>
                </a:solidFill>
                <a:latin typeface="Times New Roman" panose="02020603050405020304" pitchFamily="18" charset="0"/>
                <a:cs typeface="Times New Roman" panose="02020603050405020304" pitchFamily="18" charset="0"/>
              </a:rPr>
              <a:t>Sprzedaży - 4,27</a:t>
            </a:r>
          </a:p>
          <a:p>
            <a:pPr marL="385763" indent="-385763">
              <a:lnSpc>
                <a:spcPct val="150000"/>
              </a:lnSpc>
              <a:buFontTx/>
              <a:buChar char="-"/>
            </a:pPr>
            <a:endParaRPr lang="pl-PL" sz="2250" b="1" dirty="0">
              <a:solidFill>
                <a:srgbClr val="3D2E1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Picture 2"/>
          <p:cNvPicPr>
            <a:picLocks noChangeAspect="1"/>
          </p:cNvPicPr>
          <p:nvPr/>
        </p:nvPicPr>
        <p:blipFill>
          <a:blip r:embed="rId2"/>
          <a:srcRect/>
          <a:stretch>
            <a:fillRect/>
          </a:stretch>
        </p:blipFill>
        <p:spPr>
          <a:xfrm rot="7541724">
            <a:off x="11600602" y="3612308"/>
            <a:ext cx="6079617" cy="8229600"/>
          </a:xfrm>
          <a:prstGeom prst="rect">
            <a:avLst/>
          </a:prstGeom>
        </p:spPr>
      </p:pic>
      <p:pic>
        <p:nvPicPr>
          <p:cNvPr id="7" name="Picture 2"/>
          <p:cNvPicPr>
            <a:picLocks noChangeAspect="1"/>
          </p:cNvPicPr>
          <p:nvPr/>
        </p:nvPicPr>
        <p:blipFill>
          <a:blip r:embed="rId3"/>
          <a:srcRect/>
          <a:stretch>
            <a:fillRect/>
          </a:stretch>
        </p:blipFill>
        <p:spPr>
          <a:xfrm>
            <a:off x="-1371600" y="800100"/>
            <a:ext cx="6141339" cy="8229600"/>
          </a:xfrm>
          <a:prstGeom prst="rect">
            <a:avLst/>
          </a:prstGeom>
        </p:spPr>
      </p:pic>
    </p:spTree>
    <p:extLst>
      <p:ext uri="{BB962C8B-B14F-4D97-AF65-F5344CB8AC3E}">
        <p14:creationId xmlns:p14="http://schemas.microsoft.com/office/powerpoint/2010/main" val="248944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4"/>
          <p:cNvPicPr>
            <a:picLocks noChangeAspect="1"/>
          </p:cNvPicPr>
          <p:nvPr/>
        </p:nvPicPr>
        <p:blipFill>
          <a:blip r:embed="rId3"/>
          <a:srcRect/>
          <a:stretch>
            <a:fillRect/>
          </a:stretch>
        </p:blipFill>
        <p:spPr>
          <a:xfrm rot="18297315" flipH="1">
            <a:off x="13033633" y="2385435"/>
            <a:ext cx="4772794" cy="5273806"/>
          </a:xfrm>
          <a:prstGeom prst="rect">
            <a:avLst/>
          </a:prstGeom>
        </p:spPr>
      </p:pic>
      <p:grpSp>
        <p:nvGrpSpPr>
          <p:cNvPr id="7" name="Group 7"/>
          <p:cNvGrpSpPr/>
          <p:nvPr/>
        </p:nvGrpSpPr>
        <p:grpSpPr>
          <a:xfrm rot="-10800000">
            <a:off x="4952999" y="3831076"/>
            <a:ext cx="8839201" cy="1191261"/>
            <a:chOff x="0" y="0"/>
            <a:chExt cx="20494092" cy="9414259"/>
          </a:xfrm>
          <a:solidFill>
            <a:srgbClr val="F9F9F9"/>
          </a:solidFill>
        </p:grpSpPr>
        <p:sp>
          <p:nvSpPr>
            <p:cNvPr id="8" name="Freeform 8"/>
            <p:cNvSpPr/>
            <p:nvPr/>
          </p:nvSpPr>
          <p:spPr>
            <a:xfrm>
              <a:off x="0" y="0"/>
              <a:ext cx="20494092" cy="9414259"/>
            </a:xfrm>
            <a:custGeom>
              <a:avLst/>
              <a:gdLst/>
              <a:ahLst/>
              <a:cxnLst/>
              <a:rect l="l" t="t" r="r" b="b"/>
              <a:pathLst>
                <a:path w="20494092" h="9414259">
                  <a:moveTo>
                    <a:pt x="20189292" y="0"/>
                  </a:moveTo>
                  <a:lnTo>
                    <a:pt x="304800" y="0"/>
                  </a:lnTo>
                  <a:cubicBezTo>
                    <a:pt x="135890" y="0"/>
                    <a:pt x="0" y="135890"/>
                    <a:pt x="0" y="304800"/>
                  </a:cubicBezTo>
                  <a:lnTo>
                    <a:pt x="0" y="9109459"/>
                  </a:lnTo>
                  <a:cubicBezTo>
                    <a:pt x="0" y="9278369"/>
                    <a:pt x="135890" y="9414259"/>
                    <a:pt x="304800" y="9414259"/>
                  </a:cubicBezTo>
                  <a:lnTo>
                    <a:pt x="20189292" y="9414259"/>
                  </a:lnTo>
                  <a:cubicBezTo>
                    <a:pt x="20358202" y="9414259"/>
                    <a:pt x="20494092" y="9278369"/>
                    <a:pt x="20494092" y="9109459"/>
                  </a:cubicBezTo>
                  <a:lnTo>
                    <a:pt x="20494092" y="304800"/>
                  </a:lnTo>
                  <a:cubicBezTo>
                    <a:pt x="20494092" y="135890"/>
                    <a:pt x="20358202" y="0"/>
                    <a:pt x="20189292" y="0"/>
                  </a:cubicBezTo>
                  <a:close/>
                </a:path>
              </a:pathLst>
            </a:custGeom>
            <a:grpFill/>
            <a:ln>
              <a:solidFill>
                <a:srgbClr val="C1B8AA"/>
              </a:solidFill>
            </a:ln>
          </p:spPr>
          <p:style>
            <a:lnRef idx="1">
              <a:schemeClr val="accent6"/>
            </a:lnRef>
            <a:fillRef idx="1001">
              <a:schemeClr val="lt1"/>
            </a:fillRef>
            <a:effectRef idx="1">
              <a:schemeClr val="accent6"/>
            </a:effectRef>
            <a:fontRef idx="minor">
              <a:schemeClr val="dk1"/>
            </a:fontRef>
          </p:style>
        </p:sp>
      </p:grpSp>
      <p:pic>
        <p:nvPicPr>
          <p:cNvPr id="10" name="Picture 3"/>
          <p:cNvPicPr>
            <a:picLocks noChangeAspect="1"/>
          </p:cNvPicPr>
          <p:nvPr/>
        </p:nvPicPr>
        <p:blipFill>
          <a:blip r:embed="rId4"/>
          <a:srcRect/>
          <a:stretch>
            <a:fillRect/>
          </a:stretch>
        </p:blipFill>
        <p:spPr>
          <a:xfrm rot="12737678">
            <a:off x="-2716973" y="2686506"/>
            <a:ext cx="7963649" cy="8667917"/>
          </a:xfrm>
          <a:prstGeom prst="rect">
            <a:avLst/>
          </a:prstGeom>
        </p:spPr>
      </p:pic>
      <p:sp>
        <p:nvSpPr>
          <p:cNvPr id="6" name="pole tekstowe 5"/>
          <p:cNvSpPr txBox="1"/>
          <p:nvPr/>
        </p:nvSpPr>
        <p:spPr>
          <a:xfrm>
            <a:off x="2771292" y="510149"/>
            <a:ext cx="13002108" cy="9475671"/>
          </a:xfrm>
          <a:prstGeom prst="rect">
            <a:avLst/>
          </a:prstGeom>
          <a:noFill/>
        </p:spPr>
        <p:txBody>
          <a:bodyPr wrap="square" rtlCol="0">
            <a:spAutoFit/>
          </a:bodyPr>
          <a:lstStyle/>
          <a:p>
            <a:pPr algn="just">
              <a:lnSpc>
                <a:spcPct val="150000"/>
              </a:lnSpc>
            </a:pPr>
            <a:r>
              <a:rPr lang="pl-PL" sz="3000" b="1" dirty="0">
                <a:solidFill>
                  <a:schemeClr val="bg2">
                    <a:lumMod val="90000"/>
                  </a:schemeClr>
                </a:solidFill>
                <a:latin typeface="Times New Roman" panose="02020603050405020304" pitchFamily="18" charset="0"/>
                <a:cs typeface="Times New Roman" panose="02020603050405020304" pitchFamily="18" charset="0"/>
              </a:rPr>
              <a:t>Zadłużenie Skarbu Państwa na koniec 2021r. wynosiło – </a:t>
            </a:r>
            <a:r>
              <a:rPr lang="pl-PL" sz="3000" b="1" dirty="0" smtClean="0">
                <a:solidFill>
                  <a:schemeClr val="bg2">
                    <a:lumMod val="90000"/>
                  </a:schemeClr>
                </a:solidFill>
                <a:latin typeface="Times New Roman" panose="02020603050405020304" pitchFamily="18" charset="0"/>
                <a:cs typeface="Times New Roman" panose="02020603050405020304" pitchFamily="18" charset="0"/>
              </a:rPr>
              <a:t>1.395.478,7 </a:t>
            </a:r>
            <a:r>
              <a:rPr lang="pl-PL" sz="3000" b="1" dirty="0">
                <a:solidFill>
                  <a:schemeClr val="bg2">
                    <a:lumMod val="90000"/>
                  </a:schemeClr>
                </a:solidFill>
                <a:latin typeface="Times New Roman" panose="02020603050405020304" pitchFamily="18" charset="0"/>
                <a:cs typeface="Times New Roman" panose="02020603050405020304" pitchFamily="18" charset="0"/>
              </a:rPr>
              <a:t>mln </a:t>
            </a:r>
            <a:r>
              <a:rPr lang="pl-PL" sz="3000" b="1" dirty="0" smtClean="0">
                <a:solidFill>
                  <a:schemeClr val="bg2">
                    <a:lumMod val="90000"/>
                  </a:schemeClr>
                </a:solidFill>
                <a:latin typeface="Times New Roman" panose="02020603050405020304" pitchFamily="18" charset="0"/>
                <a:cs typeface="Times New Roman" panose="02020603050405020304" pitchFamily="18" charset="0"/>
              </a:rPr>
              <a:t>PLN. </a:t>
            </a:r>
          </a:p>
          <a:p>
            <a:pPr algn="just">
              <a:lnSpc>
                <a:spcPct val="150000"/>
              </a:lnSpc>
            </a:pPr>
            <a:endParaRPr lang="pl-PL" sz="3000" b="1" dirty="0">
              <a:solidFill>
                <a:schemeClr val="bg2">
                  <a:lumMod val="90000"/>
                </a:schemeClr>
              </a:solidFill>
              <a:latin typeface="Times New Roman" panose="02020603050405020304" pitchFamily="18" charset="0"/>
              <a:cs typeface="Times New Roman" panose="02020603050405020304" pitchFamily="18" charset="0"/>
            </a:endParaRPr>
          </a:p>
          <a:p>
            <a:pPr algn="just">
              <a:lnSpc>
                <a:spcPct val="150000"/>
              </a:lnSpc>
            </a:pPr>
            <a:endParaRPr lang="pl-PL" sz="3000" b="1" dirty="0" smtClean="0">
              <a:solidFill>
                <a:schemeClr val="bg2">
                  <a:lumMod val="90000"/>
                </a:schemeClr>
              </a:solidFill>
              <a:latin typeface="Times New Roman" panose="02020603050405020304" pitchFamily="18" charset="0"/>
              <a:cs typeface="Times New Roman" panose="02020603050405020304" pitchFamily="18" charset="0"/>
            </a:endParaRPr>
          </a:p>
          <a:p>
            <a:pPr algn="ctr">
              <a:lnSpc>
                <a:spcPct val="150000"/>
              </a:lnSpc>
            </a:pPr>
            <a:r>
              <a:rPr lang="pl-PL" sz="3000" b="1" dirty="0" smtClean="0">
                <a:solidFill>
                  <a:schemeClr val="bg2">
                    <a:lumMod val="90000"/>
                  </a:schemeClr>
                </a:solidFill>
                <a:latin typeface="Times New Roman" panose="02020603050405020304" pitchFamily="18" charset="0"/>
                <a:cs typeface="Times New Roman" panose="02020603050405020304" pitchFamily="18" charset="0"/>
              </a:rPr>
              <a:t>PKB </a:t>
            </a:r>
            <a:r>
              <a:rPr lang="pl-PL" sz="3000" b="1" dirty="0">
                <a:solidFill>
                  <a:schemeClr val="bg2">
                    <a:lumMod val="90000"/>
                  </a:schemeClr>
                </a:solidFill>
                <a:latin typeface="Times New Roman" panose="02020603050405020304" pitchFamily="18" charset="0"/>
                <a:cs typeface="Times New Roman" panose="02020603050405020304" pitchFamily="18" charset="0"/>
              </a:rPr>
              <a:t>- </a:t>
            </a:r>
            <a:r>
              <a:rPr lang="pl-PL" sz="3000" b="1" dirty="0" smtClean="0">
                <a:solidFill>
                  <a:schemeClr val="bg2">
                    <a:lumMod val="90000"/>
                  </a:schemeClr>
                </a:solidFill>
                <a:latin typeface="Times New Roman" panose="02020603050405020304" pitchFamily="18" charset="0"/>
                <a:cs typeface="Times New Roman" panose="02020603050405020304" pitchFamily="18" charset="0"/>
              </a:rPr>
              <a:t>2.622,234 </a:t>
            </a:r>
            <a:r>
              <a:rPr lang="pl-PL" sz="3000" b="1" dirty="0">
                <a:solidFill>
                  <a:schemeClr val="bg2">
                    <a:lumMod val="90000"/>
                  </a:schemeClr>
                </a:solidFill>
                <a:latin typeface="Times New Roman" panose="02020603050405020304" pitchFamily="18" charset="0"/>
                <a:cs typeface="Times New Roman" panose="02020603050405020304" pitchFamily="18" charset="0"/>
              </a:rPr>
              <a:t>mln </a:t>
            </a:r>
            <a:r>
              <a:rPr lang="pl-PL" sz="3000" b="1" dirty="0" smtClean="0">
                <a:solidFill>
                  <a:schemeClr val="bg2">
                    <a:lumMod val="90000"/>
                  </a:schemeClr>
                </a:solidFill>
                <a:latin typeface="Times New Roman" panose="02020603050405020304" pitchFamily="18" charset="0"/>
                <a:cs typeface="Times New Roman" panose="02020603050405020304" pitchFamily="18" charset="0"/>
              </a:rPr>
              <a:t>PLN</a:t>
            </a:r>
            <a:endParaRPr lang="pl-PL" sz="3000" b="1" dirty="0">
              <a:solidFill>
                <a:schemeClr val="bg2">
                  <a:lumMod val="90000"/>
                </a:schemeClr>
              </a:solidFill>
              <a:latin typeface="Times New Roman" panose="02020603050405020304" pitchFamily="18" charset="0"/>
              <a:cs typeface="Times New Roman" panose="02020603050405020304" pitchFamily="18" charset="0"/>
            </a:endParaRPr>
          </a:p>
          <a:p>
            <a:pPr algn="just">
              <a:lnSpc>
                <a:spcPct val="150000"/>
              </a:lnSpc>
            </a:pPr>
            <a:endParaRPr lang="pl-PL" sz="2250" b="1"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ct val="150000"/>
              </a:lnSpc>
            </a:pPr>
            <a:r>
              <a:rPr lang="pl-PL" sz="4200" b="1" dirty="0" smtClean="0">
                <a:solidFill>
                  <a:schemeClr val="bg2">
                    <a:lumMod val="90000"/>
                  </a:schemeClr>
                </a:solidFill>
                <a:cs typeface="Times New Roman" panose="02020603050405020304" pitchFamily="18" charset="0"/>
              </a:rPr>
              <a:t>                                            </a:t>
            </a:r>
            <a:r>
              <a:rPr lang="pl-PL" sz="4200" b="1" u="sng" dirty="0" smtClean="0">
                <a:solidFill>
                  <a:schemeClr val="bg2">
                    <a:lumMod val="25000"/>
                  </a:schemeClr>
                </a:solidFill>
                <a:cs typeface="Times New Roman" panose="02020603050405020304" pitchFamily="18" charset="0"/>
              </a:rPr>
              <a:t>Uwaga</a:t>
            </a:r>
            <a:r>
              <a:rPr lang="pl-PL" sz="4200" b="1" u="sng" dirty="0">
                <a:solidFill>
                  <a:schemeClr val="bg2">
                    <a:lumMod val="25000"/>
                  </a:schemeClr>
                </a:solidFill>
                <a:latin typeface="Times New Roman" panose="02020603050405020304" pitchFamily="18" charset="0"/>
                <a:cs typeface="Times New Roman" panose="02020603050405020304" pitchFamily="18" charset="0"/>
              </a:rPr>
              <a:t>:</a:t>
            </a:r>
          </a:p>
          <a:p>
            <a:pPr algn="just">
              <a:lnSpc>
                <a:spcPct val="150000"/>
              </a:lnSpc>
            </a:pPr>
            <a:endParaRPr lang="pl-PL" sz="4200" b="1" u="sng" dirty="0">
              <a:solidFill>
                <a:schemeClr val="bg2">
                  <a:lumMod val="90000"/>
                </a:schemeClr>
              </a:solidFill>
              <a:latin typeface="Times New Roman" panose="02020603050405020304" pitchFamily="18" charset="0"/>
              <a:cs typeface="Times New Roman" panose="02020603050405020304" pitchFamily="18" charset="0"/>
            </a:endParaRPr>
          </a:p>
          <a:p>
            <a:pPr algn="just">
              <a:lnSpc>
                <a:spcPct val="150000"/>
              </a:lnSpc>
            </a:pPr>
            <a:r>
              <a:rPr lang="pl-PL" sz="2700" b="1" dirty="0">
                <a:solidFill>
                  <a:schemeClr val="bg2">
                    <a:lumMod val="90000"/>
                  </a:schemeClr>
                </a:solidFill>
                <a:latin typeface="Times New Roman" panose="02020603050405020304" pitchFamily="18" charset="0"/>
                <a:cs typeface="Times New Roman" panose="02020603050405020304" pitchFamily="18" charset="0"/>
              </a:rPr>
              <a:t>Zadłużenie stanowi aktualnie </a:t>
            </a:r>
            <a:r>
              <a:rPr lang="pl-PL" sz="2700" b="1" dirty="0" smtClean="0">
                <a:solidFill>
                  <a:schemeClr val="bg2">
                    <a:lumMod val="90000"/>
                  </a:schemeClr>
                </a:solidFill>
                <a:latin typeface="Times New Roman" panose="02020603050405020304" pitchFamily="18" charset="0"/>
                <a:cs typeface="Times New Roman" panose="02020603050405020304" pitchFamily="18" charset="0"/>
              </a:rPr>
              <a:t>55 % </a:t>
            </a:r>
            <a:r>
              <a:rPr lang="pl-PL" sz="2700" b="1" dirty="0">
                <a:solidFill>
                  <a:schemeClr val="bg2">
                    <a:lumMod val="90000"/>
                  </a:schemeClr>
                </a:solidFill>
                <a:latin typeface="Times New Roman" panose="02020603050405020304" pitchFamily="18" charset="0"/>
                <a:cs typeface="Times New Roman" panose="02020603050405020304" pitchFamily="18" charset="0"/>
              </a:rPr>
              <a:t>PKB, dotyczy to tylko jednak Skarbu Państwa. Po dodaniu zadłużenia: Banku Gospodarstwa Krajowego (BGK), Polskiego Funduszu Rozwoju (PFR), Funduszu Drogowego, ZUS-u, jednostek samorządu terytorialnego tj. zdecydowanie powyżej 55% w stosunku do PKB i może wynosić nawet około 150-200% PKB. Warto byłoby to policzyć!!!</a:t>
            </a:r>
          </a:p>
          <a:p>
            <a:pPr algn="just">
              <a:lnSpc>
                <a:spcPct val="150000"/>
              </a:lnSpc>
            </a:pPr>
            <a:endParaRPr lang="pl-PL" sz="2250" b="1" dirty="0">
              <a:solidFill>
                <a:schemeClr val="bg2">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pl-PL" sz="2250" b="1" dirty="0">
                <a:solidFill>
                  <a:schemeClr val="bg2">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1012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7" name="Picture 2"/>
          <p:cNvPicPr>
            <a:picLocks noChangeAspect="1"/>
          </p:cNvPicPr>
          <p:nvPr/>
        </p:nvPicPr>
        <p:blipFill>
          <a:blip r:embed="rId2"/>
          <a:srcRect/>
          <a:stretch>
            <a:fillRect/>
          </a:stretch>
        </p:blipFill>
        <p:spPr>
          <a:xfrm rot="2254744">
            <a:off x="-3074702" y="-4818748"/>
            <a:ext cx="9978309" cy="9304773"/>
          </a:xfrm>
          <a:prstGeom prst="rect">
            <a:avLst/>
          </a:prstGeom>
        </p:spPr>
      </p:pic>
      <p:pic>
        <p:nvPicPr>
          <p:cNvPr id="8" name="Picture 2"/>
          <p:cNvPicPr>
            <a:picLocks noChangeAspect="1"/>
          </p:cNvPicPr>
          <p:nvPr/>
        </p:nvPicPr>
        <p:blipFill>
          <a:blip r:embed="rId3"/>
          <a:srcRect/>
          <a:stretch>
            <a:fillRect/>
          </a:stretch>
        </p:blipFill>
        <p:spPr>
          <a:xfrm rot="15082457">
            <a:off x="11720814" y="4156703"/>
            <a:ext cx="6079617" cy="8229600"/>
          </a:xfrm>
          <a:prstGeom prst="rect">
            <a:avLst/>
          </a:prstGeom>
        </p:spPr>
      </p:pic>
      <p:sp>
        <p:nvSpPr>
          <p:cNvPr id="6" name="pole tekstowe 5"/>
          <p:cNvSpPr txBox="1"/>
          <p:nvPr/>
        </p:nvSpPr>
        <p:spPr>
          <a:xfrm>
            <a:off x="3311350" y="723900"/>
            <a:ext cx="11449272" cy="8021427"/>
          </a:xfrm>
          <a:prstGeom prst="rect">
            <a:avLst/>
          </a:prstGeom>
          <a:noFill/>
        </p:spPr>
        <p:txBody>
          <a:bodyPr wrap="square" rtlCol="0">
            <a:spAutoFit/>
          </a:bodyPr>
          <a:lstStyle/>
          <a:p>
            <a:pPr algn="ctr">
              <a:lnSpc>
                <a:spcPct val="150000"/>
              </a:lnSpc>
            </a:pPr>
            <a:r>
              <a:rPr lang="pl-PL" sz="3600" b="1" dirty="0">
                <a:solidFill>
                  <a:schemeClr val="bg2">
                    <a:lumMod val="25000"/>
                  </a:schemeClr>
                </a:solidFill>
                <a:latin typeface="Times New Roman" panose="02020603050405020304" pitchFamily="18" charset="0"/>
                <a:cs typeface="Times New Roman" panose="02020603050405020304" pitchFamily="18" charset="0"/>
              </a:rPr>
              <a:t>Reasumując powyższe dane: przyszłość dla polskich przedsiębiorstw i samorządów terytorialnych </a:t>
            </a:r>
            <a:br>
              <a:rPr lang="pl-PL" sz="3600" b="1" dirty="0">
                <a:solidFill>
                  <a:schemeClr val="bg2">
                    <a:lumMod val="25000"/>
                  </a:schemeClr>
                </a:solidFill>
                <a:latin typeface="Times New Roman" panose="02020603050405020304" pitchFamily="18" charset="0"/>
                <a:cs typeface="Times New Roman" panose="02020603050405020304" pitchFamily="18" charset="0"/>
              </a:rPr>
            </a:br>
            <a:r>
              <a:rPr lang="pl-PL" sz="3600" b="1" dirty="0">
                <a:solidFill>
                  <a:schemeClr val="bg2">
                    <a:lumMod val="25000"/>
                  </a:schemeClr>
                </a:solidFill>
                <a:latin typeface="Times New Roman" panose="02020603050405020304" pitchFamily="18" charset="0"/>
                <a:cs typeface="Times New Roman" panose="02020603050405020304" pitchFamily="18" charset="0"/>
              </a:rPr>
              <a:t>nie rysuje się optymistycznie.</a:t>
            </a:r>
          </a:p>
          <a:p>
            <a:pPr algn="ctr">
              <a:lnSpc>
                <a:spcPct val="150000"/>
              </a:lnSpc>
            </a:pPr>
            <a:endParaRPr lang="pl-PL" sz="3150" b="1" dirty="0">
              <a:solidFill>
                <a:schemeClr val="bg2">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pl-PL" sz="4800" b="1" u="sng" dirty="0">
                <a:solidFill>
                  <a:schemeClr val="bg2">
                    <a:lumMod val="25000"/>
                  </a:schemeClr>
                </a:solidFill>
                <a:latin typeface="Times New Roman" panose="02020603050405020304" pitchFamily="18" charset="0"/>
                <a:cs typeface="Times New Roman" panose="02020603050405020304" pitchFamily="18" charset="0"/>
              </a:rPr>
              <a:t>Po pierwsze i po ostatnie – niepewność. </a:t>
            </a:r>
          </a:p>
          <a:p>
            <a:pPr algn="ctr">
              <a:lnSpc>
                <a:spcPct val="150000"/>
              </a:lnSpc>
            </a:pPr>
            <a:endParaRPr lang="pl-PL" sz="4200" b="1" u="sng" dirty="0">
              <a:solidFill>
                <a:schemeClr val="bg2">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pl-PL" sz="4200" b="1" u="sng" dirty="0">
                <a:solidFill>
                  <a:schemeClr val="bg2">
                    <a:lumMod val="25000"/>
                  </a:schemeClr>
                </a:solidFill>
                <a:latin typeface="Cormorant Garamond Light" panose="020B0604020202020204" charset="-18"/>
                <a:cs typeface="Times New Roman" panose="02020603050405020304" pitchFamily="18" charset="0"/>
              </a:rPr>
              <a:t>Uwaga: </a:t>
            </a:r>
          </a:p>
          <a:p>
            <a:pPr algn="just">
              <a:lnSpc>
                <a:spcPct val="150000"/>
              </a:lnSpc>
            </a:pPr>
            <a:endParaRPr lang="pl-PL" sz="1200" b="1" dirty="0">
              <a:solidFill>
                <a:schemeClr val="bg2">
                  <a:lumMod val="25000"/>
                </a:schemeClr>
              </a:solidFill>
              <a:latin typeface="Times New Roman" panose="02020603050405020304" pitchFamily="18" charset="0"/>
              <a:cs typeface="Times New Roman" panose="02020603050405020304" pitchFamily="18" charset="0"/>
            </a:endParaRPr>
          </a:p>
          <a:p>
            <a:pPr algn="just">
              <a:lnSpc>
                <a:spcPct val="150000"/>
              </a:lnSpc>
            </a:pPr>
            <a:r>
              <a:rPr lang="pl-PL" sz="3000" b="1" dirty="0">
                <a:solidFill>
                  <a:schemeClr val="bg2">
                    <a:lumMod val="25000"/>
                  </a:schemeClr>
                </a:solidFill>
                <a:latin typeface="Times New Roman" panose="02020603050405020304" pitchFamily="18" charset="0"/>
                <a:cs typeface="Times New Roman" panose="02020603050405020304" pitchFamily="18" charset="0"/>
              </a:rPr>
              <a:t>Dodać należy, do tego koszty kryzysu emigracyjnego związanego </a:t>
            </a:r>
            <a:br>
              <a:rPr lang="pl-PL" sz="3000" b="1" dirty="0">
                <a:solidFill>
                  <a:schemeClr val="bg2">
                    <a:lumMod val="25000"/>
                  </a:schemeClr>
                </a:solidFill>
                <a:latin typeface="Times New Roman" panose="02020603050405020304" pitchFamily="18" charset="0"/>
                <a:cs typeface="Times New Roman" panose="02020603050405020304" pitchFamily="18" charset="0"/>
              </a:rPr>
            </a:br>
            <a:r>
              <a:rPr lang="pl-PL" sz="3000" b="1" dirty="0">
                <a:solidFill>
                  <a:schemeClr val="bg2">
                    <a:lumMod val="25000"/>
                  </a:schemeClr>
                </a:solidFill>
                <a:latin typeface="Times New Roman" panose="02020603050405020304" pitchFamily="18" charset="0"/>
                <a:cs typeface="Times New Roman" panose="02020603050405020304" pitchFamily="18" charset="0"/>
              </a:rPr>
              <a:t>z przyjęciem przez Polskę </a:t>
            </a:r>
            <a:r>
              <a:rPr lang="pl-PL" sz="3000" b="1" dirty="0" smtClean="0">
                <a:solidFill>
                  <a:schemeClr val="bg2">
                    <a:lumMod val="25000"/>
                  </a:schemeClr>
                </a:solidFill>
                <a:latin typeface="Times New Roman" panose="02020603050405020304" pitchFamily="18" charset="0"/>
                <a:cs typeface="Times New Roman" panose="02020603050405020304" pitchFamily="18" charset="0"/>
              </a:rPr>
              <a:t>już ponad </a:t>
            </a:r>
            <a:r>
              <a:rPr lang="pl-PL" sz="3000" b="1" dirty="0">
                <a:solidFill>
                  <a:schemeClr val="bg2">
                    <a:lumMod val="25000"/>
                  </a:schemeClr>
                </a:solidFill>
                <a:latin typeface="Times New Roman" panose="02020603050405020304" pitchFamily="18" charset="0"/>
                <a:cs typeface="Times New Roman" panose="02020603050405020304" pitchFamily="18" charset="0"/>
              </a:rPr>
              <a:t>3,5 mln osób z Ukrainy.</a:t>
            </a:r>
            <a:endParaRPr lang="pl-PL" sz="2250" b="1" dirty="0">
              <a:solidFill>
                <a:schemeClr val="bg2">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AutoShape 6"/>
          <p:cNvSpPr/>
          <p:nvPr/>
        </p:nvSpPr>
        <p:spPr>
          <a:xfrm>
            <a:off x="2987316" y="5143500"/>
            <a:ext cx="12637404" cy="0"/>
          </a:xfrm>
          <a:prstGeom prst="line">
            <a:avLst/>
          </a:prstGeom>
          <a:ln w="28575" cap="flat">
            <a:solidFill>
              <a:schemeClr val="bg1"/>
            </a:solidFill>
            <a:prstDash val="solid"/>
            <a:headEnd type="none" w="sm" len="sm"/>
            <a:tailEnd type="none" w="sm" len="sm"/>
          </a:ln>
        </p:spPr>
      </p:sp>
    </p:spTree>
    <p:extLst>
      <p:ext uri="{BB962C8B-B14F-4D97-AF65-F5344CB8AC3E}">
        <p14:creationId xmlns:p14="http://schemas.microsoft.com/office/powerpoint/2010/main" val="406058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895168" y="-1780606"/>
            <a:ext cx="9941433" cy="8164402"/>
          </a:xfrm>
          <a:prstGeom prst="rect">
            <a:avLst/>
          </a:prstGeom>
        </p:spPr>
      </p:pic>
      <p:pic>
        <p:nvPicPr>
          <p:cNvPr id="3" name="Picture 3"/>
          <p:cNvPicPr>
            <a:picLocks noChangeAspect="1"/>
          </p:cNvPicPr>
          <p:nvPr/>
        </p:nvPicPr>
        <p:blipFill>
          <a:blip r:embed="rId3"/>
          <a:srcRect/>
          <a:stretch>
            <a:fillRect/>
          </a:stretch>
        </p:blipFill>
        <p:spPr>
          <a:xfrm>
            <a:off x="12857390" y="783968"/>
            <a:ext cx="6093311" cy="5476364"/>
          </a:xfrm>
          <a:prstGeom prst="rect">
            <a:avLst/>
          </a:prstGeom>
        </p:spPr>
      </p:pic>
      <p:pic>
        <p:nvPicPr>
          <p:cNvPr id="4" name="Picture 4"/>
          <p:cNvPicPr>
            <a:picLocks noChangeAspect="1"/>
          </p:cNvPicPr>
          <p:nvPr/>
        </p:nvPicPr>
        <p:blipFill>
          <a:blip r:embed="rId4"/>
          <a:srcRect/>
          <a:stretch>
            <a:fillRect/>
          </a:stretch>
        </p:blipFill>
        <p:spPr>
          <a:xfrm rot="-4474379">
            <a:off x="7739824" y="5102425"/>
            <a:ext cx="6079617" cy="8229600"/>
          </a:xfrm>
          <a:prstGeom prst="rect">
            <a:avLst/>
          </a:prstGeom>
        </p:spPr>
      </p:pic>
      <p:grpSp>
        <p:nvGrpSpPr>
          <p:cNvPr id="5" name="Group 5"/>
          <p:cNvGrpSpPr/>
          <p:nvPr/>
        </p:nvGrpSpPr>
        <p:grpSpPr>
          <a:xfrm>
            <a:off x="-30480" y="1176287"/>
            <a:ext cx="18318480" cy="8777363"/>
            <a:chOff x="-6710756" y="-4123226"/>
            <a:chExt cx="24424640" cy="10588813"/>
          </a:xfrm>
        </p:grpSpPr>
        <p:sp>
          <p:nvSpPr>
            <p:cNvPr id="6" name="TextBox 6"/>
            <p:cNvSpPr txBox="1"/>
            <p:nvPr/>
          </p:nvSpPr>
          <p:spPr>
            <a:xfrm>
              <a:off x="-6710756" y="-4123226"/>
              <a:ext cx="11043768" cy="1500411"/>
            </a:xfrm>
            <a:prstGeom prst="rect">
              <a:avLst/>
            </a:prstGeom>
          </p:spPr>
          <p:txBody>
            <a:bodyPr lIns="0" tIns="0" rIns="0" bIns="0" rtlCol="0" anchor="t">
              <a:spAutoFit/>
            </a:bodyPr>
            <a:lstStyle/>
            <a:p>
              <a:pPr algn="ctr">
                <a:lnSpc>
                  <a:spcPts val="9100"/>
                </a:lnSpc>
              </a:pPr>
              <a:r>
                <a:rPr lang="pl-PL" sz="6500" dirty="0" smtClean="0">
                  <a:solidFill>
                    <a:srgbClr val="FAF2E9"/>
                  </a:solidFill>
                  <a:latin typeface="TAN Mon Cheri"/>
                </a:rPr>
                <a:t>SPIS TREŚCI</a:t>
              </a:r>
              <a:endParaRPr lang="en-US" sz="6500" dirty="0">
                <a:solidFill>
                  <a:srgbClr val="FAF2E9"/>
                </a:solidFill>
                <a:latin typeface="TAN Mon Cheri"/>
              </a:endParaRPr>
            </a:p>
          </p:txBody>
        </p:sp>
        <p:sp>
          <p:nvSpPr>
            <p:cNvPr id="7" name="TextBox 7"/>
            <p:cNvSpPr txBox="1"/>
            <p:nvPr/>
          </p:nvSpPr>
          <p:spPr>
            <a:xfrm>
              <a:off x="-5552516" y="-2445486"/>
              <a:ext cx="23266400" cy="8911073"/>
            </a:xfrm>
            <a:prstGeom prst="rect">
              <a:avLst/>
            </a:prstGeom>
          </p:spPr>
          <p:txBody>
            <a:bodyPr wrap="square" lIns="0" tIns="0" rIns="0" bIns="0" rtlCol="0" anchor="t">
              <a:spAutoFit/>
            </a:bodyPr>
            <a:lstStyle/>
            <a:p>
              <a:pPr marL="514350" lvl="0" indent="-514350">
                <a:lnSpc>
                  <a:spcPct val="200000"/>
                </a:lnSpc>
                <a:buAutoNum type="arabicPeriod"/>
              </a:pPr>
              <a:r>
                <a:rPr lang="pl-PL" sz="2400" u="none" dirty="0" smtClean="0">
                  <a:solidFill>
                    <a:srgbClr val="FAF2E9"/>
                  </a:solidFill>
                  <a:latin typeface="TAN Mon Cheri" panose="020B0604020202020204" charset="0"/>
                </a:rPr>
                <a:t>Gmina Rejowiec Fabryczny – ogólne informacje</a:t>
              </a:r>
              <a:r>
                <a:rPr lang="pl-PL" sz="2400" u="none" dirty="0" smtClean="0">
                  <a:solidFill>
                    <a:srgbClr val="FAF2E9"/>
                  </a:solidFill>
                  <a:latin typeface="TAN Mon Cheri" panose="020B0604020202020204" charset="0"/>
                </a:rPr>
                <a:t>.</a:t>
              </a:r>
            </a:p>
            <a:p>
              <a:pPr marL="514350" lvl="0" indent="-514350">
                <a:lnSpc>
                  <a:spcPct val="200000"/>
                </a:lnSpc>
                <a:buAutoNum type="arabicPeriod"/>
              </a:pPr>
              <a:r>
                <a:rPr lang="pl-PL" sz="2400" dirty="0" smtClean="0">
                  <a:solidFill>
                    <a:srgbClr val="FAF2E9"/>
                  </a:solidFill>
                  <a:latin typeface="TAN Mon Cheri" panose="020B0604020202020204" charset="0"/>
                </a:rPr>
                <a:t>Doświadczenie rewitalizacyjne Gminy Rejowiec Fabryczny.</a:t>
              </a:r>
              <a:endParaRPr lang="pl-PL" sz="2400" u="none" dirty="0" smtClean="0">
                <a:solidFill>
                  <a:srgbClr val="FAF2E9"/>
                </a:solidFill>
                <a:latin typeface="TAN Mon Cheri" panose="020B0604020202020204" charset="0"/>
              </a:endParaRPr>
            </a:p>
            <a:p>
              <a:pPr marL="514350" lvl="0" indent="-514350">
                <a:lnSpc>
                  <a:spcPct val="200000"/>
                </a:lnSpc>
                <a:buAutoNum type="arabicPeriod"/>
              </a:pPr>
              <a:r>
                <a:rPr lang="pl-PL" sz="2400" dirty="0" smtClean="0">
                  <a:solidFill>
                    <a:srgbClr val="FAF2E9"/>
                  </a:solidFill>
                  <a:latin typeface="TAN Mon Cheri" panose="020B0604020202020204" charset="0"/>
                </a:rPr>
                <a:t>Sytuacja makroekonomiczna otoczenia społecznego i gospodarczego.</a:t>
              </a:r>
            </a:p>
            <a:p>
              <a:pPr lvl="0">
                <a:lnSpc>
                  <a:spcPct val="200000"/>
                </a:lnSpc>
              </a:pPr>
              <a:r>
                <a:rPr lang="pl-PL" sz="2400" dirty="0" smtClean="0">
                  <a:solidFill>
                    <a:srgbClr val="FAF2E9"/>
                  </a:solidFill>
                  <a:latin typeface="TAN Mon Cheri" panose="020B0604020202020204" charset="0"/>
                </a:rPr>
                <a:t>	</a:t>
              </a:r>
              <a:r>
                <a:rPr lang="pl-PL" sz="2400" dirty="0">
                  <a:solidFill>
                    <a:srgbClr val="FAF2E9"/>
                  </a:solidFill>
                  <a:latin typeface="TAN Mon Cheri" panose="020B0604020202020204" charset="0"/>
                </a:rPr>
                <a:t>3</a:t>
              </a:r>
              <a:r>
                <a:rPr lang="pl-PL" sz="2400" dirty="0" smtClean="0">
                  <a:solidFill>
                    <a:srgbClr val="FAF2E9"/>
                  </a:solidFill>
                  <a:latin typeface="TAN Mon Cheri" panose="020B0604020202020204" charset="0"/>
                </a:rPr>
                <a:t>. </a:t>
              </a:r>
              <a:r>
                <a:rPr lang="pl-PL" sz="2400" dirty="0" smtClean="0">
                  <a:solidFill>
                    <a:srgbClr val="FAF2E9"/>
                  </a:solidFill>
                  <a:latin typeface="TAN Mon Cheri" panose="020B0604020202020204" charset="0"/>
                </a:rPr>
                <a:t>1. Rewolucja energetyczna</a:t>
              </a:r>
            </a:p>
            <a:p>
              <a:pPr lvl="0">
                <a:lnSpc>
                  <a:spcPct val="200000"/>
                </a:lnSpc>
              </a:pPr>
              <a:r>
                <a:rPr lang="pl-PL" sz="2400" dirty="0">
                  <a:solidFill>
                    <a:srgbClr val="FAF2E9"/>
                  </a:solidFill>
                  <a:latin typeface="TAN Mon Cheri" panose="020B0604020202020204" charset="0"/>
                </a:rPr>
                <a:t>4</a:t>
              </a:r>
              <a:r>
                <a:rPr lang="pl-PL" sz="2400" dirty="0" smtClean="0">
                  <a:solidFill>
                    <a:srgbClr val="FAF2E9"/>
                  </a:solidFill>
                  <a:latin typeface="TAN Mon Cheri" panose="020B0604020202020204" charset="0"/>
                </a:rPr>
                <a:t>. </a:t>
              </a:r>
              <a:r>
                <a:rPr lang="pl-PL" sz="2400" dirty="0" smtClean="0">
                  <a:solidFill>
                    <a:srgbClr val="FAF2E9"/>
                  </a:solidFill>
                  <a:latin typeface="TAN Mon Cheri" panose="020B0604020202020204" charset="0"/>
                </a:rPr>
                <a:t>Charakterystyka </a:t>
              </a:r>
              <a:r>
                <a:rPr lang="pl-PL" sz="2400" u="none" dirty="0" smtClean="0">
                  <a:solidFill>
                    <a:srgbClr val="FAF2E9"/>
                  </a:solidFill>
                  <a:latin typeface="TAN Mon Cheri" panose="020B0604020202020204" charset="0"/>
                </a:rPr>
                <a:t>Gminnego Programu Rewitalizacji.</a:t>
              </a:r>
            </a:p>
            <a:p>
              <a:pPr lvl="1">
                <a:lnSpc>
                  <a:spcPct val="200000"/>
                </a:lnSpc>
              </a:pPr>
              <a:r>
                <a:rPr lang="pl-PL" sz="2400" dirty="0" smtClean="0">
                  <a:solidFill>
                    <a:srgbClr val="FAF2E9"/>
                  </a:solidFill>
                  <a:latin typeface="TAN Mon Cheri" panose="020B0604020202020204" charset="0"/>
                </a:rPr>
                <a:t>	</a:t>
              </a:r>
              <a:r>
                <a:rPr lang="pl-PL" sz="2400" dirty="0">
                  <a:solidFill>
                    <a:srgbClr val="FAF2E9"/>
                  </a:solidFill>
                  <a:latin typeface="TAN Mon Cheri" panose="020B0604020202020204" charset="0"/>
                </a:rPr>
                <a:t>4</a:t>
              </a:r>
              <a:r>
                <a:rPr lang="pl-PL" sz="2400" dirty="0" smtClean="0">
                  <a:solidFill>
                    <a:srgbClr val="FAF2E9"/>
                  </a:solidFill>
                  <a:latin typeface="TAN Mon Cheri" panose="020B0604020202020204" charset="0"/>
                </a:rPr>
                <a:t>. </a:t>
              </a:r>
              <a:r>
                <a:rPr lang="pl-PL" sz="2400" dirty="0" smtClean="0">
                  <a:solidFill>
                    <a:srgbClr val="FAF2E9"/>
                  </a:solidFill>
                  <a:latin typeface="TAN Mon Cheri" panose="020B0604020202020204" charset="0"/>
                </a:rPr>
                <a:t>1. Podstawa prawna. </a:t>
              </a:r>
            </a:p>
            <a:p>
              <a:pPr lvl="1">
                <a:lnSpc>
                  <a:spcPct val="200000"/>
                </a:lnSpc>
              </a:pPr>
              <a:r>
                <a:rPr lang="pl-PL" sz="2400" u="none" dirty="0" smtClean="0">
                  <a:solidFill>
                    <a:srgbClr val="FAF2E9"/>
                  </a:solidFill>
                  <a:latin typeface="TAN Mon Cheri" panose="020B0604020202020204" charset="0"/>
                </a:rPr>
                <a:t>	</a:t>
              </a:r>
              <a:r>
                <a:rPr lang="pl-PL" sz="2400" dirty="0">
                  <a:solidFill>
                    <a:srgbClr val="FAF2E9"/>
                  </a:solidFill>
                  <a:latin typeface="TAN Mon Cheri" panose="020B0604020202020204" charset="0"/>
                </a:rPr>
                <a:t>4</a:t>
              </a:r>
              <a:r>
                <a:rPr lang="pl-PL" sz="2400" u="none" dirty="0" smtClean="0">
                  <a:solidFill>
                    <a:srgbClr val="FAF2E9"/>
                  </a:solidFill>
                  <a:latin typeface="TAN Mon Cheri" panose="020B0604020202020204" charset="0"/>
                </a:rPr>
                <a:t>. </a:t>
              </a:r>
              <a:r>
                <a:rPr lang="pl-PL" sz="2400" u="none" dirty="0" smtClean="0">
                  <a:solidFill>
                    <a:srgbClr val="FAF2E9"/>
                  </a:solidFill>
                  <a:latin typeface="TAN Mon Cheri" panose="020B0604020202020204" charset="0"/>
                </a:rPr>
                <a:t>2. Najważniejsze definicje.</a:t>
              </a:r>
            </a:p>
            <a:p>
              <a:pPr lvl="0">
                <a:lnSpc>
                  <a:spcPct val="200000"/>
                </a:lnSpc>
              </a:pPr>
              <a:r>
                <a:rPr lang="pl-PL" sz="2400" dirty="0">
                  <a:solidFill>
                    <a:srgbClr val="FAF2E9"/>
                  </a:solidFill>
                  <a:latin typeface="TAN Mon Cheri" panose="020B0604020202020204" charset="0"/>
                </a:rPr>
                <a:t>5</a:t>
              </a:r>
              <a:r>
                <a:rPr lang="pl-PL" sz="2400" dirty="0" smtClean="0">
                  <a:solidFill>
                    <a:srgbClr val="FAF2E9"/>
                  </a:solidFill>
                  <a:latin typeface="TAN Mon Cheri" panose="020B0604020202020204" charset="0"/>
                </a:rPr>
                <a:t>. </a:t>
              </a:r>
              <a:r>
                <a:rPr lang="pl-PL" sz="2400" dirty="0" smtClean="0">
                  <a:solidFill>
                    <a:srgbClr val="FAF2E9"/>
                  </a:solidFill>
                  <a:latin typeface="TAN Mon Cheri" panose="020B0604020202020204" charset="0"/>
                </a:rPr>
                <a:t>Metodyka budowania Gminnego Programu Rewitalizacji</a:t>
              </a:r>
              <a:r>
                <a:rPr lang="pl-PL" sz="2400" dirty="0" smtClean="0">
                  <a:solidFill>
                    <a:srgbClr val="FAF2E9"/>
                  </a:solidFill>
                  <a:latin typeface="TAN Mon Cheri" panose="020B0604020202020204" charset="0"/>
                </a:rPr>
                <a:t>.</a:t>
              </a:r>
            </a:p>
            <a:p>
              <a:pPr lvl="0">
                <a:lnSpc>
                  <a:spcPct val="200000"/>
                </a:lnSpc>
              </a:pPr>
              <a:r>
                <a:rPr lang="pl-PL" sz="2400" dirty="0" smtClean="0">
                  <a:solidFill>
                    <a:srgbClr val="FAF2E9"/>
                  </a:solidFill>
                  <a:latin typeface="TAN Mon Cheri" panose="020B0604020202020204" charset="0"/>
                </a:rPr>
                <a:t>6. Jakie możliwości wynikają z uchwalenia gminnego programu rewitalizacji?</a:t>
              </a:r>
              <a:endParaRPr lang="pl-PL" sz="2400" dirty="0" smtClean="0">
                <a:solidFill>
                  <a:srgbClr val="FAF2E9"/>
                </a:solidFill>
                <a:latin typeface="TAN Mon Cheri" panose="020B0604020202020204" charset="0"/>
              </a:endParaRPr>
            </a:p>
            <a:p>
              <a:pPr lvl="0">
                <a:lnSpc>
                  <a:spcPct val="200000"/>
                </a:lnSpc>
              </a:pPr>
              <a:r>
                <a:rPr lang="pl-PL" sz="2400" dirty="0">
                  <a:solidFill>
                    <a:srgbClr val="FAF2E9"/>
                  </a:solidFill>
                  <a:latin typeface="TAN Mon Cheri" panose="020B0604020202020204" charset="0"/>
                </a:rPr>
                <a:t>7</a:t>
              </a:r>
              <a:r>
                <a:rPr lang="pl-PL" sz="2400" u="none" dirty="0" smtClean="0">
                  <a:solidFill>
                    <a:srgbClr val="FAF2E9"/>
                  </a:solidFill>
                  <a:latin typeface="TAN Mon Cheri" panose="020B0604020202020204" charset="0"/>
                </a:rPr>
                <a:t>. </a:t>
              </a:r>
              <a:r>
                <a:rPr lang="pl-PL" sz="2400" u="none" dirty="0" smtClean="0">
                  <a:solidFill>
                    <a:srgbClr val="FAF2E9"/>
                  </a:solidFill>
                  <a:latin typeface="TAN Mon Cheri" panose="020B0604020202020204" charset="0"/>
                </a:rPr>
                <a:t>Źródła finansowania rozwoju Gminy Rejowiec Fabryczny.</a:t>
              </a:r>
              <a:endParaRPr lang="en-US" sz="2400" u="none" dirty="0">
                <a:solidFill>
                  <a:srgbClr val="FAF2E9"/>
                </a:solidFill>
                <a:latin typeface="TAN Mon Cheri" panose="020B060402020202020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pic>
        <p:nvPicPr>
          <p:cNvPr id="9" name="Picture 2"/>
          <p:cNvPicPr>
            <a:picLocks noChangeAspect="1"/>
          </p:cNvPicPr>
          <p:nvPr/>
        </p:nvPicPr>
        <p:blipFill>
          <a:blip r:embed="rId2"/>
          <a:srcRect/>
          <a:stretch>
            <a:fillRect/>
          </a:stretch>
        </p:blipFill>
        <p:spPr>
          <a:xfrm rot="6182783">
            <a:off x="13020414" y="5688846"/>
            <a:ext cx="5533487" cy="5159977"/>
          </a:xfrm>
          <a:prstGeom prst="rect">
            <a:avLst/>
          </a:prstGeom>
        </p:spPr>
      </p:pic>
      <p:pic>
        <p:nvPicPr>
          <p:cNvPr id="10" name="Picture 9"/>
          <p:cNvPicPr>
            <a:picLocks noChangeAspect="1"/>
          </p:cNvPicPr>
          <p:nvPr/>
        </p:nvPicPr>
        <p:blipFill>
          <a:blip r:embed="rId3"/>
          <a:srcRect/>
          <a:stretch>
            <a:fillRect/>
          </a:stretch>
        </p:blipFill>
        <p:spPr>
          <a:xfrm rot="4297054">
            <a:off x="120388" y="-3444457"/>
            <a:ext cx="6110478" cy="8229600"/>
          </a:xfrm>
          <a:prstGeom prst="rect">
            <a:avLst/>
          </a:prstGeom>
        </p:spPr>
      </p:pic>
      <p:sp>
        <p:nvSpPr>
          <p:cNvPr id="11" name="TextBox 5"/>
          <p:cNvSpPr txBox="1"/>
          <p:nvPr/>
        </p:nvSpPr>
        <p:spPr>
          <a:xfrm>
            <a:off x="2057400" y="4471728"/>
            <a:ext cx="13258800" cy="1038746"/>
          </a:xfrm>
          <a:prstGeom prst="rect">
            <a:avLst/>
          </a:prstGeom>
        </p:spPr>
        <p:txBody>
          <a:bodyPr lIns="0" tIns="0" rIns="0" bIns="0" rtlCol="0" anchor="t">
            <a:spAutoFit/>
          </a:bodyPr>
          <a:lstStyle/>
          <a:p>
            <a:pPr algn="ctr">
              <a:lnSpc>
                <a:spcPts val="8050"/>
              </a:lnSpc>
            </a:pPr>
            <a:r>
              <a:rPr lang="pl-PL" sz="5750" dirty="0">
                <a:solidFill>
                  <a:schemeClr val="bg2">
                    <a:lumMod val="90000"/>
                  </a:schemeClr>
                </a:solidFill>
                <a:latin typeface="TAN Mon Cheri"/>
              </a:rPr>
              <a:t>3</a:t>
            </a:r>
            <a:r>
              <a:rPr lang="pl-PL" sz="5750" dirty="0" smtClean="0">
                <a:solidFill>
                  <a:schemeClr val="bg2">
                    <a:lumMod val="90000"/>
                  </a:schemeClr>
                </a:solidFill>
                <a:latin typeface="TAN Mon Cheri"/>
              </a:rPr>
              <a:t>. </a:t>
            </a:r>
            <a:r>
              <a:rPr lang="pl-PL" sz="5750" dirty="0" smtClean="0">
                <a:solidFill>
                  <a:schemeClr val="bg2">
                    <a:lumMod val="90000"/>
                  </a:schemeClr>
                </a:solidFill>
                <a:latin typeface="TAN Mon Cheri"/>
              </a:rPr>
              <a:t>1. Rewolucja energetyczna</a:t>
            </a:r>
            <a:endParaRPr lang="en-US" sz="5750" dirty="0">
              <a:solidFill>
                <a:schemeClr val="bg2">
                  <a:lumMod val="90000"/>
                </a:schemeClr>
              </a:solidFill>
              <a:latin typeface="TAN Mon Cheri"/>
            </a:endParaRPr>
          </a:p>
        </p:txBody>
      </p:sp>
    </p:spTree>
    <p:extLst>
      <p:ext uri="{BB962C8B-B14F-4D97-AF65-F5344CB8AC3E}">
        <p14:creationId xmlns:p14="http://schemas.microsoft.com/office/powerpoint/2010/main" val="65745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AutoShape 6"/>
          <p:cNvSpPr/>
          <p:nvPr/>
        </p:nvSpPr>
        <p:spPr>
          <a:xfrm>
            <a:off x="8089600" y="5295900"/>
            <a:ext cx="9055399" cy="0"/>
          </a:xfrm>
          <a:prstGeom prst="line">
            <a:avLst/>
          </a:prstGeom>
          <a:ln w="28575" cap="flat">
            <a:solidFill>
              <a:schemeClr val="bg2">
                <a:lumMod val="90000"/>
              </a:schemeClr>
            </a:solidFill>
            <a:prstDash val="solid"/>
            <a:headEnd type="none" w="sm" len="sm"/>
            <a:tailEnd type="none" w="sm" len="sm"/>
          </a:ln>
        </p:spPr>
      </p:sp>
      <p:pic>
        <p:nvPicPr>
          <p:cNvPr id="9" name="Obraz 8"/>
          <p:cNvPicPr>
            <a:picLocks noChangeAspect="1"/>
          </p:cNvPicPr>
          <p:nvPr/>
        </p:nvPicPr>
        <p:blipFill rotWithShape="1">
          <a:blip r:embed="rId2" cstate="print">
            <a:extLst>
              <a:ext uri="{28A0092B-C50C-407E-A947-70E740481C1C}">
                <a14:useLocalDpi xmlns:a14="http://schemas.microsoft.com/office/drawing/2010/main" val="0"/>
              </a:ext>
            </a:extLst>
          </a:blip>
          <a:srcRect l="5793" r="4319"/>
          <a:stretch/>
        </p:blipFill>
        <p:spPr>
          <a:xfrm>
            <a:off x="0" y="-182960"/>
            <a:ext cx="7238999" cy="10474815"/>
          </a:xfrm>
          <a:prstGeom prst="rect">
            <a:avLst/>
          </a:prstGeom>
        </p:spPr>
      </p:pic>
      <p:sp>
        <p:nvSpPr>
          <p:cNvPr id="10" name="TextBox 9"/>
          <p:cNvSpPr txBox="1"/>
          <p:nvPr/>
        </p:nvSpPr>
        <p:spPr>
          <a:xfrm>
            <a:off x="8705704" y="1733492"/>
            <a:ext cx="7524895" cy="3231654"/>
          </a:xfrm>
          <a:prstGeom prst="rect">
            <a:avLst/>
          </a:prstGeom>
        </p:spPr>
        <p:txBody>
          <a:bodyPr wrap="square" lIns="0" tIns="0" rIns="0" bIns="0" rtlCol="0" anchor="t">
            <a:spAutoFit/>
          </a:bodyPr>
          <a:lstStyle/>
          <a:p>
            <a:pPr algn="ctr">
              <a:lnSpc>
                <a:spcPct val="150000"/>
              </a:lnSpc>
            </a:pPr>
            <a:r>
              <a:rPr lang="pl-PL" sz="4800" b="1" dirty="0" smtClean="0">
                <a:solidFill>
                  <a:schemeClr val="bg2">
                    <a:lumMod val="90000"/>
                  </a:schemeClr>
                </a:solidFill>
                <a:latin typeface="TAN Mon Cheri" panose="020B0604020202020204" charset="0"/>
                <a:ea typeface="Cambria Math" panose="02040503050406030204" pitchFamily="18" charset="0"/>
              </a:rPr>
              <a:t>„</a:t>
            </a:r>
            <a:r>
              <a:rPr lang="en-US" sz="4800" b="1" dirty="0" err="1" smtClean="0">
                <a:solidFill>
                  <a:schemeClr val="bg2">
                    <a:lumMod val="90000"/>
                  </a:schemeClr>
                </a:solidFill>
                <a:latin typeface="TAN Mon Cheri" panose="020B0604020202020204" charset="0"/>
                <a:ea typeface="Cambria Math" panose="02040503050406030204" pitchFamily="18" charset="0"/>
              </a:rPr>
              <a:t>Ropa</a:t>
            </a:r>
            <a:r>
              <a:rPr lang="en-US" sz="4800" b="1" dirty="0" smtClean="0">
                <a:solidFill>
                  <a:schemeClr val="bg2">
                    <a:lumMod val="90000"/>
                  </a:schemeClr>
                </a:solidFill>
                <a:latin typeface="TAN Mon Cheri" panose="020B0604020202020204" charset="0"/>
                <a:ea typeface="Cambria Math" panose="02040503050406030204" pitchFamily="18" charset="0"/>
              </a:rPr>
              <a:t> </a:t>
            </a:r>
            <a:r>
              <a:rPr lang="en-US" sz="4800" b="1" dirty="0">
                <a:solidFill>
                  <a:schemeClr val="bg2">
                    <a:lumMod val="90000"/>
                  </a:schemeClr>
                </a:solidFill>
                <a:latin typeface="TAN Mon Cheri" panose="020B0604020202020204" charset="0"/>
                <a:ea typeface="Cambria Math" panose="02040503050406030204" pitchFamily="18" charset="0"/>
              </a:rPr>
              <a:t>jest </a:t>
            </a:r>
            <a:r>
              <a:rPr lang="en-US" sz="4800" b="1" dirty="0" err="1">
                <a:solidFill>
                  <a:schemeClr val="bg2">
                    <a:lumMod val="90000"/>
                  </a:schemeClr>
                </a:solidFill>
                <a:latin typeface="TAN Mon Cheri" panose="020B0604020202020204" charset="0"/>
                <a:ea typeface="Cambria Math" panose="02040503050406030204" pitchFamily="18" charset="0"/>
              </a:rPr>
              <a:t>jak</a:t>
            </a:r>
            <a:r>
              <a:rPr lang="en-US" sz="4800" b="1" dirty="0">
                <a:solidFill>
                  <a:schemeClr val="bg2">
                    <a:lumMod val="90000"/>
                  </a:schemeClr>
                </a:solidFill>
                <a:latin typeface="TAN Mon Cheri" panose="020B0604020202020204" charset="0"/>
                <a:ea typeface="Cambria Math" panose="02040503050406030204" pitchFamily="18" charset="0"/>
              </a:rPr>
              <a:t> </a:t>
            </a:r>
            <a:r>
              <a:rPr lang="en-US" sz="4800" b="1" dirty="0" err="1">
                <a:solidFill>
                  <a:schemeClr val="bg2">
                    <a:lumMod val="90000"/>
                  </a:schemeClr>
                </a:solidFill>
                <a:latin typeface="TAN Mon Cheri" panose="020B0604020202020204" charset="0"/>
                <a:ea typeface="Cambria Math" panose="02040503050406030204" pitchFamily="18" charset="0"/>
              </a:rPr>
              <a:t>dzikie</a:t>
            </a:r>
            <a:r>
              <a:rPr lang="en-US" sz="4800" b="1" dirty="0">
                <a:solidFill>
                  <a:schemeClr val="bg2">
                    <a:lumMod val="90000"/>
                  </a:schemeClr>
                </a:solidFill>
                <a:latin typeface="TAN Mon Cheri" panose="020B0604020202020204" charset="0"/>
                <a:ea typeface="Cambria Math" panose="02040503050406030204" pitchFamily="18" charset="0"/>
              </a:rPr>
              <a:t> </a:t>
            </a:r>
            <a:r>
              <a:rPr lang="en-US" sz="4800" b="1" dirty="0" err="1">
                <a:solidFill>
                  <a:schemeClr val="bg2">
                    <a:lumMod val="90000"/>
                  </a:schemeClr>
                </a:solidFill>
                <a:latin typeface="TAN Mon Cheri" panose="020B0604020202020204" charset="0"/>
                <a:ea typeface="Cambria Math" panose="02040503050406030204" pitchFamily="18" charset="0"/>
              </a:rPr>
              <a:t>zwierzę</a:t>
            </a:r>
            <a:r>
              <a:rPr lang="en-US" sz="4800" b="1" dirty="0">
                <a:solidFill>
                  <a:schemeClr val="bg2">
                    <a:lumMod val="90000"/>
                  </a:schemeClr>
                </a:solidFill>
                <a:latin typeface="TAN Mon Cheri" panose="020B0604020202020204" charset="0"/>
                <a:ea typeface="Cambria Math" panose="02040503050406030204" pitchFamily="18" charset="0"/>
              </a:rPr>
              <a:t>, </a:t>
            </a:r>
            <a:r>
              <a:rPr lang="en-US" sz="4800" b="1" dirty="0" err="1">
                <a:solidFill>
                  <a:schemeClr val="bg2">
                    <a:lumMod val="90000"/>
                  </a:schemeClr>
                </a:solidFill>
                <a:latin typeface="TAN Mon Cheri" panose="020B0604020202020204" charset="0"/>
                <a:ea typeface="Cambria Math" panose="02040503050406030204" pitchFamily="18" charset="0"/>
              </a:rPr>
              <a:t>należy</a:t>
            </a:r>
            <a:r>
              <a:rPr lang="en-US" sz="4800" b="1" dirty="0">
                <a:solidFill>
                  <a:schemeClr val="bg2">
                    <a:lumMod val="90000"/>
                  </a:schemeClr>
                </a:solidFill>
                <a:latin typeface="TAN Mon Cheri" panose="020B0604020202020204" charset="0"/>
                <a:ea typeface="Cambria Math" panose="02040503050406030204" pitchFamily="18" charset="0"/>
              </a:rPr>
              <a:t> do </a:t>
            </a:r>
            <a:r>
              <a:rPr lang="en-US" sz="4800" b="1" dirty="0" err="1">
                <a:solidFill>
                  <a:schemeClr val="bg2">
                    <a:lumMod val="90000"/>
                  </a:schemeClr>
                </a:solidFill>
                <a:latin typeface="TAN Mon Cheri" panose="020B0604020202020204" charset="0"/>
                <a:ea typeface="Cambria Math" panose="02040503050406030204" pitchFamily="18" charset="0"/>
              </a:rPr>
              <a:t>tego</a:t>
            </a:r>
            <a:r>
              <a:rPr lang="en-US" sz="4800" b="1" dirty="0">
                <a:solidFill>
                  <a:schemeClr val="bg2">
                    <a:lumMod val="90000"/>
                  </a:schemeClr>
                </a:solidFill>
                <a:latin typeface="TAN Mon Cheri" panose="020B0604020202020204" charset="0"/>
                <a:ea typeface="Cambria Math" panose="02040503050406030204" pitchFamily="18" charset="0"/>
              </a:rPr>
              <a:t> </a:t>
            </a:r>
            <a:r>
              <a:rPr lang="en-US" sz="4800" b="1" dirty="0" err="1">
                <a:solidFill>
                  <a:schemeClr val="bg2">
                    <a:lumMod val="90000"/>
                  </a:schemeClr>
                </a:solidFill>
                <a:latin typeface="TAN Mon Cheri" panose="020B0604020202020204" charset="0"/>
                <a:ea typeface="Cambria Math" panose="02040503050406030204" pitchFamily="18" charset="0"/>
              </a:rPr>
              <a:t>kto</a:t>
            </a:r>
            <a:r>
              <a:rPr lang="en-US" sz="4800" b="1" dirty="0">
                <a:solidFill>
                  <a:schemeClr val="bg2">
                    <a:lumMod val="90000"/>
                  </a:schemeClr>
                </a:solidFill>
                <a:latin typeface="TAN Mon Cheri" panose="020B0604020202020204" charset="0"/>
                <a:ea typeface="Cambria Math" panose="02040503050406030204" pitchFamily="18" charset="0"/>
              </a:rPr>
              <a:t> je </a:t>
            </a:r>
            <a:r>
              <a:rPr lang="en-US" sz="4800" b="1" dirty="0" err="1" smtClean="0">
                <a:solidFill>
                  <a:schemeClr val="bg2">
                    <a:lumMod val="90000"/>
                  </a:schemeClr>
                </a:solidFill>
                <a:latin typeface="TAN Mon Cheri" panose="020B0604020202020204" charset="0"/>
                <a:ea typeface="Cambria Math" panose="02040503050406030204" pitchFamily="18" charset="0"/>
              </a:rPr>
              <a:t>złapie</a:t>
            </a:r>
            <a:r>
              <a:rPr lang="pl-PL" sz="4800" b="1" dirty="0" smtClean="0">
                <a:solidFill>
                  <a:schemeClr val="bg2">
                    <a:lumMod val="90000"/>
                  </a:schemeClr>
                </a:solidFill>
                <a:latin typeface="TAN Mon Cheri" panose="020B0604020202020204" charset="0"/>
                <a:ea typeface="Cambria Math" panose="02040503050406030204" pitchFamily="18" charset="0"/>
              </a:rPr>
              <a:t>”</a:t>
            </a:r>
            <a:endParaRPr lang="en-US" sz="4800" b="1" dirty="0">
              <a:solidFill>
                <a:schemeClr val="bg2">
                  <a:lumMod val="90000"/>
                </a:schemeClr>
              </a:solidFill>
              <a:latin typeface="TAN Mon Cheri" panose="020B0604020202020204" charset="0"/>
              <a:ea typeface="Cambria Math" panose="02040503050406030204" pitchFamily="18" charset="0"/>
            </a:endParaRPr>
          </a:p>
        </p:txBody>
      </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716000" y="6201993"/>
            <a:ext cx="4572000" cy="4089862"/>
          </a:xfrm>
          <a:prstGeom prst="rect">
            <a:avLst/>
          </a:prstGeom>
        </p:spPr>
      </p:pic>
    </p:spTree>
    <p:extLst>
      <p:ext uri="{BB962C8B-B14F-4D97-AF65-F5344CB8AC3E}">
        <p14:creationId xmlns:p14="http://schemas.microsoft.com/office/powerpoint/2010/main" val="3151737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9" name="Obraz 8"/>
          <p:cNvPicPr>
            <a:picLocks noChangeAspect="1"/>
          </p:cNvPicPr>
          <p:nvPr/>
        </p:nvPicPr>
        <p:blipFill rotWithShape="1">
          <a:blip r:embed="rId2" cstate="print">
            <a:extLst>
              <a:ext uri="{28A0092B-C50C-407E-A947-70E740481C1C}">
                <a14:useLocalDpi xmlns:a14="http://schemas.microsoft.com/office/drawing/2010/main" val="0"/>
              </a:ext>
            </a:extLst>
          </a:blip>
          <a:srcRect l="5793" r="4319"/>
          <a:stretch/>
        </p:blipFill>
        <p:spPr>
          <a:xfrm>
            <a:off x="0" y="-182960"/>
            <a:ext cx="7238999" cy="10474815"/>
          </a:xfrm>
          <a:prstGeom prst="rect">
            <a:avLst/>
          </a:prstGeom>
        </p:spPr>
      </p:pic>
      <p:sp>
        <p:nvSpPr>
          <p:cNvPr id="10" name="TextBox 11"/>
          <p:cNvSpPr txBox="1"/>
          <p:nvPr/>
        </p:nvSpPr>
        <p:spPr>
          <a:xfrm>
            <a:off x="8610600" y="800100"/>
            <a:ext cx="7702352" cy="5111977"/>
          </a:xfrm>
          <a:prstGeom prst="rect">
            <a:avLst/>
          </a:prstGeom>
        </p:spPr>
        <p:txBody>
          <a:bodyPr wrap="square" lIns="0" tIns="0" rIns="0" bIns="0" rtlCol="0" anchor="t">
            <a:spAutoFit/>
          </a:bodyPr>
          <a:lstStyle/>
          <a:p>
            <a:pPr algn="ctr">
              <a:lnSpc>
                <a:spcPct val="150000"/>
              </a:lnSpc>
            </a:pPr>
            <a:r>
              <a:rPr lang="pl-PL"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„Ropa to 1/3 energii zużywanej przez LUDZKOŚĆ…</a:t>
            </a:r>
          </a:p>
          <a:p>
            <a:pPr algn="ctr">
              <a:lnSpc>
                <a:spcPct val="150000"/>
              </a:lnSpc>
            </a:pPr>
            <a:r>
              <a:rPr lang="en-US" sz="4000" b="1" dirty="0" err="1"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Gdyby</a:t>
            </a:r>
            <a:r>
              <a:rPr lang="en-US"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b="1" dirty="0" err="1"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ropa</a:t>
            </a:r>
            <a:r>
              <a:rPr lang="en-US"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b="1" dirty="0" err="1"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przestała</a:t>
            </a:r>
            <a:r>
              <a:rPr lang="en-US"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 </a:t>
            </a:r>
            <a:r>
              <a:rPr lang="pl-PL"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
            </a:r>
            <a:br>
              <a:rPr lang="pl-PL"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br>
            <a:r>
              <a:rPr lang="en-US" sz="4000" b="1" dirty="0" err="1"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nagle</a:t>
            </a:r>
            <a:r>
              <a:rPr lang="en-US"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b="1" dirty="0" err="1"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płynąć</a:t>
            </a:r>
            <a:r>
              <a:rPr lang="en-US"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b="1" dirty="0" err="1"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ludzkość</a:t>
            </a:r>
            <a:r>
              <a:rPr lang="en-US"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b="1" dirty="0" err="1"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upadłaby</a:t>
            </a:r>
            <a:r>
              <a:rPr lang="en-US"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 </a:t>
            </a:r>
            <a:r>
              <a:rPr lang="pl-PL"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
            </a:r>
            <a:br>
              <a:rPr lang="pl-PL"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br>
            <a:r>
              <a:rPr lang="en-US"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w </a:t>
            </a:r>
            <a:r>
              <a:rPr lang="en-US" sz="4000" b="1" dirty="0" err="1"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ciągu</a:t>
            </a:r>
            <a:r>
              <a:rPr lang="en-US"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b="1" dirty="0" err="1"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kilku</a:t>
            </a:r>
            <a:r>
              <a:rPr lang="en-US"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000" b="1" dirty="0" err="1"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tygodni</a:t>
            </a:r>
            <a:r>
              <a:rPr lang="pl-PL"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rPr>
              <a:t>”</a:t>
            </a:r>
            <a:endParaRPr lang="en-US" sz="4000" b="1" dirty="0" smtClean="0">
              <a:solidFill>
                <a:srgbClr val="3E3022"/>
              </a:solidFill>
              <a:latin typeface="Times New Roman" panose="02020603050405020304" pitchFamily="18" charset="0"/>
              <a:ea typeface="Cambria Math" panose="02040503050406030204" pitchFamily="18" charset="0"/>
              <a:cs typeface="Times New Roman" panose="02020603050405020304" pitchFamily="18" charset="0"/>
            </a:endParaRPr>
          </a:p>
          <a:p>
            <a:pPr algn="ctr">
              <a:lnSpc>
                <a:spcPts val="4300"/>
              </a:lnSpc>
            </a:pPr>
            <a:endParaRPr lang="en-US" sz="2800" dirty="0">
              <a:solidFill>
                <a:srgbClr val="000000"/>
              </a:solidFill>
              <a:latin typeface="Arimo Italics"/>
            </a:endParaRPr>
          </a:p>
        </p:txBody>
      </p:sp>
      <p:sp>
        <p:nvSpPr>
          <p:cNvPr id="11" name="AutoShape 6"/>
          <p:cNvSpPr/>
          <p:nvPr/>
        </p:nvSpPr>
        <p:spPr>
          <a:xfrm>
            <a:off x="8069288" y="6134100"/>
            <a:ext cx="8847112" cy="0"/>
          </a:xfrm>
          <a:prstGeom prst="line">
            <a:avLst/>
          </a:prstGeom>
          <a:ln w="19050" cap="flat">
            <a:solidFill>
              <a:srgbClr val="422100"/>
            </a:solidFill>
            <a:prstDash val="solid"/>
            <a:headEnd type="none" w="sm" len="sm"/>
            <a:tailEnd type="none" w="sm" len="sm"/>
          </a:ln>
        </p:spPr>
      </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792200" y="6270157"/>
            <a:ext cx="4495800" cy="4021698"/>
          </a:xfrm>
          <a:prstGeom prst="rect">
            <a:avLst/>
          </a:prstGeom>
        </p:spPr>
      </p:pic>
    </p:spTree>
    <p:extLst>
      <p:ext uri="{BB962C8B-B14F-4D97-AF65-F5344CB8AC3E}">
        <p14:creationId xmlns:p14="http://schemas.microsoft.com/office/powerpoint/2010/main" val="62707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sp>
        <p:nvSpPr>
          <p:cNvPr id="5" name="AutoShape 6"/>
          <p:cNvSpPr/>
          <p:nvPr/>
        </p:nvSpPr>
        <p:spPr>
          <a:xfrm>
            <a:off x="8839200" y="5123027"/>
            <a:ext cx="7852320" cy="0"/>
          </a:xfrm>
          <a:prstGeom prst="line">
            <a:avLst/>
          </a:prstGeom>
          <a:ln w="28575" cap="flat">
            <a:solidFill>
              <a:schemeClr val="bg2">
                <a:lumMod val="90000"/>
              </a:schemeClr>
            </a:solidFill>
            <a:prstDash val="solid"/>
            <a:headEnd type="none" w="sm" len="sm"/>
            <a:tailEnd type="none" w="sm" len="sm"/>
          </a:ln>
        </p:spPr>
      </p:sp>
      <p:pic>
        <p:nvPicPr>
          <p:cNvPr id="9" name="Obraz 8"/>
          <p:cNvPicPr>
            <a:picLocks noChangeAspect="1"/>
          </p:cNvPicPr>
          <p:nvPr/>
        </p:nvPicPr>
        <p:blipFill rotWithShape="1">
          <a:blip r:embed="rId2" cstate="print">
            <a:extLst>
              <a:ext uri="{28A0092B-C50C-407E-A947-70E740481C1C}">
                <a14:useLocalDpi xmlns:a14="http://schemas.microsoft.com/office/drawing/2010/main" val="0"/>
              </a:ext>
            </a:extLst>
          </a:blip>
          <a:srcRect l="5793" r="4319"/>
          <a:stretch/>
        </p:blipFill>
        <p:spPr>
          <a:xfrm>
            <a:off x="0" y="-182960"/>
            <a:ext cx="7238999" cy="10474815"/>
          </a:xfrm>
          <a:prstGeom prst="rect">
            <a:avLst/>
          </a:prstGeom>
        </p:spPr>
      </p:pic>
      <p:pic>
        <p:nvPicPr>
          <p:cNvPr id="10"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716000" y="6201993"/>
            <a:ext cx="4572000" cy="4089862"/>
          </a:xfrm>
          <a:prstGeom prst="rect">
            <a:avLst/>
          </a:prstGeom>
        </p:spPr>
      </p:pic>
      <p:sp>
        <p:nvSpPr>
          <p:cNvPr id="11" name="TextBox 11"/>
          <p:cNvSpPr txBox="1"/>
          <p:nvPr/>
        </p:nvSpPr>
        <p:spPr>
          <a:xfrm>
            <a:off x="9677400" y="296790"/>
            <a:ext cx="6621033" cy="4431983"/>
          </a:xfrm>
          <a:prstGeom prst="rect">
            <a:avLst/>
          </a:prstGeom>
        </p:spPr>
        <p:txBody>
          <a:bodyPr wrap="square" lIns="0" tIns="0" rIns="0" bIns="0" rtlCol="0" anchor="t">
            <a:spAutoFit/>
          </a:bodyPr>
          <a:lstStyle/>
          <a:p>
            <a:pPr algn="ctr">
              <a:lnSpc>
                <a:spcPct val="150000"/>
              </a:lnSpc>
            </a:pPr>
            <a:r>
              <a:rPr lang="pl-PL" sz="4800" b="1" dirty="0" smtClean="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a:t>
            </a:r>
            <a:r>
              <a:rPr lang="en-US" sz="4800" b="1" dirty="0" err="1" smtClean="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Tylko</a:t>
            </a:r>
            <a:r>
              <a:rPr lang="en-US" sz="4800" b="1" dirty="0" smtClean="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800" b="1" dirty="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USA </a:t>
            </a:r>
            <a:r>
              <a:rPr lang="en-US" sz="4800" b="1" dirty="0" err="1" smtClean="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wydaj</a:t>
            </a:r>
            <a:r>
              <a:rPr lang="pl-PL" sz="4800" b="1" dirty="0" smtClean="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e</a:t>
            </a:r>
            <a:r>
              <a:rPr lang="en-US" sz="4800" b="1" dirty="0" smtClean="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800" b="1" dirty="0" err="1">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rocznie</a:t>
            </a:r>
            <a:r>
              <a:rPr lang="en-US" sz="4800" b="1" dirty="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 81 </a:t>
            </a:r>
            <a:r>
              <a:rPr lang="pl-PL" sz="4800" b="1" dirty="0" smtClean="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mld </a:t>
            </a:r>
            <a:r>
              <a:rPr lang="en-US" sz="4800" b="1" dirty="0" smtClean="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USD </a:t>
            </a:r>
            <a:endParaRPr lang="pl-PL" sz="4800" b="1" dirty="0" smtClean="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endParaRPr>
          </a:p>
          <a:p>
            <a:pPr algn="ctr">
              <a:lnSpc>
                <a:spcPct val="150000"/>
              </a:lnSpc>
            </a:pPr>
            <a:r>
              <a:rPr lang="en-US" sz="4800" b="1" dirty="0" err="1" smtClean="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na</a:t>
            </a:r>
            <a:r>
              <a:rPr lang="en-US" sz="4800" b="1" dirty="0" smtClean="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800" b="1" dirty="0" err="1">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ochronę</a:t>
            </a:r>
            <a:r>
              <a:rPr lang="en-US" sz="4800" b="1" dirty="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800" b="1" dirty="0" err="1">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wydobycia</a:t>
            </a:r>
            <a:r>
              <a:rPr lang="en-US" sz="4800" b="1" dirty="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 ropy </a:t>
            </a:r>
            <a:r>
              <a:rPr lang="en-US" sz="4800" b="1" dirty="0" err="1">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na</a:t>
            </a:r>
            <a:r>
              <a:rPr lang="en-US" sz="4800" b="1" dirty="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800" b="1" dirty="0" err="1">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całym</a:t>
            </a:r>
            <a:r>
              <a:rPr lang="en-US" sz="4800" b="1" dirty="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 </a:t>
            </a:r>
            <a:r>
              <a:rPr lang="en-US" sz="4800" b="1" dirty="0" err="1" smtClean="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świecie</a:t>
            </a:r>
            <a:r>
              <a:rPr lang="pl-PL" sz="4800" b="1" dirty="0" smtClean="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rPr>
              <a:t>”</a:t>
            </a:r>
            <a:endParaRPr lang="en-US" sz="4800" b="1" dirty="0">
              <a:solidFill>
                <a:schemeClr val="bg2">
                  <a:lumMod val="90000"/>
                </a:schemeClr>
              </a:solidFill>
              <a:latin typeface="Times New Roman" panose="02020603050405020304" pitchFamily="18" charset="0"/>
              <a:ea typeface="Cambria Math"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2897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aphicFrame>
        <p:nvGraphicFramePr>
          <p:cNvPr id="9" name="Wykres 8"/>
          <p:cNvGraphicFramePr/>
          <p:nvPr>
            <p:extLst>
              <p:ext uri="{D42A27DB-BD31-4B8C-83A1-F6EECF244321}">
                <p14:modId xmlns:p14="http://schemas.microsoft.com/office/powerpoint/2010/main" val="87813375"/>
              </p:ext>
            </p:extLst>
          </p:nvPr>
        </p:nvGraphicFramePr>
        <p:xfrm>
          <a:off x="1447800" y="266700"/>
          <a:ext cx="16341968" cy="97638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0790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aphicFrame>
        <p:nvGraphicFramePr>
          <p:cNvPr id="9" name="Wykres 8"/>
          <p:cNvGraphicFramePr/>
          <p:nvPr>
            <p:extLst>
              <p:ext uri="{D42A27DB-BD31-4B8C-83A1-F6EECF244321}">
                <p14:modId xmlns:p14="http://schemas.microsoft.com/office/powerpoint/2010/main" val="1227962627"/>
              </p:ext>
            </p:extLst>
          </p:nvPr>
        </p:nvGraphicFramePr>
        <p:xfrm>
          <a:off x="0" y="190500"/>
          <a:ext cx="18059400" cy="10744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7886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graphicFrame>
        <p:nvGraphicFramePr>
          <p:cNvPr id="9" name="Wykres 8"/>
          <p:cNvGraphicFramePr/>
          <p:nvPr>
            <p:extLst>
              <p:ext uri="{D42A27DB-BD31-4B8C-83A1-F6EECF244321}">
                <p14:modId xmlns:p14="http://schemas.microsoft.com/office/powerpoint/2010/main" val="1729418117"/>
              </p:ext>
            </p:extLst>
          </p:nvPr>
        </p:nvGraphicFramePr>
        <p:xfrm>
          <a:off x="107504" y="114300"/>
          <a:ext cx="18104296" cy="1005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8693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aphicFrame>
        <p:nvGraphicFramePr>
          <p:cNvPr id="9" name="Wykres 8"/>
          <p:cNvGraphicFramePr/>
          <p:nvPr>
            <p:extLst>
              <p:ext uri="{D42A27DB-BD31-4B8C-83A1-F6EECF244321}">
                <p14:modId xmlns:p14="http://schemas.microsoft.com/office/powerpoint/2010/main" val="1138273152"/>
              </p:ext>
            </p:extLst>
          </p:nvPr>
        </p:nvGraphicFramePr>
        <p:xfrm>
          <a:off x="0" y="0"/>
          <a:ext cx="18023904" cy="10287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0708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2" name="Picture 4"/>
          <p:cNvPicPr>
            <a:picLocks noChangeAspect="1"/>
          </p:cNvPicPr>
          <p:nvPr/>
        </p:nvPicPr>
        <p:blipFill>
          <a:blip r:embed="rId2"/>
          <a:srcRect b="60111"/>
          <a:stretch>
            <a:fillRect/>
          </a:stretch>
        </p:blipFill>
        <p:spPr>
          <a:xfrm>
            <a:off x="10210800" y="7588149"/>
            <a:ext cx="5943600" cy="2729331"/>
          </a:xfrm>
          <a:prstGeom prst="rect">
            <a:avLst/>
          </a:prstGeom>
        </p:spPr>
      </p:pic>
      <p:grpSp>
        <p:nvGrpSpPr>
          <p:cNvPr id="9" name="Group 6"/>
          <p:cNvGrpSpPr/>
          <p:nvPr/>
        </p:nvGrpSpPr>
        <p:grpSpPr>
          <a:xfrm>
            <a:off x="228600" y="342900"/>
            <a:ext cx="8839200" cy="2951321"/>
            <a:chOff x="0" y="0"/>
            <a:chExt cx="18423470" cy="5836127"/>
          </a:xfrm>
        </p:grpSpPr>
        <p:sp>
          <p:nvSpPr>
            <p:cNvPr id="10" name="Freeform 7"/>
            <p:cNvSpPr/>
            <p:nvPr/>
          </p:nvSpPr>
          <p:spPr>
            <a:xfrm>
              <a:off x="0" y="0"/>
              <a:ext cx="18423471" cy="5836127"/>
            </a:xfrm>
            <a:custGeom>
              <a:avLst/>
              <a:gdLst/>
              <a:ahLst/>
              <a:cxnLst/>
              <a:rect l="l" t="t" r="r" b="b"/>
              <a:pathLst>
                <a:path w="18423471" h="5836127">
                  <a:moveTo>
                    <a:pt x="18118671" y="0"/>
                  </a:moveTo>
                  <a:lnTo>
                    <a:pt x="304800" y="0"/>
                  </a:lnTo>
                  <a:cubicBezTo>
                    <a:pt x="135890" y="0"/>
                    <a:pt x="0" y="135890"/>
                    <a:pt x="0" y="304800"/>
                  </a:cubicBezTo>
                  <a:lnTo>
                    <a:pt x="0" y="5531327"/>
                  </a:lnTo>
                  <a:cubicBezTo>
                    <a:pt x="0" y="5700237"/>
                    <a:pt x="135890" y="5836127"/>
                    <a:pt x="304800" y="5836127"/>
                  </a:cubicBezTo>
                  <a:lnTo>
                    <a:pt x="18118671" y="5836127"/>
                  </a:lnTo>
                  <a:cubicBezTo>
                    <a:pt x="18287580" y="5836127"/>
                    <a:pt x="18423471" y="5700237"/>
                    <a:pt x="18423471" y="5531327"/>
                  </a:cubicBezTo>
                  <a:lnTo>
                    <a:pt x="18423471" y="304800"/>
                  </a:lnTo>
                  <a:cubicBezTo>
                    <a:pt x="18423471" y="135890"/>
                    <a:pt x="18287580" y="0"/>
                    <a:pt x="18118671" y="0"/>
                  </a:cubicBezTo>
                  <a:close/>
                </a:path>
              </a:pathLst>
            </a:custGeom>
            <a:solidFill>
              <a:srgbClr val="FFFFFF"/>
            </a:solidFill>
          </p:spPr>
        </p:sp>
      </p:grpSp>
      <p:sp>
        <p:nvSpPr>
          <p:cNvPr id="11" name="Prostokąt 10"/>
          <p:cNvSpPr/>
          <p:nvPr/>
        </p:nvSpPr>
        <p:spPr>
          <a:xfrm>
            <a:off x="457200" y="571500"/>
            <a:ext cx="8248505" cy="2308324"/>
          </a:xfrm>
          <a:prstGeom prst="rect">
            <a:avLst/>
          </a:prstGeom>
        </p:spPr>
        <p:txBody>
          <a:bodyPr wrap="square">
            <a:spAutoFit/>
          </a:bodyPr>
          <a:lstStyle/>
          <a:p>
            <a:r>
              <a:rPr lang="pl-PL" sz="3600" dirty="0">
                <a:latin typeface="Times New Roman" panose="02020603050405020304" pitchFamily="18" charset="0"/>
                <a:cs typeface="Times New Roman" panose="02020603050405020304" pitchFamily="18" charset="0"/>
              </a:rPr>
              <a:t>Rząd przedstawił pomysł na odejście od paliw kopalnych z Rosji. Długoterminowo pojawił się OZE. Brakuje jednak pieniędzy na ich podłączenie.</a:t>
            </a:r>
          </a:p>
        </p:txBody>
      </p:sp>
      <p:grpSp>
        <p:nvGrpSpPr>
          <p:cNvPr id="12" name="Group 6"/>
          <p:cNvGrpSpPr/>
          <p:nvPr/>
        </p:nvGrpSpPr>
        <p:grpSpPr>
          <a:xfrm>
            <a:off x="6629400" y="3594105"/>
            <a:ext cx="11353800" cy="4284438"/>
            <a:chOff x="0" y="0"/>
            <a:chExt cx="18423470" cy="5836127"/>
          </a:xfrm>
        </p:grpSpPr>
        <p:sp>
          <p:nvSpPr>
            <p:cNvPr id="13" name="Freeform 7"/>
            <p:cNvSpPr/>
            <p:nvPr/>
          </p:nvSpPr>
          <p:spPr>
            <a:xfrm>
              <a:off x="0" y="0"/>
              <a:ext cx="18423471" cy="5836127"/>
            </a:xfrm>
            <a:custGeom>
              <a:avLst/>
              <a:gdLst/>
              <a:ahLst/>
              <a:cxnLst/>
              <a:rect l="l" t="t" r="r" b="b"/>
              <a:pathLst>
                <a:path w="18423471" h="5836127">
                  <a:moveTo>
                    <a:pt x="18118671" y="0"/>
                  </a:moveTo>
                  <a:lnTo>
                    <a:pt x="304800" y="0"/>
                  </a:lnTo>
                  <a:cubicBezTo>
                    <a:pt x="135890" y="0"/>
                    <a:pt x="0" y="135890"/>
                    <a:pt x="0" y="304800"/>
                  </a:cubicBezTo>
                  <a:lnTo>
                    <a:pt x="0" y="5531327"/>
                  </a:lnTo>
                  <a:cubicBezTo>
                    <a:pt x="0" y="5700237"/>
                    <a:pt x="135890" y="5836127"/>
                    <a:pt x="304800" y="5836127"/>
                  </a:cubicBezTo>
                  <a:lnTo>
                    <a:pt x="18118671" y="5836127"/>
                  </a:lnTo>
                  <a:cubicBezTo>
                    <a:pt x="18287580" y="5836127"/>
                    <a:pt x="18423471" y="5700237"/>
                    <a:pt x="18423471" y="5531327"/>
                  </a:cubicBezTo>
                  <a:lnTo>
                    <a:pt x="18423471" y="304800"/>
                  </a:lnTo>
                  <a:cubicBezTo>
                    <a:pt x="18423471" y="135890"/>
                    <a:pt x="18287580" y="0"/>
                    <a:pt x="18118671" y="0"/>
                  </a:cubicBezTo>
                  <a:close/>
                </a:path>
              </a:pathLst>
            </a:custGeom>
            <a:solidFill>
              <a:srgbClr val="FFFFFF"/>
            </a:solidFill>
          </p:spPr>
        </p:sp>
      </p:grpSp>
      <p:sp>
        <p:nvSpPr>
          <p:cNvPr id="16" name="Prostokąt 15"/>
          <p:cNvSpPr/>
          <p:nvPr/>
        </p:nvSpPr>
        <p:spPr>
          <a:xfrm>
            <a:off x="6858000" y="3751165"/>
            <a:ext cx="10896600" cy="3970318"/>
          </a:xfrm>
          <a:prstGeom prst="rect">
            <a:avLst/>
          </a:prstGeom>
        </p:spPr>
        <p:txBody>
          <a:bodyPr wrap="square">
            <a:spAutoFit/>
          </a:bodyPr>
          <a:lstStyle/>
          <a:p>
            <a:r>
              <a:rPr lang="pl-PL" sz="3600" dirty="0">
                <a:latin typeface="Times New Roman" panose="02020603050405020304" pitchFamily="18" charset="0"/>
                <a:cs typeface="Times New Roman" panose="02020603050405020304" pitchFamily="18" charset="0"/>
              </a:rPr>
              <a:t>Odejście od paliw kopalnych z Rosji ma pociągnąć za sobą lawinę inwestycji w OZE. Sieć elektroenergetyczna ma być gotowa na przyjęcie ok. 46,5 GW mocy w zielonych źródłach wytwórczych. Ma być bo na razie brakuje na ten cel 100 mld zł </a:t>
            </a:r>
            <a:r>
              <a:rPr lang="pl-PL" sz="3600" dirty="0" smtClean="0">
                <a:latin typeface="Times New Roman" panose="02020603050405020304" pitchFamily="18" charset="0"/>
                <a:cs typeface="Times New Roman" panose="02020603050405020304" pitchFamily="18" charset="0"/>
              </a:rPr>
              <a:t>i </a:t>
            </a:r>
            <a:r>
              <a:rPr lang="pl-PL" sz="3600" dirty="0">
                <a:latin typeface="Times New Roman" panose="02020603050405020304" pitchFamily="18" charset="0"/>
                <a:cs typeface="Times New Roman" panose="02020603050405020304" pitchFamily="18" charset="0"/>
              </a:rPr>
              <a:t>nie ma pomysłu, jak je znaleźć. Nasze rodzime koncerny energetyczne nadal chcą transformować energetykę, wykorzystując gaz.</a:t>
            </a:r>
          </a:p>
        </p:txBody>
      </p:sp>
      <p:grpSp>
        <p:nvGrpSpPr>
          <p:cNvPr id="17" name="Group 6"/>
          <p:cNvGrpSpPr/>
          <p:nvPr/>
        </p:nvGrpSpPr>
        <p:grpSpPr>
          <a:xfrm>
            <a:off x="228600" y="8178427"/>
            <a:ext cx="8940837" cy="1828801"/>
            <a:chOff x="0" y="0"/>
            <a:chExt cx="18423470" cy="5836127"/>
          </a:xfrm>
        </p:grpSpPr>
        <p:sp>
          <p:nvSpPr>
            <p:cNvPr id="18" name="Freeform 7"/>
            <p:cNvSpPr/>
            <p:nvPr/>
          </p:nvSpPr>
          <p:spPr>
            <a:xfrm>
              <a:off x="0" y="0"/>
              <a:ext cx="18423471" cy="5836127"/>
            </a:xfrm>
            <a:custGeom>
              <a:avLst/>
              <a:gdLst/>
              <a:ahLst/>
              <a:cxnLst/>
              <a:rect l="l" t="t" r="r" b="b"/>
              <a:pathLst>
                <a:path w="18423471" h="5836127">
                  <a:moveTo>
                    <a:pt x="18118671" y="0"/>
                  </a:moveTo>
                  <a:lnTo>
                    <a:pt x="304800" y="0"/>
                  </a:lnTo>
                  <a:cubicBezTo>
                    <a:pt x="135890" y="0"/>
                    <a:pt x="0" y="135890"/>
                    <a:pt x="0" y="304800"/>
                  </a:cubicBezTo>
                  <a:lnTo>
                    <a:pt x="0" y="5531327"/>
                  </a:lnTo>
                  <a:cubicBezTo>
                    <a:pt x="0" y="5700237"/>
                    <a:pt x="135890" y="5836127"/>
                    <a:pt x="304800" y="5836127"/>
                  </a:cubicBezTo>
                  <a:lnTo>
                    <a:pt x="18118671" y="5836127"/>
                  </a:lnTo>
                  <a:cubicBezTo>
                    <a:pt x="18287580" y="5836127"/>
                    <a:pt x="18423471" y="5700237"/>
                    <a:pt x="18423471" y="5531327"/>
                  </a:cubicBezTo>
                  <a:lnTo>
                    <a:pt x="18423471" y="304800"/>
                  </a:lnTo>
                  <a:cubicBezTo>
                    <a:pt x="18423471" y="135890"/>
                    <a:pt x="18287580" y="0"/>
                    <a:pt x="18118671" y="0"/>
                  </a:cubicBezTo>
                  <a:close/>
                </a:path>
              </a:pathLst>
            </a:custGeom>
            <a:solidFill>
              <a:srgbClr val="FFFFFF"/>
            </a:solidFill>
          </p:spPr>
        </p:sp>
      </p:grpSp>
      <p:sp>
        <p:nvSpPr>
          <p:cNvPr id="19" name="Prostokąt 18"/>
          <p:cNvSpPr/>
          <p:nvPr/>
        </p:nvSpPr>
        <p:spPr>
          <a:xfrm>
            <a:off x="457200" y="8198794"/>
            <a:ext cx="8859061" cy="1754326"/>
          </a:xfrm>
          <a:prstGeom prst="rect">
            <a:avLst/>
          </a:prstGeom>
        </p:spPr>
        <p:txBody>
          <a:bodyPr wrap="square">
            <a:spAutoFit/>
          </a:bodyPr>
          <a:lstStyle/>
          <a:p>
            <a:r>
              <a:rPr lang="pl-PL" sz="3600" dirty="0">
                <a:latin typeface="Times New Roman" panose="02020603050405020304" pitchFamily="18" charset="0"/>
                <a:cs typeface="Times New Roman" panose="02020603050405020304" pitchFamily="18" charset="0"/>
              </a:rPr>
              <a:t>Aby sprostać przyłączeniom tak dużej mocy, należałoby wyłożyć na nowe instalacje 100 mld zł: mniej więcej po 10 mld zł rocznie.</a:t>
            </a:r>
          </a:p>
        </p:txBody>
      </p:sp>
      <p:pic>
        <p:nvPicPr>
          <p:cNvPr id="20" name="Picture 3"/>
          <p:cNvPicPr>
            <a:picLocks noChangeAspect="1"/>
          </p:cNvPicPr>
          <p:nvPr/>
        </p:nvPicPr>
        <p:blipFill>
          <a:blip r:embed="rId2"/>
          <a:srcRect/>
          <a:stretch>
            <a:fillRect/>
          </a:stretch>
        </p:blipFill>
        <p:spPr>
          <a:xfrm rot="2717614">
            <a:off x="589179" y="2368181"/>
            <a:ext cx="4939968" cy="6721045"/>
          </a:xfrm>
          <a:prstGeom prst="rect">
            <a:avLst/>
          </a:prstGeom>
        </p:spPr>
      </p:pic>
      <p:pic>
        <p:nvPicPr>
          <p:cNvPr id="21" name="Picture 2"/>
          <p:cNvPicPr>
            <a:picLocks noChangeAspect="1"/>
          </p:cNvPicPr>
          <p:nvPr/>
        </p:nvPicPr>
        <p:blipFill>
          <a:blip r:embed="rId3"/>
          <a:srcRect/>
          <a:stretch>
            <a:fillRect/>
          </a:stretch>
        </p:blipFill>
        <p:spPr>
          <a:xfrm rot="8521141">
            <a:off x="10467687" y="-2869654"/>
            <a:ext cx="5821522" cy="7880233"/>
          </a:xfrm>
          <a:prstGeom prst="rect">
            <a:avLst/>
          </a:prstGeom>
        </p:spPr>
      </p:pic>
    </p:spTree>
    <p:extLst>
      <p:ext uri="{BB962C8B-B14F-4D97-AF65-F5344CB8AC3E}">
        <p14:creationId xmlns:p14="http://schemas.microsoft.com/office/powerpoint/2010/main" val="403391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pic>
        <p:nvPicPr>
          <p:cNvPr id="7" name="Picture 2"/>
          <p:cNvPicPr>
            <a:picLocks noChangeAspect="1"/>
          </p:cNvPicPr>
          <p:nvPr/>
        </p:nvPicPr>
        <p:blipFill>
          <a:blip r:embed="rId2"/>
          <a:srcRect/>
          <a:stretch>
            <a:fillRect/>
          </a:stretch>
        </p:blipFill>
        <p:spPr>
          <a:xfrm rot="2254744">
            <a:off x="-3074702" y="-4818748"/>
            <a:ext cx="9978309" cy="9304773"/>
          </a:xfrm>
          <a:prstGeom prst="rect">
            <a:avLst/>
          </a:prstGeom>
        </p:spPr>
      </p:pic>
      <p:pic>
        <p:nvPicPr>
          <p:cNvPr id="8" name="Picture 2"/>
          <p:cNvPicPr>
            <a:picLocks noChangeAspect="1"/>
          </p:cNvPicPr>
          <p:nvPr/>
        </p:nvPicPr>
        <p:blipFill>
          <a:blip r:embed="rId3"/>
          <a:srcRect/>
          <a:stretch>
            <a:fillRect/>
          </a:stretch>
        </p:blipFill>
        <p:spPr>
          <a:xfrm rot="15082457">
            <a:off x="11720814" y="4156703"/>
            <a:ext cx="6079617" cy="8229600"/>
          </a:xfrm>
          <a:prstGeom prst="rect">
            <a:avLst/>
          </a:prstGeom>
        </p:spPr>
      </p:pic>
      <p:grpSp>
        <p:nvGrpSpPr>
          <p:cNvPr id="9" name="Group 7"/>
          <p:cNvGrpSpPr/>
          <p:nvPr/>
        </p:nvGrpSpPr>
        <p:grpSpPr>
          <a:xfrm rot="-10800000">
            <a:off x="4114800" y="2247900"/>
            <a:ext cx="9768408" cy="5661246"/>
            <a:chOff x="0" y="0"/>
            <a:chExt cx="20494092" cy="9414259"/>
          </a:xfrm>
          <a:solidFill>
            <a:schemeClr val="bg2"/>
          </a:solidFill>
        </p:grpSpPr>
        <p:sp>
          <p:nvSpPr>
            <p:cNvPr id="10" name="Freeform 8"/>
            <p:cNvSpPr/>
            <p:nvPr/>
          </p:nvSpPr>
          <p:spPr>
            <a:xfrm>
              <a:off x="0" y="0"/>
              <a:ext cx="20494092" cy="9414259"/>
            </a:xfrm>
            <a:custGeom>
              <a:avLst/>
              <a:gdLst/>
              <a:ahLst/>
              <a:cxnLst/>
              <a:rect l="l" t="t" r="r" b="b"/>
              <a:pathLst>
                <a:path w="20494092" h="9414259">
                  <a:moveTo>
                    <a:pt x="20189292" y="0"/>
                  </a:moveTo>
                  <a:lnTo>
                    <a:pt x="304800" y="0"/>
                  </a:lnTo>
                  <a:cubicBezTo>
                    <a:pt x="135890" y="0"/>
                    <a:pt x="0" y="135890"/>
                    <a:pt x="0" y="304800"/>
                  </a:cubicBezTo>
                  <a:lnTo>
                    <a:pt x="0" y="9109459"/>
                  </a:lnTo>
                  <a:cubicBezTo>
                    <a:pt x="0" y="9278369"/>
                    <a:pt x="135890" y="9414259"/>
                    <a:pt x="304800" y="9414259"/>
                  </a:cubicBezTo>
                  <a:lnTo>
                    <a:pt x="20189292" y="9414259"/>
                  </a:lnTo>
                  <a:cubicBezTo>
                    <a:pt x="20358202" y="9414259"/>
                    <a:pt x="20494092" y="9278369"/>
                    <a:pt x="20494092" y="9109459"/>
                  </a:cubicBezTo>
                  <a:lnTo>
                    <a:pt x="20494092" y="304800"/>
                  </a:lnTo>
                  <a:cubicBezTo>
                    <a:pt x="20494092" y="135890"/>
                    <a:pt x="20358202" y="0"/>
                    <a:pt x="20189292" y="0"/>
                  </a:cubicBezTo>
                  <a:close/>
                </a:path>
              </a:pathLst>
            </a:custGeom>
            <a:grpFill/>
            <a:ln>
              <a:solidFill>
                <a:srgbClr val="C1B8AA"/>
              </a:solidFill>
            </a:ln>
          </p:spPr>
          <p:style>
            <a:lnRef idx="1">
              <a:schemeClr val="accent6"/>
            </a:lnRef>
            <a:fillRef idx="1001">
              <a:schemeClr val="lt1"/>
            </a:fillRef>
            <a:effectRef idx="1">
              <a:schemeClr val="accent6"/>
            </a:effectRef>
            <a:fontRef idx="minor">
              <a:schemeClr val="dk1"/>
            </a:fontRef>
          </p:style>
        </p:sp>
      </p:grpSp>
      <p:sp>
        <p:nvSpPr>
          <p:cNvPr id="11" name="Prostokąt 10"/>
          <p:cNvSpPr/>
          <p:nvPr/>
        </p:nvSpPr>
        <p:spPr>
          <a:xfrm>
            <a:off x="4922303" y="3246636"/>
            <a:ext cx="8153400" cy="3316742"/>
          </a:xfrm>
          <a:prstGeom prst="rect">
            <a:avLst/>
          </a:prstGeom>
        </p:spPr>
        <p:txBody>
          <a:bodyPr wrap="square">
            <a:spAutoFit/>
          </a:bodyPr>
          <a:lstStyle/>
          <a:p>
            <a:pPr algn="ctr">
              <a:lnSpc>
                <a:spcPct val="150000"/>
              </a:lnSpc>
            </a:pPr>
            <a:r>
              <a:rPr lang="pl-PL" sz="3600" dirty="0" smtClean="0">
                <a:gradFill flip="none" rotWithShape="1">
                  <a:gsLst>
                    <a:gs pos="0">
                      <a:srgbClr val="6B705C">
                        <a:shade val="30000"/>
                        <a:satMod val="115000"/>
                      </a:srgbClr>
                    </a:gs>
                    <a:gs pos="50000">
                      <a:srgbClr val="6B705C">
                        <a:shade val="67500"/>
                        <a:satMod val="115000"/>
                      </a:srgbClr>
                    </a:gs>
                    <a:gs pos="100000">
                      <a:srgbClr val="6B705C">
                        <a:shade val="100000"/>
                        <a:satMod val="115000"/>
                      </a:srgbClr>
                    </a:gs>
                  </a:gsLst>
                  <a:lin ang="13500000" scaled="1"/>
                  <a:tileRect/>
                </a:gradFill>
                <a:latin typeface="Times New Roman" panose="02020603050405020304" pitchFamily="18" charset="0"/>
                <a:cs typeface="Times New Roman" panose="02020603050405020304" pitchFamily="18" charset="0"/>
              </a:rPr>
              <a:t>Odejście od paliw z Rosji długofalowo miałoby oprzeć się na OZE. Tyle, że wtedy tylko rozbudowa sieci energetycznych wymagałaby 100 mld zł nakładów</a:t>
            </a:r>
            <a:r>
              <a:rPr lang="pl-PL" sz="3600" dirty="0" smtClean="0">
                <a:gradFill flip="none" rotWithShape="1">
                  <a:gsLst>
                    <a:gs pos="0">
                      <a:srgbClr val="6B705C">
                        <a:shade val="30000"/>
                        <a:satMod val="115000"/>
                      </a:srgbClr>
                    </a:gs>
                    <a:gs pos="50000">
                      <a:srgbClr val="6B705C">
                        <a:shade val="67500"/>
                        <a:satMod val="115000"/>
                      </a:srgbClr>
                    </a:gs>
                    <a:gs pos="100000">
                      <a:srgbClr val="6B705C">
                        <a:shade val="100000"/>
                        <a:satMod val="115000"/>
                      </a:srgbClr>
                    </a:gs>
                  </a:gsLst>
                  <a:lin ang="13500000" scaled="1"/>
                  <a:tileRect/>
                </a:gradFill>
              </a:rPr>
              <a:t>.</a:t>
            </a:r>
            <a:endParaRPr lang="pl-PL" sz="3600" dirty="0">
              <a:gradFill flip="none" rotWithShape="1">
                <a:gsLst>
                  <a:gs pos="0">
                    <a:srgbClr val="6B705C">
                      <a:shade val="30000"/>
                      <a:satMod val="115000"/>
                    </a:srgbClr>
                  </a:gs>
                  <a:gs pos="50000">
                    <a:srgbClr val="6B705C">
                      <a:shade val="67500"/>
                      <a:satMod val="115000"/>
                    </a:srgbClr>
                  </a:gs>
                  <a:gs pos="100000">
                    <a:srgbClr val="6B705C">
                      <a:shade val="100000"/>
                      <a:satMod val="115000"/>
                    </a:srgbClr>
                  </a:gs>
                </a:gsLst>
                <a:lin ang="13500000" scaled="1"/>
                <a:tileRect/>
              </a:gradFill>
            </a:endParaRPr>
          </a:p>
        </p:txBody>
      </p:sp>
    </p:spTree>
    <p:extLst>
      <p:ext uri="{BB962C8B-B14F-4D97-AF65-F5344CB8AC3E}">
        <p14:creationId xmlns:p14="http://schemas.microsoft.com/office/powerpoint/2010/main" val="277944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21489" y="4076700"/>
            <a:ext cx="6079617" cy="8229600"/>
          </a:xfrm>
          <a:prstGeom prst="rect">
            <a:avLst/>
          </a:prstGeom>
        </p:spPr>
      </p:pic>
      <p:pic>
        <p:nvPicPr>
          <p:cNvPr id="3" name="Picture 3"/>
          <p:cNvPicPr>
            <a:picLocks noChangeAspect="1"/>
          </p:cNvPicPr>
          <p:nvPr/>
        </p:nvPicPr>
        <p:blipFill>
          <a:blip r:embed="rId3"/>
          <a:srcRect/>
          <a:stretch>
            <a:fillRect/>
          </a:stretch>
        </p:blipFill>
        <p:spPr>
          <a:xfrm>
            <a:off x="10153683" y="-4631792"/>
            <a:ext cx="10401154" cy="11320984"/>
          </a:xfrm>
          <a:prstGeom prst="rect">
            <a:avLst/>
          </a:prstGeom>
        </p:spPr>
      </p:pic>
      <p:grpSp>
        <p:nvGrpSpPr>
          <p:cNvPr id="4" name="Group 4"/>
          <p:cNvGrpSpPr/>
          <p:nvPr/>
        </p:nvGrpSpPr>
        <p:grpSpPr>
          <a:xfrm>
            <a:off x="2095460" y="4076700"/>
            <a:ext cx="13281660" cy="2284894"/>
            <a:chOff x="-23893" y="-622300"/>
            <a:chExt cx="13881990" cy="3046525"/>
          </a:xfrm>
        </p:grpSpPr>
        <p:sp>
          <p:nvSpPr>
            <p:cNvPr id="5" name="TextBox 5"/>
            <p:cNvSpPr txBox="1"/>
            <p:nvPr/>
          </p:nvSpPr>
          <p:spPr>
            <a:xfrm>
              <a:off x="-23893" y="-622300"/>
              <a:ext cx="13858097" cy="2769989"/>
            </a:xfrm>
            <a:prstGeom prst="rect">
              <a:avLst/>
            </a:prstGeom>
          </p:spPr>
          <p:txBody>
            <a:bodyPr lIns="0" tIns="0" rIns="0" bIns="0" rtlCol="0" anchor="t">
              <a:spAutoFit/>
            </a:bodyPr>
            <a:lstStyle/>
            <a:p>
              <a:pPr marL="1143000" indent="-1143000" algn="ctr">
                <a:lnSpc>
                  <a:spcPts val="8050"/>
                </a:lnSpc>
                <a:buAutoNum type="arabicPeriod"/>
              </a:pPr>
              <a:r>
                <a:rPr lang="pl-PL" sz="5750" dirty="0" smtClean="0">
                  <a:solidFill>
                    <a:schemeClr val="bg2">
                      <a:lumMod val="90000"/>
                    </a:schemeClr>
                  </a:solidFill>
                  <a:latin typeface="TAN Mon Cheri"/>
                </a:rPr>
                <a:t>Gmina Rejowiec Fabryczny </a:t>
              </a:r>
            </a:p>
            <a:p>
              <a:pPr algn="ctr">
                <a:lnSpc>
                  <a:spcPts val="8050"/>
                </a:lnSpc>
              </a:pPr>
              <a:r>
                <a:rPr lang="pl-PL" sz="5750" dirty="0" smtClean="0">
                  <a:solidFill>
                    <a:schemeClr val="bg2">
                      <a:lumMod val="90000"/>
                    </a:schemeClr>
                  </a:solidFill>
                  <a:latin typeface="TAN Mon Cheri"/>
                </a:rPr>
                <a:t>– ogólne informacje</a:t>
              </a:r>
              <a:endParaRPr lang="en-US" sz="5750" dirty="0">
                <a:solidFill>
                  <a:schemeClr val="bg2">
                    <a:lumMod val="90000"/>
                  </a:schemeClr>
                </a:solidFill>
                <a:latin typeface="TAN Mon Cheri"/>
              </a:endParaRPr>
            </a:p>
          </p:txBody>
        </p:sp>
        <p:sp>
          <p:nvSpPr>
            <p:cNvPr id="6" name="TextBox 6"/>
            <p:cNvSpPr txBox="1"/>
            <p:nvPr/>
          </p:nvSpPr>
          <p:spPr>
            <a:xfrm>
              <a:off x="0" y="1783024"/>
              <a:ext cx="13858097" cy="641201"/>
            </a:xfrm>
            <a:prstGeom prst="rect">
              <a:avLst/>
            </a:prstGeom>
          </p:spPr>
          <p:txBody>
            <a:bodyPr lIns="0" tIns="0" rIns="0" bIns="0" rtlCol="0" anchor="t">
              <a:spAutoFit/>
            </a:bodyPr>
            <a:lstStyle/>
            <a:p>
              <a:pPr marL="0" lvl="0" indent="0" algn="ctr">
                <a:lnSpc>
                  <a:spcPts val="4199"/>
                </a:lnSpc>
              </a:pPr>
              <a:endParaRPr lang="en-US" sz="2999" u="none" dirty="0">
                <a:solidFill>
                  <a:srgbClr val="1B1B1B"/>
                </a:solidFill>
                <a:latin typeface="Barlow Medium Bold"/>
              </a:endParaRPr>
            </a:p>
          </p:txBody>
        </p:sp>
      </p:grpSp>
    </p:spTree>
    <p:extLst>
      <p:ext uri="{BB962C8B-B14F-4D97-AF65-F5344CB8AC3E}">
        <p14:creationId xmlns:p14="http://schemas.microsoft.com/office/powerpoint/2010/main" val="144778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aphicFrame>
        <p:nvGraphicFramePr>
          <p:cNvPr id="9" name="Wykres 8"/>
          <p:cNvGraphicFramePr/>
          <p:nvPr>
            <p:extLst>
              <p:ext uri="{D42A27DB-BD31-4B8C-83A1-F6EECF244321}">
                <p14:modId xmlns:p14="http://schemas.microsoft.com/office/powerpoint/2010/main" val="765666248"/>
              </p:ext>
            </p:extLst>
          </p:nvPr>
        </p:nvGraphicFramePr>
        <p:xfrm>
          <a:off x="5958924" y="2552700"/>
          <a:ext cx="10896600" cy="6583925"/>
        </p:xfrm>
        <a:graphic>
          <a:graphicData uri="http://schemas.openxmlformats.org/drawingml/2006/chart">
            <c:chart xmlns:c="http://schemas.openxmlformats.org/drawingml/2006/chart" xmlns:r="http://schemas.openxmlformats.org/officeDocument/2006/relationships" r:id="rId2"/>
          </a:graphicData>
        </a:graphic>
      </p:graphicFrame>
      <p:sp>
        <p:nvSpPr>
          <p:cNvPr id="10" name="pole tekstowe 14"/>
          <p:cNvSpPr txBox="1"/>
          <p:nvPr/>
        </p:nvSpPr>
        <p:spPr>
          <a:xfrm>
            <a:off x="6400800" y="9136625"/>
            <a:ext cx="8806192" cy="70788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l-PL" sz="2000" b="1" i="1" dirty="0" smtClean="0">
                <a:solidFill>
                  <a:schemeClr val="bg2">
                    <a:lumMod val="90000"/>
                  </a:schemeClr>
                </a:solidFill>
              </a:rPr>
              <a:t>* - stan na styczeń, ** - aktualna strategia energetyczna rządu, </a:t>
            </a:r>
            <a:br>
              <a:rPr lang="pl-PL" sz="2000" b="1" i="1" dirty="0" smtClean="0">
                <a:solidFill>
                  <a:schemeClr val="bg2">
                    <a:lumMod val="90000"/>
                  </a:schemeClr>
                </a:solidFill>
              </a:rPr>
            </a:br>
            <a:r>
              <a:rPr lang="pl-PL" sz="2000" b="1" i="1" dirty="0" smtClean="0">
                <a:solidFill>
                  <a:schemeClr val="bg2">
                    <a:lumMod val="90000"/>
                  </a:schemeClr>
                </a:solidFill>
              </a:rPr>
              <a:t>*** - najnowszy dokument PSE – plan rozwoju sieci  </a:t>
            </a:r>
            <a:endParaRPr lang="pl-PL" sz="2000" b="1" i="1" dirty="0">
              <a:solidFill>
                <a:schemeClr val="bg2">
                  <a:lumMod val="90000"/>
                </a:schemeClr>
              </a:solidFill>
            </a:endParaRPr>
          </a:p>
        </p:txBody>
      </p:sp>
      <p:sp>
        <p:nvSpPr>
          <p:cNvPr id="11" name="pole tekstowe 10"/>
          <p:cNvSpPr txBox="1"/>
          <p:nvPr/>
        </p:nvSpPr>
        <p:spPr>
          <a:xfrm>
            <a:off x="15195030" y="1724680"/>
            <a:ext cx="2026170" cy="584775"/>
          </a:xfrm>
          <a:prstGeom prst="rect">
            <a:avLst/>
          </a:prstGeom>
          <a:noFill/>
        </p:spPr>
        <p:txBody>
          <a:bodyPr wrap="square" rtlCol="0">
            <a:spAutoFit/>
          </a:bodyPr>
          <a:lstStyle/>
          <a:p>
            <a:r>
              <a:rPr lang="pl-PL" sz="3200" b="1" dirty="0" smtClean="0">
                <a:solidFill>
                  <a:schemeClr val="bg2"/>
                </a:solidFill>
              </a:rPr>
              <a:t>2032***</a:t>
            </a:r>
            <a:endParaRPr lang="pl-PL" sz="3200" b="1" dirty="0">
              <a:solidFill>
                <a:schemeClr val="bg2"/>
              </a:solidFill>
            </a:endParaRPr>
          </a:p>
        </p:txBody>
      </p:sp>
      <p:sp>
        <p:nvSpPr>
          <p:cNvPr id="12" name="Prostokąt 11"/>
          <p:cNvSpPr/>
          <p:nvPr/>
        </p:nvSpPr>
        <p:spPr>
          <a:xfrm>
            <a:off x="14401800" y="1734323"/>
            <a:ext cx="532608" cy="575131"/>
          </a:xfrm>
          <a:prstGeom prst="rect">
            <a:avLst/>
          </a:prstGeom>
          <a:solidFill>
            <a:srgbClr val="FFD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ole tekstowe 12"/>
          <p:cNvSpPr txBox="1"/>
          <p:nvPr/>
        </p:nvSpPr>
        <p:spPr>
          <a:xfrm>
            <a:off x="9608820" y="1724679"/>
            <a:ext cx="1473728" cy="584775"/>
          </a:xfrm>
          <a:prstGeom prst="rect">
            <a:avLst/>
          </a:prstGeom>
          <a:noFill/>
        </p:spPr>
        <p:txBody>
          <a:bodyPr wrap="square" rtlCol="0">
            <a:spAutoFit/>
          </a:bodyPr>
          <a:lstStyle/>
          <a:p>
            <a:r>
              <a:rPr lang="pl-PL" sz="3200" b="1" dirty="0" smtClean="0">
                <a:solidFill>
                  <a:schemeClr val="bg2"/>
                </a:solidFill>
              </a:rPr>
              <a:t>2030**</a:t>
            </a:r>
            <a:endParaRPr lang="pl-PL" sz="3200" b="1" dirty="0">
              <a:solidFill>
                <a:schemeClr val="bg2"/>
              </a:solidFill>
            </a:endParaRPr>
          </a:p>
        </p:txBody>
      </p:sp>
      <p:sp>
        <p:nvSpPr>
          <p:cNvPr id="14" name="Prostokąt 13"/>
          <p:cNvSpPr/>
          <p:nvPr/>
        </p:nvSpPr>
        <p:spPr>
          <a:xfrm>
            <a:off x="8839200" y="1724680"/>
            <a:ext cx="521212" cy="515667"/>
          </a:xfrm>
          <a:prstGeom prst="rect">
            <a:avLst/>
          </a:prstGeom>
          <a:solidFill>
            <a:srgbClr val="84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p:cNvSpPr txBox="1"/>
          <p:nvPr/>
        </p:nvSpPr>
        <p:spPr>
          <a:xfrm>
            <a:off x="4176552" y="1724680"/>
            <a:ext cx="1473728" cy="584775"/>
          </a:xfrm>
          <a:prstGeom prst="rect">
            <a:avLst/>
          </a:prstGeom>
          <a:noFill/>
        </p:spPr>
        <p:txBody>
          <a:bodyPr wrap="square" rtlCol="0">
            <a:spAutoFit/>
          </a:bodyPr>
          <a:lstStyle/>
          <a:p>
            <a:r>
              <a:rPr lang="pl-PL" sz="3200" b="1" dirty="0">
                <a:solidFill>
                  <a:schemeClr val="bg2"/>
                </a:solidFill>
              </a:rPr>
              <a:t>2022*</a:t>
            </a:r>
          </a:p>
        </p:txBody>
      </p:sp>
      <p:sp>
        <p:nvSpPr>
          <p:cNvPr id="16" name="Prostokąt 15"/>
          <p:cNvSpPr/>
          <p:nvPr/>
        </p:nvSpPr>
        <p:spPr>
          <a:xfrm>
            <a:off x="3352800" y="1737360"/>
            <a:ext cx="459502" cy="502987"/>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p:cNvSpPr txBox="1"/>
          <p:nvPr/>
        </p:nvSpPr>
        <p:spPr>
          <a:xfrm>
            <a:off x="323528" y="299080"/>
            <a:ext cx="6077272" cy="707886"/>
          </a:xfrm>
          <a:prstGeom prst="rect">
            <a:avLst/>
          </a:prstGeom>
          <a:noFill/>
        </p:spPr>
        <p:txBody>
          <a:bodyPr wrap="square" rtlCol="0">
            <a:spAutoFit/>
          </a:bodyPr>
          <a:lstStyle/>
          <a:p>
            <a:r>
              <a:rPr lang="pl-PL" sz="4000" b="1" dirty="0" smtClean="0">
                <a:solidFill>
                  <a:schemeClr val="bg2"/>
                </a:solidFill>
                <a:latin typeface="Times New Roman" panose="02020603050405020304" pitchFamily="18" charset="0"/>
                <a:cs typeface="Times New Roman" panose="02020603050405020304" pitchFamily="18" charset="0"/>
              </a:rPr>
              <a:t>Moc OZE w Polsce, w GW </a:t>
            </a:r>
            <a:endParaRPr lang="pl-PL" sz="4000" b="1" dirty="0">
              <a:solidFill>
                <a:schemeClr val="bg2"/>
              </a:solidFill>
              <a:latin typeface="Times New Roman" panose="02020603050405020304" pitchFamily="18" charset="0"/>
              <a:cs typeface="Times New Roman" panose="02020603050405020304" pitchFamily="18" charset="0"/>
            </a:endParaRPr>
          </a:p>
        </p:txBody>
      </p:sp>
      <p:sp>
        <p:nvSpPr>
          <p:cNvPr id="18" name="AutoShape 6"/>
          <p:cNvSpPr/>
          <p:nvPr/>
        </p:nvSpPr>
        <p:spPr>
          <a:xfrm>
            <a:off x="323528" y="1098112"/>
            <a:ext cx="17278672" cy="7553"/>
          </a:xfrm>
          <a:prstGeom prst="line">
            <a:avLst/>
          </a:prstGeom>
          <a:ln w="28575" cap="flat">
            <a:solidFill>
              <a:schemeClr val="bg1"/>
            </a:solidFill>
            <a:prstDash val="solid"/>
            <a:headEnd type="none" w="sm" len="sm"/>
            <a:tailEnd type="none" w="sm" len="sm"/>
          </a:ln>
        </p:spPr>
      </p:sp>
      <p:pic>
        <p:nvPicPr>
          <p:cNvPr id="19" name="Obraz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532" y="3928061"/>
            <a:ext cx="5790038" cy="3662830"/>
          </a:xfrm>
          <a:prstGeom prst="rect">
            <a:avLst/>
          </a:prstGeom>
        </p:spPr>
      </p:pic>
    </p:spTree>
    <p:extLst>
      <p:ext uri="{BB962C8B-B14F-4D97-AF65-F5344CB8AC3E}">
        <p14:creationId xmlns:p14="http://schemas.microsoft.com/office/powerpoint/2010/main" val="145774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AutoShape 6"/>
          <p:cNvSpPr/>
          <p:nvPr/>
        </p:nvSpPr>
        <p:spPr>
          <a:xfrm>
            <a:off x="670560" y="1333500"/>
            <a:ext cx="17221200" cy="0"/>
          </a:xfrm>
          <a:prstGeom prst="line">
            <a:avLst/>
          </a:prstGeom>
          <a:ln w="28575" cap="flat">
            <a:solidFill>
              <a:schemeClr val="bg1"/>
            </a:solidFill>
            <a:prstDash val="solid"/>
            <a:headEnd type="none" w="sm" len="sm"/>
            <a:tailEnd type="none" w="sm" len="sm"/>
          </a:ln>
        </p:spPr>
      </p:sp>
      <p:graphicFrame>
        <p:nvGraphicFramePr>
          <p:cNvPr id="9" name="Wykres 8"/>
          <p:cNvGraphicFramePr/>
          <p:nvPr>
            <p:extLst>
              <p:ext uri="{D42A27DB-BD31-4B8C-83A1-F6EECF244321}">
                <p14:modId xmlns:p14="http://schemas.microsoft.com/office/powerpoint/2010/main" val="4159896222"/>
              </p:ext>
            </p:extLst>
          </p:nvPr>
        </p:nvGraphicFramePr>
        <p:xfrm>
          <a:off x="5921532" y="2781300"/>
          <a:ext cx="10461468" cy="6449182"/>
        </p:xfrm>
        <a:graphic>
          <a:graphicData uri="http://schemas.openxmlformats.org/drawingml/2006/chart">
            <c:chart xmlns:c="http://schemas.openxmlformats.org/drawingml/2006/chart" xmlns:r="http://schemas.openxmlformats.org/officeDocument/2006/relationships" r:id="rId2"/>
          </a:graphicData>
        </a:graphic>
      </p:graphicFrame>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68" y="2262784"/>
            <a:ext cx="4229072" cy="7467600"/>
          </a:xfrm>
          <a:prstGeom prst="rect">
            <a:avLst/>
          </a:prstGeom>
        </p:spPr>
      </p:pic>
      <p:sp>
        <p:nvSpPr>
          <p:cNvPr id="11" name="pole tekstowe 10"/>
          <p:cNvSpPr txBox="1"/>
          <p:nvPr/>
        </p:nvSpPr>
        <p:spPr>
          <a:xfrm>
            <a:off x="6332219" y="9403853"/>
            <a:ext cx="8806192" cy="707886"/>
          </a:xfrm>
          <a:prstGeom prst="rect">
            <a:avLst/>
          </a:prstGeom>
          <a:noFill/>
        </p:spPr>
        <p:txBody>
          <a:bodyPr wrap="square" rtlCol="0">
            <a:spAutoFit/>
          </a:bodyPr>
          <a:lstStyle/>
          <a:p>
            <a:r>
              <a:rPr lang="pl-PL" sz="2000" b="1" i="1" dirty="0" smtClean="0"/>
              <a:t>* - stan na styczeń, ** - aktualna strategia energetyczna rządu, </a:t>
            </a:r>
            <a:br>
              <a:rPr lang="pl-PL" sz="2000" b="1" i="1" dirty="0" smtClean="0"/>
            </a:br>
            <a:r>
              <a:rPr lang="pl-PL" sz="2000" b="1" i="1" dirty="0" smtClean="0"/>
              <a:t>*** - najnowszy dokument PSE – plan rozwoju sieci  </a:t>
            </a:r>
            <a:endParaRPr lang="pl-PL" sz="2000" b="1" i="1" dirty="0"/>
          </a:p>
        </p:txBody>
      </p:sp>
      <p:sp>
        <p:nvSpPr>
          <p:cNvPr id="12" name="pole tekstowe 11"/>
          <p:cNvSpPr txBox="1"/>
          <p:nvPr/>
        </p:nvSpPr>
        <p:spPr>
          <a:xfrm>
            <a:off x="15195030" y="1872176"/>
            <a:ext cx="2399104" cy="646331"/>
          </a:xfrm>
          <a:prstGeom prst="rect">
            <a:avLst/>
          </a:prstGeom>
          <a:noFill/>
        </p:spPr>
        <p:txBody>
          <a:bodyPr wrap="square" rtlCol="0">
            <a:spAutoFit/>
          </a:bodyPr>
          <a:lstStyle/>
          <a:p>
            <a:r>
              <a:rPr lang="pl-PL" sz="3600" b="1" dirty="0" smtClean="0">
                <a:solidFill>
                  <a:schemeClr val="bg2">
                    <a:lumMod val="25000"/>
                  </a:schemeClr>
                </a:solidFill>
              </a:rPr>
              <a:t>2032***</a:t>
            </a:r>
            <a:endParaRPr lang="pl-PL" sz="3600" b="1" dirty="0">
              <a:solidFill>
                <a:schemeClr val="bg2">
                  <a:lumMod val="25000"/>
                </a:schemeClr>
              </a:solidFill>
            </a:endParaRPr>
          </a:p>
        </p:txBody>
      </p:sp>
      <p:sp>
        <p:nvSpPr>
          <p:cNvPr id="13" name="Prostokąt 12"/>
          <p:cNvSpPr/>
          <p:nvPr/>
        </p:nvSpPr>
        <p:spPr>
          <a:xfrm>
            <a:off x="14401799" y="1881819"/>
            <a:ext cx="630639" cy="575131"/>
          </a:xfrm>
          <a:prstGeom prst="rect">
            <a:avLst/>
          </a:prstGeom>
          <a:solidFill>
            <a:srgbClr val="FFD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000">
              <a:solidFill>
                <a:schemeClr val="bg2">
                  <a:lumMod val="25000"/>
                </a:schemeClr>
              </a:solidFill>
            </a:endParaRPr>
          </a:p>
        </p:txBody>
      </p:sp>
      <p:sp>
        <p:nvSpPr>
          <p:cNvPr id="14" name="pole tekstowe 13"/>
          <p:cNvSpPr txBox="1"/>
          <p:nvPr/>
        </p:nvSpPr>
        <p:spPr>
          <a:xfrm>
            <a:off x="9608820" y="1872175"/>
            <a:ext cx="1744980" cy="646331"/>
          </a:xfrm>
          <a:prstGeom prst="rect">
            <a:avLst/>
          </a:prstGeom>
          <a:noFill/>
        </p:spPr>
        <p:txBody>
          <a:bodyPr wrap="square" rtlCol="0">
            <a:spAutoFit/>
          </a:bodyPr>
          <a:lstStyle/>
          <a:p>
            <a:r>
              <a:rPr lang="pl-PL" sz="3600" b="1" dirty="0" smtClean="0">
                <a:solidFill>
                  <a:schemeClr val="bg2">
                    <a:lumMod val="25000"/>
                  </a:schemeClr>
                </a:solidFill>
              </a:rPr>
              <a:t>2030**</a:t>
            </a:r>
            <a:endParaRPr lang="pl-PL" sz="3600" b="1" dirty="0">
              <a:solidFill>
                <a:schemeClr val="bg2">
                  <a:lumMod val="25000"/>
                </a:schemeClr>
              </a:solidFill>
            </a:endParaRPr>
          </a:p>
        </p:txBody>
      </p:sp>
      <p:sp>
        <p:nvSpPr>
          <p:cNvPr id="15" name="Prostokąt 14"/>
          <p:cNvSpPr/>
          <p:nvPr/>
        </p:nvSpPr>
        <p:spPr>
          <a:xfrm>
            <a:off x="8839199" y="1872176"/>
            <a:ext cx="617145" cy="515667"/>
          </a:xfrm>
          <a:prstGeom prst="rect">
            <a:avLst/>
          </a:prstGeom>
          <a:solidFill>
            <a:srgbClr val="84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000">
              <a:solidFill>
                <a:schemeClr val="bg2">
                  <a:lumMod val="25000"/>
                </a:schemeClr>
              </a:solidFill>
            </a:endParaRPr>
          </a:p>
        </p:txBody>
      </p:sp>
      <p:sp>
        <p:nvSpPr>
          <p:cNvPr id="16" name="pole tekstowe 15"/>
          <p:cNvSpPr txBox="1"/>
          <p:nvPr/>
        </p:nvSpPr>
        <p:spPr>
          <a:xfrm>
            <a:off x="4176552" y="1872176"/>
            <a:ext cx="1744980" cy="646331"/>
          </a:xfrm>
          <a:prstGeom prst="rect">
            <a:avLst/>
          </a:prstGeom>
          <a:noFill/>
        </p:spPr>
        <p:txBody>
          <a:bodyPr wrap="square" rtlCol="0">
            <a:spAutoFit/>
          </a:bodyPr>
          <a:lstStyle/>
          <a:p>
            <a:r>
              <a:rPr lang="pl-PL" sz="3600" b="1" dirty="0">
                <a:solidFill>
                  <a:schemeClr val="bg2">
                    <a:lumMod val="25000"/>
                  </a:schemeClr>
                </a:solidFill>
              </a:rPr>
              <a:t>2022*</a:t>
            </a:r>
          </a:p>
        </p:txBody>
      </p:sp>
      <p:sp>
        <p:nvSpPr>
          <p:cNvPr id="17" name="Prostokąt 16"/>
          <p:cNvSpPr/>
          <p:nvPr/>
        </p:nvSpPr>
        <p:spPr>
          <a:xfrm>
            <a:off x="3352799" y="1884856"/>
            <a:ext cx="544077" cy="502987"/>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000">
              <a:solidFill>
                <a:schemeClr val="bg2">
                  <a:lumMod val="25000"/>
                </a:schemeClr>
              </a:solidFill>
            </a:endParaRPr>
          </a:p>
        </p:txBody>
      </p:sp>
      <p:sp>
        <p:nvSpPr>
          <p:cNvPr id="18" name="pole tekstowe 17"/>
          <p:cNvSpPr txBox="1"/>
          <p:nvPr/>
        </p:nvSpPr>
        <p:spPr>
          <a:xfrm>
            <a:off x="670560" y="390689"/>
            <a:ext cx="6915472" cy="769441"/>
          </a:xfrm>
          <a:prstGeom prst="rect">
            <a:avLst/>
          </a:prstGeom>
          <a:noFill/>
        </p:spPr>
        <p:txBody>
          <a:bodyPr wrap="square" rtlCol="0">
            <a:spAutoFit/>
          </a:bodyPr>
          <a:lstStyle/>
          <a:p>
            <a:r>
              <a:rPr lang="pl-PL" sz="4400" b="1" dirty="0" smtClean="0">
                <a:solidFill>
                  <a:srgbClr val="422100"/>
                </a:solidFill>
                <a:latin typeface="Times New Roman" panose="02020603050405020304" pitchFamily="18" charset="0"/>
                <a:cs typeface="Times New Roman" panose="02020603050405020304" pitchFamily="18" charset="0"/>
              </a:rPr>
              <a:t>Moc OZE w Polsce, w GW </a:t>
            </a:r>
            <a:endParaRPr lang="pl-PL" sz="4400" b="1" dirty="0">
              <a:solidFill>
                <a:srgbClr val="4221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01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sp>
        <p:nvSpPr>
          <p:cNvPr id="9" name="AutoShape 6"/>
          <p:cNvSpPr/>
          <p:nvPr/>
        </p:nvSpPr>
        <p:spPr>
          <a:xfrm>
            <a:off x="670560" y="1333500"/>
            <a:ext cx="17221200" cy="0"/>
          </a:xfrm>
          <a:prstGeom prst="line">
            <a:avLst/>
          </a:prstGeom>
          <a:ln w="28575" cap="flat">
            <a:solidFill>
              <a:schemeClr val="bg2">
                <a:lumMod val="90000"/>
              </a:schemeClr>
            </a:solidFill>
            <a:prstDash val="solid"/>
            <a:headEnd type="none" w="sm" len="sm"/>
            <a:tailEnd type="none" w="sm" len="sm"/>
          </a:ln>
        </p:spPr>
      </p:sp>
      <p:sp>
        <p:nvSpPr>
          <p:cNvPr id="13" name="pole tekstowe 12"/>
          <p:cNvSpPr txBox="1"/>
          <p:nvPr/>
        </p:nvSpPr>
        <p:spPr>
          <a:xfrm>
            <a:off x="670560" y="390689"/>
            <a:ext cx="6915472" cy="769441"/>
          </a:xfrm>
          <a:prstGeom prst="rect">
            <a:avLst/>
          </a:prstGeom>
          <a:noFill/>
        </p:spPr>
        <p:txBody>
          <a:bodyPr wrap="square" rtlCol="0">
            <a:spAutoFit/>
          </a:bodyPr>
          <a:lstStyle/>
          <a:p>
            <a:r>
              <a:rPr lang="pl-PL" sz="4400" b="1" dirty="0" smtClean="0">
                <a:solidFill>
                  <a:schemeClr val="bg2">
                    <a:lumMod val="90000"/>
                  </a:schemeClr>
                </a:solidFill>
                <a:latin typeface="Times New Roman" panose="02020603050405020304" pitchFamily="18" charset="0"/>
                <a:cs typeface="Times New Roman" panose="02020603050405020304" pitchFamily="18" charset="0"/>
              </a:rPr>
              <a:t>Moc OZE w Polsce, w GW </a:t>
            </a:r>
            <a:endParaRPr lang="pl-PL" sz="4400" b="1" dirty="0">
              <a:solidFill>
                <a:schemeClr val="bg2">
                  <a:lumMod val="90000"/>
                </a:schemeClr>
              </a:solidFill>
              <a:latin typeface="Times New Roman" panose="02020603050405020304" pitchFamily="18" charset="0"/>
              <a:cs typeface="Times New Roman" panose="02020603050405020304" pitchFamily="18" charset="0"/>
            </a:endParaRPr>
          </a:p>
        </p:txBody>
      </p:sp>
      <p:sp>
        <p:nvSpPr>
          <p:cNvPr id="20" name="pole tekstowe 19"/>
          <p:cNvSpPr txBox="1"/>
          <p:nvPr/>
        </p:nvSpPr>
        <p:spPr>
          <a:xfrm>
            <a:off x="15111210" y="1735604"/>
            <a:ext cx="2399104" cy="646331"/>
          </a:xfrm>
          <a:prstGeom prst="rect">
            <a:avLst/>
          </a:prstGeom>
          <a:noFill/>
        </p:spPr>
        <p:txBody>
          <a:bodyPr wrap="square" rtlCol="0">
            <a:spAutoFit/>
          </a:bodyPr>
          <a:lstStyle/>
          <a:p>
            <a:r>
              <a:rPr lang="pl-PL" sz="3600" b="1" dirty="0" smtClean="0">
                <a:solidFill>
                  <a:schemeClr val="bg2">
                    <a:lumMod val="90000"/>
                  </a:schemeClr>
                </a:solidFill>
              </a:rPr>
              <a:t>2032***</a:t>
            </a:r>
            <a:endParaRPr lang="pl-PL" sz="3600" b="1" dirty="0">
              <a:solidFill>
                <a:schemeClr val="bg2">
                  <a:lumMod val="90000"/>
                </a:schemeClr>
              </a:solidFill>
            </a:endParaRPr>
          </a:p>
        </p:txBody>
      </p:sp>
      <p:sp>
        <p:nvSpPr>
          <p:cNvPr id="21" name="Prostokąt 20"/>
          <p:cNvSpPr/>
          <p:nvPr/>
        </p:nvSpPr>
        <p:spPr>
          <a:xfrm>
            <a:off x="14317979" y="1745247"/>
            <a:ext cx="630639" cy="575131"/>
          </a:xfrm>
          <a:prstGeom prst="rect">
            <a:avLst/>
          </a:prstGeom>
          <a:solidFill>
            <a:srgbClr val="3D2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000">
              <a:solidFill>
                <a:schemeClr val="bg2">
                  <a:lumMod val="25000"/>
                </a:schemeClr>
              </a:solidFill>
            </a:endParaRPr>
          </a:p>
        </p:txBody>
      </p:sp>
      <p:sp>
        <p:nvSpPr>
          <p:cNvPr id="22" name="pole tekstowe 21"/>
          <p:cNvSpPr txBox="1"/>
          <p:nvPr/>
        </p:nvSpPr>
        <p:spPr>
          <a:xfrm>
            <a:off x="9525000" y="1735603"/>
            <a:ext cx="1744980" cy="646331"/>
          </a:xfrm>
          <a:prstGeom prst="rect">
            <a:avLst/>
          </a:prstGeom>
          <a:noFill/>
        </p:spPr>
        <p:txBody>
          <a:bodyPr wrap="square" rtlCol="0">
            <a:spAutoFit/>
          </a:bodyPr>
          <a:lstStyle/>
          <a:p>
            <a:r>
              <a:rPr lang="pl-PL" sz="3600" b="1" dirty="0" smtClean="0">
                <a:solidFill>
                  <a:schemeClr val="bg2">
                    <a:lumMod val="90000"/>
                  </a:schemeClr>
                </a:solidFill>
              </a:rPr>
              <a:t>2030**</a:t>
            </a:r>
            <a:endParaRPr lang="pl-PL" sz="3600" b="1" dirty="0">
              <a:solidFill>
                <a:schemeClr val="bg2">
                  <a:lumMod val="90000"/>
                </a:schemeClr>
              </a:solidFill>
            </a:endParaRPr>
          </a:p>
        </p:txBody>
      </p:sp>
      <p:sp>
        <p:nvSpPr>
          <p:cNvPr id="23" name="Prostokąt 22"/>
          <p:cNvSpPr/>
          <p:nvPr/>
        </p:nvSpPr>
        <p:spPr>
          <a:xfrm>
            <a:off x="8755379" y="1735604"/>
            <a:ext cx="617145" cy="515667"/>
          </a:xfrm>
          <a:prstGeom prst="rect">
            <a:avLst/>
          </a:prstGeom>
          <a:solidFill>
            <a:srgbClr val="84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000">
              <a:solidFill>
                <a:schemeClr val="bg2">
                  <a:lumMod val="25000"/>
                </a:schemeClr>
              </a:solidFill>
            </a:endParaRPr>
          </a:p>
        </p:txBody>
      </p:sp>
      <p:sp>
        <p:nvSpPr>
          <p:cNvPr id="24" name="pole tekstowe 23"/>
          <p:cNvSpPr txBox="1"/>
          <p:nvPr/>
        </p:nvSpPr>
        <p:spPr>
          <a:xfrm>
            <a:off x="4092732" y="1735604"/>
            <a:ext cx="1744980" cy="646331"/>
          </a:xfrm>
          <a:prstGeom prst="rect">
            <a:avLst/>
          </a:prstGeom>
          <a:noFill/>
        </p:spPr>
        <p:txBody>
          <a:bodyPr wrap="square" rtlCol="0">
            <a:spAutoFit/>
          </a:bodyPr>
          <a:lstStyle/>
          <a:p>
            <a:r>
              <a:rPr lang="pl-PL" sz="3600" b="1" dirty="0">
                <a:solidFill>
                  <a:schemeClr val="bg2">
                    <a:lumMod val="90000"/>
                  </a:schemeClr>
                </a:solidFill>
              </a:rPr>
              <a:t>2022*</a:t>
            </a:r>
          </a:p>
        </p:txBody>
      </p:sp>
      <p:sp>
        <p:nvSpPr>
          <p:cNvPr id="25" name="Prostokąt 24"/>
          <p:cNvSpPr/>
          <p:nvPr/>
        </p:nvSpPr>
        <p:spPr>
          <a:xfrm>
            <a:off x="3268979" y="1748284"/>
            <a:ext cx="544077" cy="502987"/>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000">
              <a:solidFill>
                <a:schemeClr val="bg2">
                  <a:lumMod val="25000"/>
                </a:schemeClr>
              </a:solidFill>
            </a:endParaRPr>
          </a:p>
        </p:txBody>
      </p:sp>
      <p:graphicFrame>
        <p:nvGraphicFramePr>
          <p:cNvPr id="26" name="Wykres 25"/>
          <p:cNvGraphicFramePr/>
          <p:nvPr>
            <p:extLst>
              <p:ext uri="{D42A27DB-BD31-4B8C-83A1-F6EECF244321}">
                <p14:modId xmlns:p14="http://schemas.microsoft.com/office/powerpoint/2010/main" val="682801420"/>
              </p:ext>
            </p:extLst>
          </p:nvPr>
        </p:nvGraphicFramePr>
        <p:xfrm>
          <a:off x="5836327" y="2822815"/>
          <a:ext cx="11195611" cy="6083620"/>
        </p:xfrm>
        <a:graphic>
          <a:graphicData uri="http://schemas.openxmlformats.org/drawingml/2006/chart">
            <c:chart xmlns:c="http://schemas.openxmlformats.org/drawingml/2006/chart" xmlns:r="http://schemas.openxmlformats.org/officeDocument/2006/relationships" r:id="rId2"/>
          </a:graphicData>
        </a:graphic>
      </p:graphicFrame>
      <p:pic>
        <p:nvPicPr>
          <p:cNvPr id="27" name="Obraz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706" y="2543656"/>
            <a:ext cx="4590621" cy="6583668"/>
          </a:xfrm>
          <a:prstGeom prst="rect">
            <a:avLst/>
          </a:prstGeom>
        </p:spPr>
      </p:pic>
      <p:sp>
        <p:nvSpPr>
          <p:cNvPr id="28" name="pole tekstowe 27"/>
          <p:cNvSpPr txBox="1"/>
          <p:nvPr/>
        </p:nvSpPr>
        <p:spPr>
          <a:xfrm>
            <a:off x="6305018" y="9142564"/>
            <a:ext cx="8806192" cy="707886"/>
          </a:xfrm>
          <a:prstGeom prst="rect">
            <a:avLst/>
          </a:prstGeom>
          <a:noFill/>
        </p:spPr>
        <p:txBody>
          <a:bodyPr wrap="square" rtlCol="0">
            <a:spAutoFit/>
          </a:bodyPr>
          <a:lstStyle/>
          <a:p>
            <a:r>
              <a:rPr lang="pl-PL" sz="2000" b="1" i="1" dirty="0" smtClean="0">
                <a:solidFill>
                  <a:schemeClr val="bg2">
                    <a:lumMod val="90000"/>
                  </a:schemeClr>
                </a:solidFill>
              </a:rPr>
              <a:t>* - stan na styczeń, ** - aktualna strategia energetyczna rządu, </a:t>
            </a:r>
            <a:br>
              <a:rPr lang="pl-PL" sz="2000" b="1" i="1" dirty="0" smtClean="0">
                <a:solidFill>
                  <a:schemeClr val="bg2">
                    <a:lumMod val="90000"/>
                  </a:schemeClr>
                </a:solidFill>
              </a:rPr>
            </a:br>
            <a:r>
              <a:rPr lang="pl-PL" sz="2000" b="1" i="1" dirty="0" smtClean="0">
                <a:solidFill>
                  <a:schemeClr val="bg2">
                    <a:lumMod val="90000"/>
                  </a:schemeClr>
                </a:solidFill>
              </a:rPr>
              <a:t>*** - najnowszy dokument PSE – plan rozwoju sieci  </a:t>
            </a:r>
            <a:endParaRPr lang="pl-PL" sz="2000" b="1" i="1" dirty="0">
              <a:solidFill>
                <a:schemeClr val="bg2">
                  <a:lumMod val="90000"/>
                </a:schemeClr>
              </a:solidFill>
            </a:endParaRPr>
          </a:p>
        </p:txBody>
      </p:sp>
    </p:spTree>
    <p:extLst>
      <p:ext uri="{BB962C8B-B14F-4D97-AF65-F5344CB8AC3E}">
        <p14:creationId xmlns:p14="http://schemas.microsoft.com/office/powerpoint/2010/main" val="206265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0"/>
            <a:ext cx="19770812" cy="10287000"/>
          </a:xfrm>
          <a:prstGeom prst="rect">
            <a:avLst/>
          </a:prstGeom>
        </p:spPr>
      </p:pic>
      <p:sp>
        <p:nvSpPr>
          <p:cNvPr id="10" name="Prostokąt 9"/>
          <p:cNvSpPr/>
          <p:nvPr/>
        </p:nvSpPr>
        <p:spPr>
          <a:xfrm>
            <a:off x="1524000" y="1562100"/>
            <a:ext cx="10585458" cy="1754326"/>
          </a:xfrm>
          <a:prstGeom prst="rect">
            <a:avLst/>
          </a:prstGeom>
        </p:spPr>
        <p:txBody>
          <a:bodyPr wrap="square">
            <a:spAutoFit/>
          </a:bodyPr>
          <a:lstStyle/>
          <a:p>
            <a:pPr algn="ctr"/>
            <a:r>
              <a:rPr lang="pl-PL"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 koniec tej części prezentujemy </a:t>
            </a:r>
            <a:endParaRPr lang="pl-PL" sz="5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pl-PL" sz="5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uwagi praktyczne</a:t>
            </a:r>
            <a:r>
              <a:rPr lang="pl-PL"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1" name="AutoShape 7"/>
          <p:cNvSpPr/>
          <p:nvPr/>
        </p:nvSpPr>
        <p:spPr>
          <a:xfrm rot="5400000">
            <a:off x="9639300" y="4724401"/>
            <a:ext cx="8610601" cy="1"/>
          </a:xfrm>
          <a:prstGeom prst="line">
            <a:avLst/>
          </a:prstGeom>
          <a:ln w="28575" cap="flat">
            <a:solidFill>
              <a:schemeClr val="bg1"/>
            </a:solidFill>
            <a:prstDash val="solid"/>
            <a:headEnd type="none" w="sm" len="sm"/>
            <a:tailEnd type="none" w="sm" len="sm"/>
          </a:ln>
        </p:spPr>
      </p:sp>
      <p:sp>
        <p:nvSpPr>
          <p:cNvPr id="12" name="AutoShape 7"/>
          <p:cNvSpPr/>
          <p:nvPr/>
        </p:nvSpPr>
        <p:spPr>
          <a:xfrm rot="5400000">
            <a:off x="9212853" y="-4395742"/>
            <a:ext cx="97791" cy="16694698"/>
          </a:xfrm>
          <a:prstGeom prst="line">
            <a:avLst/>
          </a:prstGeom>
          <a:ln w="28575" cap="flat">
            <a:solidFill>
              <a:schemeClr val="bg1"/>
            </a:solidFill>
            <a:prstDash val="solid"/>
            <a:headEnd type="none" w="sm" len="sm"/>
            <a:tailEnd type="none" w="sm" len="sm"/>
          </a:ln>
        </p:spPr>
      </p:sp>
    </p:spTree>
    <p:extLst>
      <p:ext uri="{BB962C8B-B14F-4D97-AF65-F5344CB8AC3E}">
        <p14:creationId xmlns:p14="http://schemas.microsoft.com/office/powerpoint/2010/main" val="288835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p:cNvSpPr/>
          <p:nvPr/>
        </p:nvSpPr>
        <p:spPr>
          <a:xfrm>
            <a:off x="2987316" y="5143500"/>
            <a:ext cx="12637404" cy="0"/>
          </a:xfrm>
          <a:prstGeom prst="line">
            <a:avLst/>
          </a:prstGeom>
          <a:ln w="28575" cap="flat">
            <a:solidFill>
              <a:schemeClr val="bg1"/>
            </a:solidFill>
            <a:prstDash val="solid"/>
            <a:headEnd type="none" w="sm" len="sm"/>
            <a:tailEnd type="none" w="sm" len="sm"/>
          </a:ln>
        </p:spPr>
      </p:sp>
      <p:pic>
        <p:nvPicPr>
          <p:cNvPr id="3" name="Obraz 2"/>
          <p:cNvPicPr>
            <a:picLocks noChangeAspect="1"/>
          </p:cNvPicPr>
          <p:nvPr/>
        </p:nvPicPr>
        <p:blipFill rotWithShape="1">
          <a:blip r:embed="rId2">
            <a:extLst>
              <a:ext uri="{28A0092B-C50C-407E-A947-70E740481C1C}">
                <a14:useLocalDpi xmlns:a14="http://schemas.microsoft.com/office/drawing/2010/main" val="0"/>
              </a:ext>
            </a:extLst>
          </a:blip>
          <a:srcRect l="6060" r="9091"/>
          <a:stretch/>
        </p:blipFill>
        <p:spPr>
          <a:xfrm>
            <a:off x="-152400" y="-723900"/>
            <a:ext cx="18440400" cy="12224997"/>
          </a:xfrm>
          <a:prstGeom prst="rect">
            <a:avLst/>
          </a:prstGeom>
        </p:spPr>
      </p:pic>
      <p:sp>
        <p:nvSpPr>
          <p:cNvPr id="9" name="AutoShape 7"/>
          <p:cNvSpPr/>
          <p:nvPr/>
        </p:nvSpPr>
        <p:spPr>
          <a:xfrm rot="5400000" flipH="1" flipV="1">
            <a:off x="4936957" y="1866901"/>
            <a:ext cx="2" cy="8229600"/>
          </a:xfrm>
          <a:prstGeom prst="line">
            <a:avLst/>
          </a:prstGeom>
          <a:ln w="28575" cap="flat">
            <a:solidFill>
              <a:schemeClr val="bg1"/>
            </a:solidFill>
            <a:prstDash val="solid"/>
            <a:headEnd type="none" w="sm" len="sm"/>
            <a:tailEnd type="none" w="sm" len="sm"/>
          </a:ln>
        </p:spPr>
      </p:sp>
      <p:sp>
        <p:nvSpPr>
          <p:cNvPr id="10" name="Prostokąt 9"/>
          <p:cNvSpPr/>
          <p:nvPr/>
        </p:nvSpPr>
        <p:spPr>
          <a:xfrm>
            <a:off x="641811" y="2271152"/>
            <a:ext cx="8405936" cy="2862322"/>
          </a:xfrm>
          <a:prstGeom prst="rect">
            <a:avLst/>
          </a:prstGeom>
        </p:spPr>
        <p:txBody>
          <a:bodyPr wrap="square">
            <a:spAutoFit/>
          </a:bodyPr>
          <a:lstStyle/>
          <a:p>
            <a:pPr marL="342900" indent="-342900" algn="ctr">
              <a:buAutoNum type="arabicPeriod"/>
            </a:pPr>
            <a:r>
              <a:rPr lang="pl-PL" sz="60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Bez </a:t>
            </a:r>
            <a:r>
              <a:rPr lang="pl-PL" sz="6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magazynów energetyka odnawialna kuleje.</a:t>
            </a:r>
          </a:p>
        </p:txBody>
      </p:sp>
    </p:spTree>
    <p:extLst>
      <p:ext uri="{BB962C8B-B14F-4D97-AF65-F5344CB8AC3E}">
        <p14:creationId xmlns:p14="http://schemas.microsoft.com/office/powerpoint/2010/main" val="184038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p:cNvSpPr/>
          <p:nvPr/>
        </p:nvSpPr>
        <p:spPr>
          <a:xfrm>
            <a:off x="2987316" y="5143500"/>
            <a:ext cx="12637404" cy="0"/>
          </a:xfrm>
          <a:prstGeom prst="line">
            <a:avLst/>
          </a:prstGeom>
          <a:ln w="28575" cap="flat">
            <a:solidFill>
              <a:schemeClr val="bg1"/>
            </a:solidFill>
            <a:prstDash val="solid"/>
            <a:headEnd type="none" w="sm" len="sm"/>
            <a:tailEnd type="none" w="sm" len="sm"/>
          </a:ln>
        </p:spPr>
      </p:sp>
      <p:pic>
        <p:nvPicPr>
          <p:cNvPr id="9" name="Obraz 8"/>
          <p:cNvPicPr>
            <a:picLocks noChangeAspect="1"/>
          </p:cNvPicPr>
          <p:nvPr/>
        </p:nvPicPr>
        <p:blipFill rotWithShape="1">
          <a:blip r:embed="rId2">
            <a:extLst>
              <a:ext uri="{28A0092B-C50C-407E-A947-70E740481C1C}">
                <a14:useLocalDpi xmlns:a14="http://schemas.microsoft.com/office/drawing/2010/main" val="0"/>
              </a:ext>
            </a:extLst>
          </a:blip>
          <a:srcRect l="6060" r="9091"/>
          <a:stretch/>
        </p:blipFill>
        <p:spPr>
          <a:xfrm>
            <a:off x="-152400" y="-723900"/>
            <a:ext cx="18440400" cy="12224997"/>
          </a:xfrm>
          <a:prstGeom prst="rect">
            <a:avLst/>
          </a:prstGeom>
        </p:spPr>
      </p:pic>
      <p:sp>
        <p:nvSpPr>
          <p:cNvPr id="10" name="Prostokąt 9"/>
          <p:cNvSpPr/>
          <p:nvPr/>
        </p:nvSpPr>
        <p:spPr>
          <a:xfrm>
            <a:off x="33908" y="764704"/>
            <a:ext cx="9338692" cy="4524315"/>
          </a:xfrm>
          <a:prstGeom prst="rect">
            <a:avLst/>
          </a:prstGeom>
        </p:spPr>
        <p:txBody>
          <a:bodyPr wrap="square">
            <a:spAutoFit/>
          </a:bodyPr>
          <a:lstStyle/>
          <a:p>
            <a:pPr algn="ctr"/>
            <a:r>
              <a:rPr lang="pl-PL" sz="4800" b="1" dirty="0" smtClean="0">
                <a:solidFill>
                  <a:schemeClr val="bg1"/>
                </a:solidFill>
                <a:latin typeface="Times New Roman" panose="02020603050405020304" pitchFamily="18" charset="0"/>
                <a:cs typeface="Times New Roman" panose="02020603050405020304" pitchFamily="18" charset="0"/>
              </a:rPr>
              <a:t>2. Od </a:t>
            </a:r>
            <a:r>
              <a:rPr lang="pl-PL" sz="4800" b="1" dirty="0">
                <a:solidFill>
                  <a:schemeClr val="bg1"/>
                </a:solidFill>
                <a:latin typeface="Times New Roman" panose="02020603050405020304" pitchFamily="18" charset="0"/>
                <a:cs typeface="Times New Roman" panose="02020603050405020304" pitchFamily="18" charset="0"/>
              </a:rPr>
              <a:t>teraz posiadacze </a:t>
            </a:r>
            <a:endParaRPr lang="pl-PL" sz="4800" b="1" dirty="0" smtClean="0">
              <a:solidFill>
                <a:schemeClr val="bg1"/>
              </a:solidFill>
              <a:latin typeface="Times New Roman" panose="02020603050405020304" pitchFamily="18" charset="0"/>
              <a:cs typeface="Times New Roman" panose="02020603050405020304" pitchFamily="18" charset="0"/>
            </a:endParaRPr>
          </a:p>
          <a:p>
            <a:pPr algn="ctr"/>
            <a:r>
              <a:rPr lang="pl-PL" sz="4800" b="1" dirty="0" err="1" smtClean="0">
                <a:solidFill>
                  <a:schemeClr val="bg1"/>
                </a:solidFill>
                <a:latin typeface="Times New Roman" panose="02020603050405020304" pitchFamily="18" charset="0"/>
                <a:cs typeface="Times New Roman" panose="02020603050405020304" pitchFamily="18" charset="0"/>
              </a:rPr>
              <a:t>fotowoltaiki</a:t>
            </a:r>
            <a:r>
              <a:rPr lang="pl-PL" sz="4800" b="1" dirty="0" smtClean="0">
                <a:solidFill>
                  <a:schemeClr val="bg1"/>
                </a:solidFill>
                <a:latin typeface="Times New Roman" panose="02020603050405020304" pitchFamily="18" charset="0"/>
                <a:cs typeface="Times New Roman" panose="02020603050405020304" pitchFamily="18" charset="0"/>
              </a:rPr>
              <a:t> </a:t>
            </a:r>
            <a:r>
              <a:rPr lang="pl-PL" sz="4800" b="1" dirty="0">
                <a:solidFill>
                  <a:schemeClr val="bg1"/>
                </a:solidFill>
                <a:latin typeface="Times New Roman" panose="02020603050405020304" pitchFamily="18" charset="0"/>
                <a:cs typeface="Times New Roman" panose="02020603050405020304" pitchFamily="18" charset="0"/>
              </a:rPr>
              <a:t>będą sprzedawać </a:t>
            </a:r>
            <a:r>
              <a:rPr lang="pl-PL" sz="4800" b="1" dirty="0" smtClean="0">
                <a:solidFill>
                  <a:schemeClr val="bg1"/>
                </a:solidFill>
                <a:latin typeface="Times New Roman" panose="02020603050405020304" pitchFamily="18" charset="0"/>
                <a:cs typeface="Times New Roman" panose="02020603050405020304" pitchFamily="18" charset="0"/>
              </a:rPr>
              <a:t/>
            </a:r>
            <a:br>
              <a:rPr lang="pl-PL" sz="4800" b="1" dirty="0" smtClean="0">
                <a:solidFill>
                  <a:schemeClr val="bg1"/>
                </a:solidFill>
                <a:latin typeface="Times New Roman" panose="02020603050405020304" pitchFamily="18" charset="0"/>
                <a:cs typeface="Times New Roman" panose="02020603050405020304" pitchFamily="18" charset="0"/>
              </a:rPr>
            </a:br>
            <a:r>
              <a:rPr lang="pl-PL" sz="4800" b="1" dirty="0" smtClean="0">
                <a:solidFill>
                  <a:schemeClr val="bg1"/>
                </a:solidFill>
                <a:latin typeface="Times New Roman" panose="02020603050405020304" pitchFamily="18" charset="0"/>
                <a:cs typeface="Times New Roman" panose="02020603050405020304" pitchFamily="18" charset="0"/>
              </a:rPr>
              <a:t>i </a:t>
            </a:r>
            <a:r>
              <a:rPr lang="pl-PL" sz="4800" b="1" dirty="0">
                <a:solidFill>
                  <a:schemeClr val="bg1"/>
                </a:solidFill>
                <a:latin typeface="Times New Roman" panose="02020603050405020304" pitchFamily="18" charset="0"/>
                <a:cs typeface="Times New Roman" panose="02020603050405020304" pitchFamily="18" charset="0"/>
              </a:rPr>
              <a:t>kupować energię po cenach rynkowych. Niekorzystny efekt zmiany został zniwelowany przez drogą energię.</a:t>
            </a:r>
          </a:p>
        </p:txBody>
      </p:sp>
      <p:sp>
        <p:nvSpPr>
          <p:cNvPr id="11" name="AutoShape 7"/>
          <p:cNvSpPr/>
          <p:nvPr/>
        </p:nvSpPr>
        <p:spPr>
          <a:xfrm rot="5400000" flipH="1" flipV="1">
            <a:off x="4754479" y="1684421"/>
            <a:ext cx="0" cy="8594558"/>
          </a:xfrm>
          <a:prstGeom prst="line">
            <a:avLst/>
          </a:prstGeom>
          <a:ln w="28575" cap="flat">
            <a:solidFill>
              <a:schemeClr val="bg1"/>
            </a:solidFill>
            <a:prstDash val="solid"/>
            <a:headEnd type="none" w="sm" len="sm"/>
            <a:tailEnd type="none" w="sm" len="sm"/>
          </a:ln>
        </p:spPr>
      </p:sp>
    </p:spTree>
    <p:extLst>
      <p:ext uri="{BB962C8B-B14F-4D97-AF65-F5344CB8AC3E}">
        <p14:creationId xmlns:p14="http://schemas.microsoft.com/office/powerpoint/2010/main" val="277034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p:cNvSpPr/>
          <p:nvPr/>
        </p:nvSpPr>
        <p:spPr>
          <a:xfrm>
            <a:off x="2987316" y="5143500"/>
            <a:ext cx="12637404" cy="0"/>
          </a:xfrm>
          <a:prstGeom prst="line">
            <a:avLst/>
          </a:prstGeom>
          <a:ln w="28575" cap="flat">
            <a:solidFill>
              <a:schemeClr val="bg1"/>
            </a:solidFill>
            <a:prstDash val="solid"/>
            <a:headEnd type="none" w="sm" len="sm"/>
            <a:tailEnd type="none" w="sm" len="sm"/>
          </a:ln>
        </p:spPr>
      </p:sp>
      <p:pic>
        <p:nvPicPr>
          <p:cNvPr id="9" name="Obraz 8"/>
          <p:cNvPicPr>
            <a:picLocks noChangeAspect="1"/>
          </p:cNvPicPr>
          <p:nvPr/>
        </p:nvPicPr>
        <p:blipFill rotWithShape="1">
          <a:blip r:embed="rId2">
            <a:extLst>
              <a:ext uri="{28A0092B-C50C-407E-A947-70E740481C1C}">
                <a14:useLocalDpi xmlns:a14="http://schemas.microsoft.com/office/drawing/2010/main" val="0"/>
              </a:ext>
            </a:extLst>
          </a:blip>
          <a:srcRect l="6060" r="9091"/>
          <a:stretch/>
        </p:blipFill>
        <p:spPr>
          <a:xfrm>
            <a:off x="-152400" y="-723900"/>
            <a:ext cx="18440400" cy="12224997"/>
          </a:xfrm>
          <a:prstGeom prst="rect">
            <a:avLst/>
          </a:prstGeom>
        </p:spPr>
      </p:pic>
      <p:sp>
        <p:nvSpPr>
          <p:cNvPr id="11" name="AutoShape 7"/>
          <p:cNvSpPr/>
          <p:nvPr/>
        </p:nvSpPr>
        <p:spPr>
          <a:xfrm rot="5400000" flipH="1" flipV="1">
            <a:off x="4754479" y="1684421"/>
            <a:ext cx="0" cy="8594558"/>
          </a:xfrm>
          <a:prstGeom prst="line">
            <a:avLst/>
          </a:prstGeom>
          <a:ln w="28575" cap="flat">
            <a:solidFill>
              <a:schemeClr val="bg1"/>
            </a:solidFill>
            <a:prstDash val="solid"/>
            <a:headEnd type="none" w="sm" len="sm"/>
            <a:tailEnd type="none" w="sm" len="sm"/>
          </a:ln>
        </p:spPr>
      </p:sp>
      <p:sp>
        <p:nvSpPr>
          <p:cNvPr id="6" name="Prostokąt 5"/>
          <p:cNvSpPr/>
          <p:nvPr/>
        </p:nvSpPr>
        <p:spPr>
          <a:xfrm>
            <a:off x="457200" y="945953"/>
            <a:ext cx="9009530" cy="4616648"/>
          </a:xfrm>
          <a:prstGeom prst="rect">
            <a:avLst/>
          </a:prstGeom>
        </p:spPr>
        <p:txBody>
          <a:bodyPr wrap="square">
            <a:spAutoFit/>
          </a:bodyPr>
          <a:lstStyle/>
          <a:p>
            <a:pPr algn="ctr"/>
            <a:r>
              <a:rPr lang="pl-PL" sz="4200" b="1" dirty="0" smtClean="0">
                <a:solidFill>
                  <a:schemeClr val="bg1"/>
                </a:solidFill>
                <a:latin typeface="Times New Roman" panose="02020603050405020304" pitchFamily="18" charset="0"/>
                <a:cs typeface="Times New Roman" panose="02020603050405020304" pitchFamily="18" charset="0"/>
              </a:rPr>
              <a:t>3. Od </a:t>
            </a:r>
            <a:r>
              <a:rPr lang="pl-PL" sz="4200" b="1" dirty="0">
                <a:solidFill>
                  <a:schemeClr val="bg1"/>
                </a:solidFill>
                <a:latin typeface="Times New Roman" panose="02020603050405020304" pitchFamily="18" charset="0"/>
                <a:cs typeface="Times New Roman" panose="02020603050405020304" pitchFamily="18" charset="0"/>
              </a:rPr>
              <a:t>kwietnia wchodzą nowe przepisy, a energia ma być rozliczana według </a:t>
            </a:r>
            <a:r>
              <a:rPr lang="pl-PL" sz="4200" b="1" dirty="0" smtClean="0">
                <a:solidFill>
                  <a:schemeClr val="bg1"/>
                </a:solidFill>
                <a:latin typeface="Times New Roman" panose="02020603050405020304" pitchFamily="18" charset="0"/>
                <a:cs typeface="Times New Roman" panose="02020603050405020304" pitchFamily="18" charset="0"/>
              </a:rPr>
              <a:t>net-bilingi</a:t>
            </a:r>
            <a:r>
              <a:rPr lang="pl-PL" sz="4200" b="1" dirty="0">
                <a:solidFill>
                  <a:schemeClr val="bg1"/>
                </a:solidFill>
                <a:latin typeface="Times New Roman" panose="02020603050405020304" pitchFamily="18" charset="0"/>
                <a:cs typeface="Times New Roman" panose="02020603050405020304" pitchFamily="18" charset="0"/>
              </a:rPr>
              <a:t>. Nadwyżki energii będą sprzedawane po cenie hurtowej, </a:t>
            </a:r>
            <a:r>
              <a:rPr lang="pl-PL" sz="4200" b="1" dirty="0" smtClean="0">
                <a:solidFill>
                  <a:schemeClr val="bg1"/>
                </a:solidFill>
                <a:latin typeface="Times New Roman" panose="02020603050405020304" pitchFamily="18" charset="0"/>
                <a:cs typeface="Times New Roman" panose="02020603050405020304" pitchFamily="18" charset="0"/>
              </a:rPr>
              <a:t/>
            </a:r>
            <a:br>
              <a:rPr lang="pl-PL" sz="4200" b="1" dirty="0" smtClean="0">
                <a:solidFill>
                  <a:schemeClr val="bg1"/>
                </a:solidFill>
                <a:latin typeface="Times New Roman" panose="02020603050405020304" pitchFamily="18" charset="0"/>
                <a:cs typeface="Times New Roman" panose="02020603050405020304" pitchFamily="18" charset="0"/>
              </a:rPr>
            </a:br>
            <a:r>
              <a:rPr lang="pl-PL" sz="4200" b="1" dirty="0" smtClean="0">
                <a:solidFill>
                  <a:schemeClr val="bg1"/>
                </a:solidFill>
                <a:latin typeface="Times New Roman" panose="02020603050405020304" pitchFamily="18" charset="0"/>
                <a:cs typeface="Times New Roman" panose="02020603050405020304" pitchFamily="18" charset="0"/>
              </a:rPr>
              <a:t>a </a:t>
            </a:r>
            <a:r>
              <a:rPr lang="pl-PL" sz="4200" b="1" dirty="0">
                <a:solidFill>
                  <a:schemeClr val="bg1"/>
                </a:solidFill>
                <a:latin typeface="Times New Roman" panose="02020603050405020304" pitchFamily="18" charset="0"/>
                <a:cs typeface="Times New Roman" panose="02020603050405020304" pitchFamily="18" charset="0"/>
              </a:rPr>
              <a:t>w razie niedoborów kupowane po cenie detalicznej, która jest znacznie </a:t>
            </a:r>
            <a:r>
              <a:rPr lang="pl-PL" sz="4200" b="1" dirty="0" smtClean="0">
                <a:solidFill>
                  <a:schemeClr val="bg1"/>
                </a:solidFill>
                <a:latin typeface="Times New Roman" panose="02020603050405020304" pitchFamily="18" charset="0"/>
                <a:cs typeface="Times New Roman" panose="02020603050405020304" pitchFamily="18" charset="0"/>
              </a:rPr>
              <a:t>wyższa.</a:t>
            </a:r>
            <a:endParaRPr lang="pl-PL" sz="4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09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sp>
        <p:nvSpPr>
          <p:cNvPr id="2" name="pole tekstowe 1"/>
          <p:cNvSpPr txBox="1"/>
          <p:nvPr/>
        </p:nvSpPr>
        <p:spPr>
          <a:xfrm>
            <a:off x="685800" y="876300"/>
            <a:ext cx="16535400" cy="8248412"/>
          </a:xfrm>
          <a:prstGeom prst="rect">
            <a:avLst/>
          </a:prstGeom>
          <a:noFill/>
        </p:spPr>
        <p:txBody>
          <a:bodyPr wrap="square" rtlCol="0">
            <a:spAutoFit/>
          </a:bodyPr>
          <a:lstStyle/>
          <a:p>
            <a:pPr algn="ctr"/>
            <a:r>
              <a:rPr lang="pl-PL" sz="4800" b="1" dirty="0" smtClean="0">
                <a:solidFill>
                  <a:schemeClr val="bg2">
                    <a:lumMod val="75000"/>
                  </a:schemeClr>
                </a:solidFill>
                <a:latin typeface="TAN Mon Cheri" panose="020B0604020202020204" charset="0"/>
              </a:rPr>
              <a:t>KONSTATACJA GENERALNA</a:t>
            </a:r>
          </a:p>
          <a:p>
            <a:pPr algn="ctr"/>
            <a:endParaRPr lang="pl-PL" sz="4000" b="1" dirty="0">
              <a:solidFill>
                <a:schemeClr val="bg2">
                  <a:lumMod val="90000"/>
                </a:schemeClr>
              </a:solidFill>
              <a:latin typeface="TAN Mon Cheri" panose="020B0604020202020204" charset="0"/>
            </a:endParaRPr>
          </a:p>
          <a:p>
            <a:endParaRPr lang="pl-PL" sz="4000" b="1" dirty="0" smtClean="0">
              <a:solidFill>
                <a:schemeClr val="bg2">
                  <a:lumMod val="90000"/>
                </a:schemeClr>
              </a:solidFill>
              <a:latin typeface="TAN Mon Cheri" panose="020B0604020202020204" charset="0"/>
            </a:endParaRPr>
          </a:p>
          <a:p>
            <a:pPr algn="ctr">
              <a:lnSpc>
                <a:spcPct val="150000"/>
              </a:lnSpc>
            </a:pPr>
            <a:r>
              <a:rPr lang="pl-PL" sz="3600" dirty="0" smtClean="0">
                <a:solidFill>
                  <a:schemeClr val="bg2">
                    <a:lumMod val="90000"/>
                  </a:schemeClr>
                </a:solidFill>
                <a:latin typeface="TAN Mon Cheri" panose="020B0604020202020204" charset="0"/>
              </a:rPr>
              <a:t>Rachunek za rok 2021 od „Pana Boga”</a:t>
            </a:r>
          </a:p>
          <a:p>
            <a:pPr algn="ctr">
              <a:lnSpc>
                <a:spcPct val="150000"/>
              </a:lnSpc>
            </a:pPr>
            <a:r>
              <a:rPr lang="pl-PL" sz="3600" dirty="0" smtClean="0">
                <a:solidFill>
                  <a:schemeClr val="bg2">
                    <a:lumMod val="90000"/>
                  </a:schemeClr>
                </a:solidFill>
                <a:latin typeface="TAN Mon Cheri" panose="020B0604020202020204" charset="0"/>
              </a:rPr>
              <a:t> dla „Człowieka” za użytkowanie ziemi </a:t>
            </a:r>
          </a:p>
          <a:p>
            <a:pPr algn="ctr">
              <a:lnSpc>
                <a:spcPct val="150000"/>
              </a:lnSpc>
            </a:pPr>
            <a:r>
              <a:rPr lang="pl-PL" sz="3600" dirty="0" smtClean="0">
                <a:solidFill>
                  <a:schemeClr val="bg2">
                    <a:lumMod val="90000"/>
                  </a:schemeClr>
                </a:solidFill>
                <a:latin typeface="TAN Mon Cheri" panose="020B0604020202020204" charset="0"/>
              </a:rPr>
              <a:t>wynosiłby </a:t>
            </a:r>
            <a:r>
              <a:rPr lang="pl-PL" sz="4000" b="1" dirty="0" smtClean="0">
                <a:solidFill>
                  <a:schemeClr val="bg2">
                    <a:lumMod val="90000"/>
                  </a:schemeClr>
                </a:solidFill>
                <a:latin typeface="TAN Mon Cheri" panose="020B0604020202020204" charset="0"/>
              </a:rPr>
              <a:t>125 bln USD</a:t>
            </a:r>
            <a:r>
              <a:rPr lang="pl-PL" sz="3600" dirty="0" smtClean="0">
                <a:solidFill>
                  <a:schemeClr val="bg2">
                    <a:lumMod val="90000"/>
                  </a:schemeClr>
                </a:solidFill>
                <a:latin typeface="TAN Mon Cheri" panose="020B0604020202020204" charset="0"/>
              </a:rPr>
              <a:t>.</a:t>
            </a:r>
          </a:p>
          <a:p>
            <a:pPr algn="ctr">
              <a:lnSpc>
                <a:spcPct val="150000"/>
              </a:lnSpc>
            </a:pPr>
            <a:endParaRPr lang="pl-PL" sz="3600" dirty="0">
              <a:solidFill>
                <a:schemeClr val="bg2">
                  <a:lumMod val="90000"/>
                </a:schemeClr>
              </a:solidFill>
              <a:latin typeface="TAN Mon Cheri" panose="020B0604020202020204" charset="0"/>
            </a:endParaRPr>
          </a:p>
          <a:p>
            <a:pPr algn="ctr">
              <a:lnSpc>
                <a:spcPct val="150000"/>
              </a:lnSpc>
            </a:pPr>
            <a:r>
              <a:rPr lang="pl-PL" sz="3600" dirty="0" smtClean="0">
                <a:solidFill>
                  <a:schemeClr val="bg2">
                    <a:lumMod val="90000"/>
                  </a:schemeClr>
                </a:solidFill>
                <a:latin typeface="TAN Mon Cheri" panose="020B0604020202020204" charset="0"/>
              </a:rPr>
              <a:t>A cały PKB Świata za rok 2021 wyniósł </a:t>
            </a:r>
            <a:r>
              <a:rPr lang="pl-PL" sz="4000" b="1" dirty="0" smtClean="0">
                <a:solidFill>
                  <a:schemeClr val="bg2">
                    <a:lumMod val="90000"/>
                  </a:schemeClr>
                </a:solidFill>
                <a:latin typeface="TAN Mon Cheri" panose="020B0604020202020204" charset="0"/>
              </a:rPr>
              <a:t>96,2 bln USD.</a:t>
            </a:r>
          </a:p>
          <a:p>
            <a:pPr algn="ctr">
              <a:lnSpc>
                <a:spcPct val="150000"/>
              </a:lnSpc>
            </a:pPr>
            <a:endParaRPr lang="pl-PL" sz="4000" dirty="0">
              <a:solidFill>
                <a:schemeClr val="bg2">
                  <a:lumMod val="90000"/>
                </a:schemeClr>
              </a:solidFill>
              <a:latin typeface="TAN Mon Cheri" panose="020B0604020202020204" charset="0"/>
            </a:endParaRPr>
          </a:p>
          <a:p>
            <a:pPr algn="ctr">
              <a:lnSpc>
                <a:spcPct val="150000"/>
              </a:lnSpc>
            </a:pPr>
            <a:r>
              <a:rPr lang="pl-PL" sz="4000" b="1" u="sng" dirty="0" smtClean="0">
                <a:solidFill>
                  <a:schemeClr val="bg2">
                    <a:lumMod val="90000"/>
                  </a:schemeClr>
                </a:solidFill>
                <a:latin typeface="TAN Mon Cheri" panose="020B0604020202020204" charset="0"/>
              </a:rPr>
              <a:t>PRAWDZIWA KATASTROFA !!!</a:t>
            </a:r>
            <a:endParaRPr lang="pl-PL" sz="4000" b="1" u="sng" dirty="0">
              <a:solidFill>
                <a:schemeClr val="bg2">
                  <a:lumMod val="90000"/>
                </a:schemeClr>
              </a:solidFill>
              <a:latin typeface="TAN Mon Cheri" panose="020B0604020202020204" charset="0"/>
            </a:endParaRPr>
          </a:p>
        </p:txBody>
      </p:sp>
    </p:spTree>
    <p:extLst>
      <p:ext uri="{BB962C8B-B14F-4D97-AF65-F5344CB8AC3E}">
        <p14:creationId xmlns:p14="http://schemas.microsoft.com/office/powerpoint/2010/main" val="274975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21489" y="4076700"/>
            <a:ext cx="6079617" cy="8229600"/>
          </a:xfrm>
          <a:prstGeom prst="rect">
            <a:avLst/>
          </a:prstGeom>
        </p:spPr>
      </p:pic>
      <p:pic>
        <p:nvPicPr>
          <p:cNvPr id="3" name="Picture 3"/>
          <p:cNvPicPr>
            <a:picLocks noChangeAspect="1"/>
          </p:cNvPicPr>
          <p:nvPr/>
        </p:nvPicPr>
        <p:blipFill>
          <a:blip r:embed="rId3"/>
          <a:srcRect/>
          <a:stretch>
            <a:fillRect/>
          </a:stretch>
        </p:blipFill>
        <p:spPr>
          <a:xfrm>
            <a:off x="10153683" y="-4631792"/>
            <a:ext cx="10401154" cy="11320984"/>
          </a:xfrm>
          <a:prstGeom prst="rect">
            <a:avLst/>
          </a:prstGeom>
        </p:spPr>
      </p:pic>
      <p:grpSp>
        <p:nvGrpSpPr>
          <p:cNvPr id="4" name="Group 4"/>
          <p:cNvGrpSpPr/>
          <p:nvPr/>
        </p:nvGrpSpPr>
        <p:grpSpPr>
          <a:xfrm>
            <a:off x="2095460" y="4084320"/>
            <a:ext cx="13258800" cy="2077492"/>
            <a:chOff x="0" y="-114300"/>
            <a:chExt cx="13858097" cy="2769989"/>
          </a:xfrm>
        </p:grpSpPr>
        <p:sp>
          <p:nvSpPr>
            <p:cNvPr id="5" name="TextBox 5"/>
            <p:cNvSpPr txBox="1"/>
            <p:nvPr/>
          </p:nvSpPr>
          <p:spPr>
            <a:xfrm>
              <a:off x="0" y="-114300"/>
              <a:ext cx="13858097" cy="2769989"/>
            </a:xfrm>
            <a:prstGeom prst="rect">
              <a:avLst/>
            </a:prstGeom>
          </p:spPr>
          <p:txBody>
            <a:bodyPr lIns="0" tIns="0" rIns="0" bIns="0" rtlCol="0" anchor="t">
              <a:spAutoFit/>
            </a:bodyPr>
            <a:lstStyle/>
            <a:p>
              <a:pPr algn="ctr">
                <a:lnSpc>
                  <a:spcPts val="8050"/>
                </a:lnSpc>
              </a:pPr>
              <a:r>
                <a:rPr lang="pl-PL" sz="5750" b="1" dirty="0">
                  <a:solidFill>
                    <a:schemeClr val="bg2">
                      <a:lumMod val="90000"/>
                    </a:schemeClr>
                  </a:solidFill>
                  <a:latin typeface="TAN Mon Cheri"/>
                </a:rPr>
                <a:t>4</a:t>
              </a:r>
              <a:r>
                <a:rPr lang="pl-PL" sz="5750" b="1" dirty="0" smtClean="0">
                  <a:solidFill>
                    <a:schemeClr val="bg2">
                      <a:lumMod val="90000"/>
                    </a:schemeClr>
                  </a:solidFill>
                  <a:latin typeface="TAN Mon Cheri"/>
                </a:rPr>
                <a:t>. </a:t>
              </a:r>
              <a:r>
                <a:rPr lang="pl-PL" sz="5750" b="1" dirty="0" smtClean="0">
                  <a:solidFill>
                    <a:schemeClr val="bg2">
                      <a:lumMod val="90000"/>
                    </a:schemeClr>
                  </a:solidFill>
                  <a:latin typeface="TAN Mon Cheri"/>
                </a:rPr>
                <a:t>Charakterystyka Gminnego Programu Rewitalizacji</a:t>
              </a:r>
              <a:endParaRPr lang="en-US" sz="5750" b="1" dirty="0">
                <a:solidFill>
                  <a:schemeClr val="bg2">
                    <a:lumMod val="90000"/>
                  </a:schemeClr>
                </a:solidFill>
                <a:latin typeface="TAN Mon Cheri"/>
              </a:endParaRPr>
            </a:p>
          </p:txBody>
        </p:sp>
        <p:sp>
          <p:nvSpPr>
            <p:cNvPr id="6" name="TextBox 6"/>
            <p:cNvSpPr txBox="1"/>
            <p:nvPr/>
          </p:nvSpPr>
          <p:spPr>
            <a:xfrm>
              <a:off x="0" y="1783024"/>
              <a:ext cx="13858097" cy="641201"/>
            </a:xfrm>
            <a:prstGeom prst="rect">
              <a:avLst/>
            </a:prstGeom>
          </p:spPr>
          <p:txBody>
            <a:bodyPr lIns="0" tIns="0" rIns="0" bIns="0" rtlCol="0" anchor="t">
              <a:spAutoFit/>
            </a:bodyPr>
            <a:lstStyle/>
            <a:p>
              <a:pPr marL="0" lvl="0" indent="0" algn="ctr">
                <a:lnSpc>
                  <a:spcPts val="4199"/>
                </a:lnSpc>
              </a:pPr>
              <a:endParaRPr lang="en-US" sz="2999" u="none" dirty="0">
                <a:solidFill>
                  <a:srgbClr val="1B1B1B"/>
                </a:solidFill>
                <a:latin typeface="Barlow Medium Bold"/>
              </a:endParaRPr>
            </a:p>
          </p:txBody>
        </p:sp>
      </p:grpSp>
    </p:spTree>
    <p:extLst>
      <p:ext uri="{BB962C8B-B14F-4D97-AF65-F5344CB8AC3E}">
        <p14:creationId xmlns:p14="http://schemas.microsoft.com/office/powerpoint/2010/main" val="404679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pole tekstowe 1"/>
          <p:cNvSpPr txBox="1"/>
          <p:nvPr/>
        </p:nvSpPr>
        <p:spPr>
          <a:xfrm>
            <a:off x="3886200" y="4381500"/>
            <a:ext cx="9829800" cy="923330"/>
          </a:xfrm>
          <a:prstGeom prst="rect">
            <a:avLst/>
          </a:prstGeom>
          <a:noFill/>
        </p:spPr>
        <p:txBody>
          <a:bodyPr wrap="square" rtlCol="0">
            <a:spAutoFit/>
          </a:bodyPr>
          <a:lstStyle/>
          <a:p>
            <a:pPr algn="ctr"/>
            <a:r>
              <a:rPr lang="pl-PL" sz="5400" b="1" dirty="0">
                <a:latin typeface="TAN Mon Cheri" panose="020B0604020202020204" charset="0"/>
              </a:rPr>
              <a:t>4</a:t>
            </a:r>
            <a:r>
              <a:rPr lang="pl-PL" sz="5400" b="1" dirty="0" smtClean="0">
                <a:latin typeface="TAN Mon Cheri" panose="020B0604020202020204" charset="0"/>
              </a:rPr>
              <a:t>. </a:t>
            </a:r>
            <a:r>
              <a:rPr lang="pl-PL" sz="5400" b="1" dirty="0" smtClean="0">
                <a:latin typeface="TAN Mon Cheri" panose="020B0604020202020204" charset="0"/>
              </a:rPr>
              <a:t>1. Podstawa prawna</a:t>
            </a:r>
            <a:endParaRPr lang="pl-PL" sz="5400" b="1" dirty="0">
              <a:latin typeface="TAN Mon Cheri" panose="020B0604020202020204" charset="0"/>
            </a:endParaRPr>
          </a:p>
        </p:txBody>
      </p:sp>
      <p:pic>
        <p:nvPicPr>
          <p:cNvPr id="5" name="Picture 3"/>
          <p:cNvPicPr>
            <a:picLocks noChangeAspect="1"/>
          </p:cNvPicPr>
          <p:nvPr/>
        </p:nvPicPr>
        <p:blipFill>
          <a:blip r:embed="rId2"/>
          <a:srcRect/>
          <a:stretch>
            <a:fillRect/>
          </a:stretch>
        </p:blipFill>
        <p:spPr>
          <a:xfrm rot="11227688">
            <a:off x="-1778980" y="4003902"/>
            <a:ext cx="7963649" cy="8667917"/>
          </a:xfrm>
          <a:prstGeom prst="rect">
            <a:avLst/>
          </a:prstGeom>
        </p:spPr>
      </p:pic>
      <p:pic>
        <p:nvPicPr>
          <p:cNvPr id="6" name="Picture 2"/>
          <p:cNvPicPr>
            <a:picLocks noChangeAspect="1"/>
          </p:cNvPicPr>
          <p:nvPr/>
        </p:nvPicPr>
        <p:blipFill>
          <a:blip r:embed="rId3"/>
          <a:srcRect/>
          <a:stretch>
            <a:fillRect/>
          </a:stretch>
        </p:blipFill>
        <p:spPr>
          <a:xfrm rot="9031880">
            <a:off x="7079039" y="-3261092"/>
            <a:ext cx="7072823" cy="9574042"/>
          </a:xfrm>
          <a:prstGeom prst="rect">
            <a:avLst/>
          </a:prstGeom>
        </p:spPr>
      </p:pic>
      <p:pic>
        <p:nvPicPr>
          <p:cNvPr id="8" name="Picture 3"/>
          <p:cNvPicPr>
            <a:picLocks noChangeAspect="1"/>
          </p:cNvPicPr>
          <p:nvPr/>
        </p:nvPicPr>
        <p:blipFill>
          <a:blip r:embed="rId4"/>
          <a:srcRect/>
          <a:stretch>
            <a:fillRect/>
          </a:stretch>
        </p:blipFill>
        <p:spPr>
          <a:xfrm rot="2717614">
            <a:off x="10692994" y="5336655"/>
            <a:ext cx="6048756" cy="8229600"/>
          </a:xfrm>
          <a:prstGeom prst="rect">
            <a:avLst/>
          </a:prstGeom>
        </p:spPr>
      </p:pic>
    </p:spTree>
    <p:extLst>
      <p:ext uri="{BB962C8B-B14F-4D97-AF65-F5344CB8AC3E}">
        <p14:creationId xmlns:p14="http://schemas.microsoft.com/office/powerpoint/2010/main" val="198715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1" name="Obraz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4" y="723900"/>
            <a:ext cx="17138364" cy="9906027"/>
          </a:xfrm>
          <a:prstGeom prst="rect">
            <a:avLst/>
          </a:prstGeom>
        </p:spPr>
      </p:pic>
      <p:sp>
        <p:nvSpPr>
          <p:cNvPr id="8" name="TextBox 8"/>
          <p:cNvSpPr txBox="1"/>
          <p:nvPr/>
        </p:nvSpPr>
        <p:spPr>
          <a:xfrm>
            <a:off x="533400" y="190500"/>
            <a:ext cx="12279985" cy="2215991"/>
          </a:xfrm>
          <a:prstGeom prst="rect">
            <a:avLst/>
          </a:prstGeom>
        </p:spPr>
        <p:txBody>
          <a:bodyPr wrap="square" lIns="0" tIns="0" rIns="0" bIns="0" rtlCol="0" anchor="t">
            <a:spAutoFit/>
          </a:bodyPr>
          <a:lstStyle/>
          <a:p>
            <a:pPr>
              <a:lnSpc>
                <a:spcPct val="150000"/>
              </a:lnSpc>
            </a:pPr>
            <a:r>
              <a:rPr lang="pl-PL" sz="3200" dirty="0" smtClean="0">
                <a:latin typeface="Barlow Medium Bold" panose="020B0604020202020204" charset="-18"/>
              </a:rPr>
              <a:t>Gmina </a:t>
            </a:r>
            <a:r>
              <a:rPr lang="pl-PL" sz="3200" dirty="0">
                <a:latin typeface="Barlow Medium Bold" panose="020B0604020202020204" charset="-18"/>
              </a:rPr>
              <a:t>Rejowiec Fabryczny położona jest w południowo-wschodniej części Województwa Lubelskiego, na północny </a:t>
            </a:r>
            <a:r>
              <a:rPr lang="pl-PL" sz="3200" dirty="0" smtClean="0">
                <a:latin typeface="Barlow Medium Bold" panose="020B0604020202020204" charset="-18"/>
              </a:rPr>
              <a:t/>
            </a:r>
            <a:br>
              <a:rPr lang="pl-PL" sz="3200" dirty="0" smtClean="0">
                <a:latin typeface="Barlow Medium Bold" panose="020B0604020202020204" charset="-18"/>
              </a:rPr>
            </a:br>
            <a:r>
              <a:rPr lang="pl-PL" sz="3200" dirty="0" smtClean="0">
                <a:latin typeface="Barlow Medium Bold" panose="020B0604020202020204" charset="-18"/>
              </a:rPr>
              <a:t>zachód </a:t>
            </a:r>
            <a:r>
              <a:rPr lang="pl-PL" sz="3200" dirty="0">
                <a:latin typeface="Barlow Medium Bold" panose="020B0604020202020204" charset="-18"/>
              </a:rPr>
              <a:t>od miasta Rejowiec Fabryczny. </a:t>
            </a:r>
            <a:endParaRPr lang="en-US" sz="2999" u="none" dirty="0">
              <a:solidFill>
                <a:srgbClr val="1B1B1B"/>
              </a:solidFill>
              <a:latin typeface="Barlow Medium Bold"/>
            </a:endParaRPr>
          </a:p>
        </p:txBody>
      </p:sp>
      <p:sp>
        <p:nvSpPr>
          <p:cNvPr id="10" name="Prostokąt 9"/>
          <p:cNvSpPr/>
          <p:nvPr/>
        </p:nvSpPr>
        <p:spPr>
          <a:xfrm>
            <a:off x="5004505" y="6923716"/>
            <a:ext cx="13253015" cy="3046988"/>
          </a:xfrm>
          <a:prstGeom prst="rect">
            <a:avLst/>
          </a:prstGeom>
        </p:spPr>
        <p:txBody>
          <a:bodyPr wrap="square">
            <a:spAutoFit/>
          </a:bodyPr>
          <a:lstStyle/>
          <a:p>
            <a:pPr algn="r">
              <a:lnSpc>
                <a:spcPct val="150000"/>
              </a:lnSpc>
            </a:pPr>
            <a:r>
              <a:rPr lang="pl-PL" sz="3200" dirty="0">
                <a:latin typeface="Barlow Medium Bold" panose="020B0604020202020204" charset="-18"/>
              </a:rPr>
              <a:t>Obszarowo zajmuje </a:t>
            </a:r>
            <a:r>
              <a:rPr lang="pl-PL" sz="3200" dirty="0" smtClean="0">
                <a:latin typeface="Barlow Medium Bold" panose="020B0604020202020204" charset="-18"/>
              </a:rPr>
              <a:t>powierzchnię </a:t>
            </a:r>
            <a:r>
              <a:rPr lang="pl-PL" sz="3200" dirty="0">
                <a:latin typeface="Barlow Medium Bold" panose="020B0604020202020204" charset="-18"/>
              </a:rPr>
              <a:t>88 km</a:t>
            </a:r>
            <a:r>
              <a:rPr lang="pl-PL" sz="3200" baseline="30000" dirty="0">
                <a:latin typeface="Barlow Medium Bold" panose="020B0604020202020204" charset="-18"/>
              </a:rPr>
              <a:t>2</a:t>
            </a:r>
            <a:r>
              <a:rPr lang="pl-PL" sz="3200" dirty="0">
                <a:latin typeface="Barlow Medium Bold" panose="020B0604020202020204" charset="-18"/>
              </a:rPr>
              <a:t> </a:t>
            </a:r>
            <a:endParaRPr lang="pl-PL" sz="3200" dirty="0" smtClean="0">
              <a:latin typeface="Barlow Medium Bold" panose="020B0604020202020204" charset="-18"/>
            </a:endParaRPr>
          </a:p>
          <a:p>
            <a:pPr algn="r">
              <a:lnSpc>
                <a:spcPct val="150000"/>
              </a:lnSpc>
            </a:pPr>
            <a:r>
              <a:rPr lang="pl-PL" sz="3200" dirty="0" smtClean="0">
                <a:latin typeface="Barlow Medium Bold" panose="020B0604020202020204" charset="-18"/>
              </a:rPr>
              <a:t>i </a:t>
            </a:r>
            <a:r>
              <a:rPr lang="pl-PL" sz="3200" dirty="0">
                <a:latin typeface="Barlow Medium Bold" panose="020B0604020202020204" charset="-18"/>
              </a:rPr>
              <a:t>liczy 4 </a:t>
            </a:r>
            <a:r>
              <a:rPr lang="pl-PL" sz="3200" dirty="0" smtClean="0">
                <a:latin typeface="Barlow Medium Bold" panose="020B0604020202020204" charset="-18"/>
              </a:rPr>
              <a:t>215 mieszkańców (stan </a:t>
            </a:r>
            <a:r>
              <a:rPr lang="pl-PL" sz="3200" dirty="0">
                <a:latin typeface="Barlow Medium Bold" panose="020B0604020202020204" charset="-18"/>
              </a:rPr>
              <a:t>na </a:t>
            </a:r>
            <a:r>
              <a:rPr lang="pl-PL" sz="3200" dirty="0" smtClean="0">
                <a:latin typeface="Barlow Medium Bold" panose="020B0604020202020204" charset="-18"/>
              </a:rPr>
              <a:t> 2020 </a:t>
            </a:r>
            <a:r>
              <a:rPr lang="pl-PL" sz="3200" dirty="0">
                <a:latin typeface="Barlow Medium Bold" panose="020B0604020202020204" charset="-18"/>
              </a:rPr>
              <a:t>r.). </a:t>
            </a:r>
            <a:endParaRPr lang="pl-PL" sz="3200" dirty="0" smtClean="0">
              <a:latin typeface="Barlow Medium Bold" panose="020B0604020202020204" charset="-18"/>
            </a:endParaRPr>
          </a:p>
          <a:p>
            <a:pPr algn="r">
              <a:lnSpc>
                <a:spcPct val="150000"/>
              </a:lnSpc>
            </a:pPr>
            <a:r>
              <a:rPr lang="pl-PL" sz="3200" dirty="0" smtClean="0">
                <a:latin typeface="Barlow Medium Bold" panose="020B0604020202020204" charset="-18"/>
              </a:rPr>
              <a:t>Znajduje </a:t>
            </a:r>
            <a:r>
              <a:rPr lang="pl-PL" sz="3200" dirty="0">
                <a:latin typeface="Barlow Medium Bold" panose="020B0604020202020204" charset="-18"/>
              </a:rPr>
              <a:t>się na styku </a:t>
            </a:r>
            <a:r>
              <a:rPr lang="pl-PL" sz="3200" dirty="0" smtClean="0">
                <a:latin typeface="Barlow Medium Bold" panose="020B0604020202020204" charset="-18"/>
              </a:rPr>
              <a:t>trzech powiatów:</a:t>
            </a:r>
          </a:p>
          <a:p>
            <a:pPr algn="r">
              <a:lnSpc>
                <a:spcPct val="150000"/>
              </a:lnSpc>
            </a:pPr>
            <a:r>
              <a:rPr lang="pl-PL" sz="3200" dirty="0" smtClean="0">
                <a:latin typeface="Barlow Medium Bold" panose="020B0604020202020204" charset="-18"/>
              </a:rPr>
              <a:t> </a:t>
            </a:r>
            <a:r>
              <a:rPr lang="pl-PL" sz="3200" dirty="0">
                <a:latin typeface="Barlow Medium Bold" panose="020B0604020202020204" charset="-18"/>
              </a:rPr>
              <a:t>krasnostawskiego, chełmskiego </a:t>
            </a:r>
            <a:r>
              <a:rPr lang="pl-PL" sz="3200" dirty="0" smtClean="0">
                <a:latin typeface="Barlow Medium Bold" panose="020B0604020202020204" charset="-18"/>
              </a:rPr>
              <a:t> i </a:t>
            </a:r>
            <a:r>
              <a:rPr lang="pl-PL" sz="3200" dirty="0">
                <a:latin typeface="Barlow Medium Bold" panose="020B0604020202020204" charset="-18"/>
              </a:rPr>
              <a:t>świdnickiego</a:t>
            </a:r>
            <a:r>
              <a:rPr lang="pl-PL" sz="3200" dirty="0" smtClean="0">
                <a:latin typeface="Barlow Medium Bold" panose="020B0604020202020204" charset="-18"/>
              </a:rPr>
              <a:t>.</a:t>
            </a:r>
            <a:endParaRPr lang="pl-PL" sz="3200" dirty="0">
              <a:latin typeface="Barlow Medium Bold" panose="020B0604020202020204" charset="-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pic>
        <p:nvPicPr>
          <p:cNvPr id="8" name="Picture 2"/>
          <p:cNvPicPr>
            <a:picLocks noChangeAspect="1"/>
          </p:cNvPicPr>
          <p:nvPr/>
        </p:nvPicPr>
        <p:blipFill>
          <a:blip r:embed="rId2"/>
          <a:srcRect/>
          <a:stretch>
            <a:fillRect/>
          </a:stretch>
        </p:blipFill>
        <p:spPr>
          <a:xfrm flipH="1">
            <a:off x="-2180118" y="-647700"/>
            <a:ext cx="7577447" cy="10309451"/>
          </a:xfrm>
          <a:prstGeom prst="rect">
            <a:avLst/>
          </a:prstGeom>
        </p:spPr>
      </p:pic>
      <p:grpSp>
        <p:nvGrpSpPr>
          <p:cNvPr id="4" name="Group 4"/>
          <p:cNvGrpSpPr/>
          <p:nvPr/>
        </p:nvGrpSpPr>
        <p:grpSpPr>
          <a:xfrm>
            <a:off x="685800" y="3162300"/>
            <a:ext cx="15697200" cy="4778231"/>
            <a:chOff x="-1075155" y="-1343660"/>
            <a:chExt cx="14933252" cy="6370975"/>
          </a:xfrm>
        </p:grpSpPr>
        <p:sp>
          <p:nvSpPr>
            <p:cNvPr id="5" name="TextBox 5"/>
            <p:cNvSpPr txBox="1"/>
            <p:nvPr/>
          </p:nvSpPr>
          <p:spPr>
            <a:xfrm>
              <a:off x="-1075155" y="-1343660"/>
              <a:ext cx="14933252" cy="6370975"/>
            </a:xfrm>
            <a:prstGeom prst="rect">
              <a:avLst/>
            </a:prstGeom>
          </p:spPr>
          <p:txBody>
            <a:bodyPr wrap="square" lIns="0" tIns="0" rIns="0" bIns="0" rtlCol="0" anchor="t">
              <a:spAutoFit/>
            </a:bodyPr>
            <a:lstStyle/>
            <a:p>
              <a:pPr algn="ctr">
                <a:lnSpc>
                  <a:spcPct val="150000"/>
                </a:lnSpc>
              </a:pPr>
              <a:r>
                <a:rPr lang="pl-PL" sz="5400" b="1" dirty="0" smtClean="0">
                  <a:solidFill>
                    <a:schemeClr val="bg2">
                      <a:lumMod val="90000"/>
                    </a:schemeClr>
                  </a:solidFill>
                  <a:latin typeface="TAN Mon Cheri" panose="020B0604020202020204" charset="0"/>
                </a:rPr>
                <a:t>USTAWA </a:t>
              </a:r>
            </a:p>
            <a:p>
              <a:pPr algn="ctr">
                <a:lnSpc>
                  <a:spcPct val="150000"/>
                </a:lnSpc>
              </a:pPr>
              <a:r>
                <a:rPr lang="pl-PL" sz="5400" b="1" dirty="0" smtClean="0">
                  <a:solidFill>
                    <a:schemeClr val="bg2">
                      <a:lumMod val="90000"/>
                    </a:schemeClr>
                  </a:solidFill>
                  <a:latin typeface="TAN Mon Cheri" panose="020B0604020202020204" charset="0"/>
                </a:rPr>
                <a:t>z </a:t>
              </a:r>
              <a:r>
                <a:rPr lang="pl-PL" sz="5400" b="1" dirty="0">
                  <a:solidFill>
                    <a:schemeClr val="bg2">
                      <a:lumMod val="90000"/>
                    </a:schemeClr>
                  </a:solidFill>
                  <a:latin typeface="TAN Mon Cheri" panose="020B0604020202020204" charset="0"/>
                </a:rPr>
                <a:t>dnia 9 października 2015 r. </a:t>
              </a:r>
              <a:endParaRPr lang="pl-PL" sz="5400" b="1" dirty="0" smtClean="0">
                <a:solidFill>
                  <a:schemeClr val="bg2">
                    <a:lumMod val="90000"/>
                  </a:schemeClr>
                </a:solidFill>
                <a:latin typeface="TAN Mon Cheri" panose="020B0604020202020204" charset="0"/>
              </a:endParaRPr>
            </a:p>
            <a:p>
              <a:pPr algn="ctr">
                <a:lnSpc>
                  <a:spcPct val="150000"/>
                </a:lnSpc>
              </a:pPr>
              <a:r>
                <a:rPr lang="pl-PL" sz="5400" b="1" dirty="0" smtClean="0">
                  <a:solidFill>
                    <a:schemeClr val="bg2">
                      <a:lumMod val="90000"/>
                    </a:schemeClr>
                  </a:solidFill>
                  <a:latin typeface="TAN Mon Cheri" panose="020B0604020202020204" charset="0"/>
                </a:rPr>
                <a:t>o rewitalizacji</a:t>
              </a:r>
            </a:p>
            <a:p>
              <a:pPr algn="ctr">
                <a:lnSpc>
                  <a:spcPts val="8050"/>
                </a:lnSpc>
              </a:pPr>
              <a:r>
                <a:rPr lang="pl-PL" sz="2400" b="1" dirty="0" smtClean="0">
                  <a:solidFill>
                    <a:schemeClr val="bg2">
                      <a:lumMod val="90000"/>
                    </a:schemeClr>
                  </a:solidFill>
                  <a:latin typeface="TAN Mon Cheri" panose="020B0604020202020204" charset="0"/>
                </a:rPr>
                <a:t>(</a:t>
              </a:r>
              <a:r>
                <a:rPr lang="pl-PL" sz="2400" dirty="0">
                  <a:solidFill>
                    <a:schemeClr val="bg2">
                      <a:lumMod val="90000"/>
                    </a:schemeClr>
                  </a:solidFill>
                  <a:latin typeface="TAN Mon Cheri" panose="020B0604020202020204" charset="0"/>
                </a:rPr>
                <a:t>Dz. U. z 2021 r. poz. </a:t>
              </a:r>
              <a:r>
                <a:rPr lang="pl-PL" sz="2400" dirty="0" smtClean="0">
                  <a:solidFill>
                    <a:schemeClr val="bg2">
                      <a:lumMod val="90000"/>
                    </a:schemeClr>
                  </a:solidFill>
                  <a:latin typeface="TAN Mon Cheri" panose="020B0604020202020204" charset="0"/>
                </a:rPr>
                <a:t>485)</a:t>
              </a:r>
              <a:endParaRPr lang="en-US" sz="2400" b="1" dirty="0">
                <a:solidFill>
                  <a:schemeClr val="bg2">
                    <a:lumMod val="90000"/>
                  </a:schemeClr>
                </a:solidFill>
                <a:latin typeface="TAN Mon Cheri" panose="020B0604020202020204" charset="0"/>
              </a:endParaRPr>
            </a:p>
          </p:txBody>
        </p:sp>
        <p:sp>
          <p:nvSpPr>
            <p:cNvPr id="6" name="TextBox 6"/>
            <p:cNvSpPr txBox="1"/>
            <p:nvPr/>
          </p:nvSpPr>
          <p:spPr>
            <a:xfrm>
              <a:off x="0" y="1783024"/>
              <a:ext cx="13858097" cy="641201"/>
            </a:xfrm>
            <a:prstGeom prst="rect">
              <a:avLst/>
            </a:prstGeom>
          </p:spPr>
          <p:txBody>
            <a:bodyPr lIns="0" tIns="0" rIns="0" bIns="0" rtlCol="0" anchor="t">
              <a:spAutoFit/>
            </a:bodyPr>
            <a:lstStyle/>
            <a:p>
              <a:pPr marL="0" lvl="0" indent="0" algn="ctr">
                <a:lnSpc>
                  <a:spcPts val="4199"/>
                </a:lnSpc>
              </a:pPr>
              <a:endParaRPr lang="en-US" sz="2999" u="none" dirty="0">
                <a:solidFill>
                  <a:srgbClr val="1B1B1B"/>
                </a:solidFill>
                <a:latin typeface="Barlow Medium Bold"/>
              </a:endParaRPr>
            </a:p>
          </p:txBody>
        </p:sp>
      </p:grpSp>
      <p:pic>
        <p:nvPicPr>
          <p:cNvPr id="9" name="Picture 3"/>
          <p:cNvPicPr>
            <a:picLocks noChangeAspect="1"/>
          </p:cNvPicPr>
          <p:nvPr/>
        </p:nvPicPr>
        <p:blipFill>
          <a:blip r:embed="rId3"/>
          <a:srcRect/>
          <a:stretch>
            <a:fillRect/>
          </a:stretch>
        </p:blipFill>
        <p:spPr>
          <a:xfrm rot="20791500">
            <a:off x="10622798" y="-4020063"/>
            <a:ext cx="10220399" cy="10429047"/>
          </a:xfrm>
          <a:prstGeom prst="rect">
            <a:avLst/>
          </a:prstGeom>
        </p:spPr>
      </p:pic>
    </p:spTree>
    <p:extLst>
      <p:ext uri="{BB962C8B-B14F-4D97-AF65-F5344CB8AC3E}">
        <p14:creationId xmlns:p14="http://schemas.microsoft.com/office/powerpoint/2010/main" val="3766001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636807">
            <a:off x="-1223853" y="-2589680"/>
            <a:ext cx="6079617" cy="8229600"/>
          </a:xfrm>
          <a:prstGeom prst="rect">
            <a:avLst/>
          </a:prstGeom>
        </p:spPr>
      </p:pic>
      <p:pic>
        <p:nvPicPr>
          <p:cNvPr id="3" name="Picture 3"/>
          <p:cNvPicPr>
            <a:picLocks noChangeAspect="1"/>
          </p:cNvPicPr>
          <p:nvPr/>
        </p:nvPicPr>
        <p:blipFill>
          <a:blip r:embed="rId3"/>
          <a:srcRect/>
          <a:stretch>
            <a:fillRect/>
          </a:stretch>
        </p:blipFill>
        <p:spPr>
          <a:xfrm rot="6037764">
            <a:off x="11685262" y="3200058"/>
            <a:ext cx="10401154" cy="11320984"/>
          </a:xfrm>
          <a:prstGeom prst="rect">
            <a:avLst/>
          </a:prstGeom>
        </p:spPr>
      </p:pic>
      <p:grpSp>
        <p:nvGrpSpPr>
          <p:cNvPr id="4" name="Group 4"/>
          <p:cNvGrpSpPr/>
          <p:nvPr/>
        </p:nvGrpSpPr>
        <p:grpSpPr>
          <a:xfrm>
            <a:off x="755578" y="2724150"/>
            <a:ext cx="15697200" cy="4778231"/>
            <a:chOff x="-1008773" y="-1724660"/>
            <a:chExt cx="14933252" cy="6370975"/>
          </a:xfrm>
        </p:grpSpPr>
        <p:sp>
          <p:nvSpPr>
            <p:cNvPr id="5" name="TextBox 5"/>
            <p:cNvSpPr txBox="1"/>
            <p:nvPr/>
          </p:nvSpPr>
          <p:spPr>
            <a:xfrm>
              <a:off x="-1008773" y="-1724660"/>
              <a:ext cx="14933252" cy="6370975"/>
            </a:xfrm>
            <a:prstGeom prst="rect">
              <a:avLst/>
            </a:prstGeom>
          </p:spPr>
          <p:txBody>
            <a:bodyPr wrap="square" lIns="0" tIns="0" rIns="0" bIns="0" rtlCol="0" anchor="t">
              <a:spAutoFit/>
            </a:bodyPr>
            <a:lstStyle/>
            <a:p>
              <a:pPr algn="ctr">
                <a:lnSpc>
                  <a:spcPct val="150000"/>
                </a:lnSpc>
              </a:pPr>
              <a:r>
                <a:rPr lang="pl-PL" sz="5400" dirty="0" smtClean="0">
                  <a:solidFill>
                    <a:schemeClr val="bg2">
                      <a:lumMod val="90000"/>
                    </a:schemeClr>
                  </a:solidFill>
                  <a:latin typeface="TAN Mon Cheri" panose="020B0604020202020204" charset="0"/>
                </a:rPr>
                <a:t>USTAWA </a:t>
              </a:r>
            </a:p>
            <a:p>
              <a:pPr algn="ctr">
                <a:lnSpc>
                  <a:spcPct val="150000"/>
                </a:lnSpc>
              </a:pPr>
              <a:r>
                <a:rPr lang="pl-PL" sz="5400" dirty="0" smtClean="0">
                  <a:solidFill>
                    <a:schemeClr val="bg2">
                      <a:lumMod val="90000"/>
                    </a:schemeClr>
                  </a:solidFill>
                  <a:latin typeface="TAN Mon Cheri" panose="020B0604020202020204" charset="0"/>
                </a:rPr>
                <a:t>z </a:t>
              </a:r>
              <a:r>
                <a:rPr lang="pl-PL" sz="5400" dirty="0">
                  <a:solidFill>
                    <a:schemeClr val="bg2">
                      <a:lumMod val="90000"/>
                    </a:schemeClr>
                  </a:solidFill>
                  <a:latin typeface="TAN Mon Cheri" panose="020B0604020202020204" charset="0"/>
                </a:rPr>
                <a:t>dnia </a:t>
              </a:r>
              <a:r>
                <a:rPr lang="pl-PL" sz="5400" dirty="0" smtClean="0"/>
                <a:t> </a:t>
              </a:r>
              <a:r>
                <a:rPr lang="pl-PL" sz="5400" dirty="0">
                  <a:solidFill>
                    <a:schemeClr val="bg2">
                      <a:lumMod val="90000"/>
                    </a:schemeClr>
                  </a:solidFill>
                  <a:latin typeface="TAN Mon Cheri" panose="020B0604020202020204" charset="0"/>
                </a:rPr>
                <a:t>8 marca 1990 r. </a:t>
              </a:r>
              <a:endParaRPr lang="pl-PL" sz="5400" dirty="0" smtClean="0">
                <a:solidFill>
                  <a:schemeClr val="bg2">
                    <a:lumMod val="90000"/>
                  </a:schemeClr>
                </a:solidFill>
                <a:latin typeface="TAN Mon Cheri" panose="020B0604020202020204" charset="0"/>
              </a:endParaRPr>
            </a:p>
            <a:p>
              <a:pPr algn="ctr">
                <a:lnSpc>
                  <a:spcPct val="150000"/>
                </a:lnSpc>
              </a:pPr>
              <a:r>
                <a:rPr lang="pl-PL" sz="5400" dirty="0" smtClean="0">
                  <a:solidFill>
                    <a:schemeClr val="bg2">
                      <a:lumMod val="90000"/>
                    </a:schemeClr>
                  </a:solidFill>
                  <a:latin typeface="TAN Mon Cheri" panose="020B0604020202020204" charset="0"/>
                </a:rPr>
                <a:t>o </a:t>
              </a:r>
              <a:r>
                <a:rPr lang="pl-PL" sz="5400" dirty="0">
                  <a:solidFill>
                    <a:schemeClr val="bg2">
                      <a:lumMod val="90000"/>
                    </a:schemeClr>
                  </a:solidFill>
                  <a:latin typeface="TAN Mon Cheri" panose="020B0604020202020204" charset="0"/>
                </a:rPr>
                <a:t>samorządzie gminnym </a:t>
              </a:r>
              <a:endParaRPr lang="pl-PL" sz="5400" dirty="0" smtClean="0">
                <a:solidFill>
                  <a:schemeClr val="bg2">
                    <a:lumMod val="90000"/>
                  </a:schemeClr>
                </a:solidFill>
                <a:latin typeface="TAN Mon Cheri" panose="020B0604020202020204" charset="0"/>
              </a:endParaRPr>
            </a:p>
            <a:p>
              <a:pPr algn="ctr">
                <a:lnSpc>
                  <a:spcPts val="8050"/>
                </a:lnSpc>
              </a:pPr>
              <a:r>
                <a:rPr lang="pl-PL" sz="2400" b="1" dirty="0" smtClean="0">
                  <a:solidFill>
                    <a:schemeClr val="bg2">
                      <a:lumMod val="90000"/>
                    </a:schemeClr>
                  </a:solidFill>
                  <a:latin typeface="TAN Mon Cheri" panose="020B0604020202020204" charset="0"/>
                </a:rPr>
                <a:t>(</a:t>
              </a:r>
              <a:r>
                <a:rPr lang="pl-PL" sz="2400" dirty="0" smtClean="0">
                  <a:solidFill>
                    <a:schemeClr val="bg2">
                      <a:lumMod val="90000"/>
                    </a:schemeClr>
                  </a:solidFill>
                  <a:latin typeface="TAN Mon Cheri" panose="020B0604020202020204" charset="0"/>
                </a:rPr>
                <a:t>Dz</a:t>
              </a:r>
              <a:r>
                <a:rPr lang="pl-PL" sz="2400" dirty="0">
                  <a:solidFill>
                    <a:schemeClr val="bg2">
                      <a:lumMod val="90000"/>
                    </a:schemeClr>
                  </a:solidFill>
                  <a:latin typeface="TAN Mon Cheri" panose="020B0604020202020204" charset="0"/>
                </a:rPr>
                <a:t>. U. </a:t>
              </a:r>
              <a:r>
                <a:rPr lang="pl-PL" sz="2400" dirty="0" smtClean="0">
                  <a:solidFill>
                    <a:schemeClr val="bg2">
                      <a:lumMod val="90000"/>
                    </a:schemeClr>
                  </a:solidFill>
                  <a:latin typeface="TAN Mon Cheri" panose="020B0604020202020204" charset="0"/>
                </a:rPr>
                <a:t>z </a:t>
              </a:r>
              <a:r>
                <a:rPr lang="pl-PL" sz="2400" dirty="0">
                  <a:solidFill>
                    <a:schemeClr val="bg2">
                      <a:lumMod val="90000"/>
                    </a:schemeClr>
                  </a:solidFill>
                  <a:latin typeface="TAN Mon Cheri" panose="020B0604020202020204" charset="0"/>
                </a:rPr>
                <a:t>2022 r. poz. 559, 583, 1005, 1079</a:t>
              </a:r>
              <a:r>
                <a:rPr lang="pl-PL" sz="2400" dirty="0" smtClean="0">
                  <a:solidFill>
                    <a:schemeClr val="bg2">
                      <a:lumMod val="90000"/>
                    </a:schemeClr>
                  </a:solidFill>
                  <a:latin typeface="TAN Mon Cheri" panose="020B0604020202020204" charset="0"/>
                </a:rPr>
                <a:t>)</a:t>
              </a:r>
              <a:endParaRPr lang="en-US" sz="2400" b="1" dirty="0">
                <a:solidFill>
                  <a:schemeClr val="bg2">
                    <a:lumMod val="90000"/>
                  </a:schemeClr>
                </a:solidFill>
                <a:latin typeface="TAN Mon Cheri" panose="020B0604020202020204" charset="0"/>
              </a:endParaRPr>
            </a:p>
          </p:txBody>
        </p:sp>
        <p:sp>
          <p:nvSpPr>
            <p:cNvPr id="6" name="TextBox 6"/>
            <p:cNvSpPr txBox="1"/>
            <p:nvPr/>
          </p:nvSpPr>
          <p:spPr>
            <a:xfrm>
              <a:off x="0" y="1783024"/>
              <a:ext cx="13858097" cy="641201"/>
            </a:xfrm>
            <a:prstGeom prst="rect">
              <a:avLst/>
            </a:prstGeom>
          </p:spPr>
          <p:txBody>
            <a:bodyPr lIns="0" tIns="0" rIns="0" bIns="0" rtlCol="0" anchor="t">
              <a:spAutoFit/>
            </a:bodyPr>
            <a:lstStyle/>
            <a:p>
              <a:pPr marL="0" lvl="0" indent="0" algn="ctr">
                <a:lnSpc>
                  <a:spcPts val="4199"/>
                </a:lnSpc>
              </a:pPr>
              <a:endParaRPr lang="en-US" sz="2999" u="none" dirty="0">
                <a:solidFill>
                  <a:srgbClr val="1B1B1B"/>
                </a:solidFill>
                <a:latin typeface="Barlow Medium Bold"/>
              </a:endParaRPr>
            </a:p>
          </p:txBody>
        </p:sp>
      </p:grpSp>
    </p:spTree>
    <p:extLst>
      <p:ext uri="{BB962C8B-B14F-4D97-AF65-F5344CB8AC3E}">
        <p14:creationId xmlns:p14="http://schemas.microsoft.com/office/powerpoint/2010/main" val="347239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3810000" y="4229100"/>
            <a:ext cx="9982200" cy="1470025"/>
          </a:xfrm>
        </p:spPr>
        <p:txBody>
          <a:bodyPr>
            <a:noAutofit/>
          </a:bodyPr>
          <a:lstStyle/>
          <a:p>
            <a:pPr>
              <a:lnSpc>
                <a:spcPct val="150000"/>
              </a:lnSpc>
            </a:pPr>
            <a:r>
              <a:rPr lang="pl-PL" sz="5400" dirty="0">
                <a:latin typeface="TAN Mon Cheri" panose="020B0604020202020204" charset="0"/>
              </a:rPr>
              <a:t>4</a:t>
            </a:r>
            <a:r>
              <a:rPr lang="pl-PL" sz="5400" dirty="0" smtClean="0">
                <a:latin typeface="TAN Mon Cheri" panose="020B0604020202020204" charset="0"/>
              </a:rPr>
              <a:t>. </a:t>
            </a:r>
            <a:r>
              <a:rPr lang="pl-PL" sz="5400" dirty="0" smtClean="0">
                <a:latin typeface="TAN Mon Cheri" panose="020B0604020202020204" charset="0"/>
              </a:rPr>
              <a:t>2. Najważniejsze</a:t>
            </a:r>
            <a:br>
              <a:rPr lang="pl-PL" sz="5400" dirty="0" smtClean="0">
                <a:latin typeface="TAN Mon Cheri" panose="020B0604020202020204" charset="0"/>
              </a:rPr>
            </a:br>
            <a:r>
              <a:rPr lang="pl-PL" sz="5400" dirty="0" smtClean="0">
                <a:latin typeface="TAN Mon Cheri" panose="020B0604020202020204" charset="0"/>
              </a:rPr>
              <a:t> definicje</a:t>
            </a:r>
            <a:endParaRPr lang="pl-PL" sz="5400" dirty="0">
              <a:latin typeface="TAN Mon Cheri" panose="020B0604020202020204" charset="0"/>
            </a:endParaRPr>
          </a:p>
        </p:txBody>
      </p:sp>
      <p:pic>
        <p:nvPicPr>
          <p:cNvPr id="4" name="Picture 8"/>
          <p:cNvPicPr>
            <a:picLocks noChangeAspect="1"/>
          </p:cNvPicPr>
          <p:nvPr/>
        </p:nvPicPr>
        <p:blipFill>
          <a:blip r:embed="rId2"/>
          <a:srcRect/>
          <a:stretch>
            <a:fillRect/>
          </a:stretch>
        </p:blipFill>
        <p:spPr>
          <a:xfrm>
            <a:off x="-685800" y="4610100"/>
            <a:ext cx="5871842" cy="5893944"/>
          </a:xfrm>
          <a:prstGeom prst="rect">
            <a:avLst/>
          </a:prstGeom>
        </p:spPr>
      </p:pic>
      <p:pic>
        <p:nvPicPr>
          <p:cNvPr id="5" name="Picture 2"/>
          <p:cNvPicPr>
            <a:picLocks noChangeAspect="1"/>
          </p:cNvPicPr>
          <p:nvPr/>
        </p:nvPicPr>
        <p:blipFill>
          <a:blip r:embed="rId3"/>
          <a:srcRect/>
          <a:stretch>
            <a:fillRect/>
          </a:stretch>
        </p:blipFill>
        <p:spPr>
          <a:xfrm rot="17885398">
            <a:off x="11775112" y="-1064826"/>
            <a:ext cx="8862539" cy="12057876"/>
          </a:xfrm>
          <a:prstGeom prst="rect">
            <a:avLst/>
          </a:prstGeom>
        </p:spPr>
      </p:pic>
    </p:spTree>
    <p:extLst>
      <p:ext uri="{BB962C8B-B14F-4D97-AF65-F5344CB8AC3E}">
        <p14:creationId xmlns:p14="http://schemas.microsoft.com/office/powerpoint/2010/main" val="288243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sp>
        <p:nvSpPr>
          <p:cNvPr id="2" name="Prostokąt 1"/>
          <p:cNvSpPr/>
          <p:nvPr/>
        </p:nvSpPr>
        <p:spPr>
          <a:xfrm>
            <a:off x="1447800" y="2019300"/>
            <a:ext cx="14859000" cy="5878532"/>
          </a:xfrm>
          <a:prstGeom prst="rect">
            <a:avLst/>
          </a:prstGeom>
        </p:spPr>
        <p:txBody>
          <a:bodyPr wrap="square">
            <a:spAutoFit/>
          </a:bodyPr>
          <a:lstStyle/>
          <a:p>
            <a:pPr algn="just"/>
            <a:r>
              <a:rPr lang="pl-PL" sz="4000" b="1" u="sng" dirty="0">
                <a:solidFill>
                  <a:schemeClr val="bg2">
                    <a:lumMod val="90000"/>
                  </a:schemeClr>
                </a:solidFill>
                <a:latin typeface="TAN Mon Cheri" panose="020B0604020202020204" charset="0"/>
              </a:rPr>
              <a:t>Czym jest rewitalizacja</a:t>
            </a:r>
            <a:r>
              <a:rPr lang="pl-PL" sz="4000" b="1" dirty="0" smtClean="0">
                <a:solidFill>
                  <a:schemeClr val="bg2">
                    <a:lumMod val="90000"/>
                  </a:schemeClr>
                </a:solidFill>
                <a:latin typeface="TAN Mon Cheri" panose="020B0604020202020204" charset="0"/>
              </a:rPr>
              <a:t>?</a:t>
            </a:r>
          </a:p>
          <a:p>
            <a:pPr algn="just"/>
            <a:endParaRPr lang="pl-PL" sz="3600" b="1" dirty="0">
              <a:solidFill>
                <a:srgbClr val="444444"/>
              </a:solidFill>
              <a:latin typeface="TAN Mon Cheri" panose="020B0604020202020204" charset="0"/>
            </a:endParaRPr>
          </a:p>
          <a:p>
            <a:pPr algn="just"/>
            <a:endParaRPr lang="pl-PL" sz="3600" b="1" dirty="0" smtClean="0">
              <a:solidFill>
                <a:srgbClr val="444444"/>
              </a:solidFill>
              <a:latin typeface="TAN Mon Cheri" panose="020B0604020202020204" charset="0"/>
            </a:endParaRPr>
          </a:p>
          <a:p>
            <a:pPr algn="just"/>
            <a:endParaRPr lang="pl-PL" sz="2400" dirty="0">
              <a:solidFill>
                <a:srgbClr val="444444"/>
              </a:solidFill>
              <a:latin typeface="TAN Mon Cheri" panose="020B0604020202020204" charset="0"/>
            </a:endParaRPr>
          </a:p>
          <a:p>
            <a:pPr algn="just">
              <a:lnSpc>
                <a:spcPct val="150000"/>
              </a:lnSpc>
            </a:pPr>
            <a:r>
              <a:rPr lang="pl-PL" sz="3200" dirty="0">
                <a:solidFill>
                  <a:schemeClr val="bg2">
                    <a:lumMod val="90000"/>
                  </a:schemeClr>
                </a:solidFill>
                <a:latin typeface="Times New Roman" panose="02020603050405020304" pitchFamily="18" charset="0"/>
                <a:cs typeface="Times New Roman" panose="02020603050405020304" pitchFamily="18" charset="0"/>
              </a:rPr>
              <a:t>Rewitalizacja to zestaw działań mających na celu poprawę sytuacji w mieście, </a:t>
            </a:r>
            <a:br>
              <a:rPr lang="pl-PL" sz="3200" dirty="0">
                <a:solidFill>
                  <a:schemeClr val="bg2">
                    <a:lumMod val="90000"/>
                  </a:schemeClr>
                </a:solidFill>
                <a:latin typeface="Times New Roman" panose="02020603050405020304" pitchFamily="18" charset="0"/>
                <a:cs typeface="Times New Roman" panose="02020603050405020304" pitchFamily="18" charset="0"/>
              </a:rPr>
            </a:br>
            <a:r>
              <a:rPr lang="pl-PL" sz="3200" dirty="0" smtClean="0">
                <a:solidFill>
                  <a:schemeClr val="bg2">
                    <a:lumMod val="90000"/>
                  </a:schemeClr>
                </a:solidFill>
                <a:latin typeface="Times New Roman" panose="02020603050405020304" pitchFamily="18" charset="0"/>
                <a:cs typeface="Times New Roman" panose="02020603050405020304" pitchFamily="18" charset="0"/>
              </a:rPr>
              <a:t>w </a:t>
            </a:r>
            <a:r>
              <a:rPr lang="pl-PL" sz="3200" dirty="0">
                <a:solidFill>
                  <a:schemeClr val="bg2">
                    <a:lumMod val="90000"/>
                  </a:schemeClr>
                </a:solidFill>
                <a:latin typeface="Times New Roman" panose="02020603050405020304" pitchFamily="18" charset="0"/>
                <a:cs typeface="Times New Roman" panose="02020603050405020304" pitchFamily="18" charset="0"/>
              </a:rPr>
              <a:t>obszarach, na których zidentyfikowano stan kryzysowy (obszary problemowe). Działania te obejmują </a:t>
            </a:r>
            <a:r>
              <a:rPr lang="pl-PL" sz="3200" b="1" dirty="0">
                <a:solidFill>
                  <a:schemeClr val="bg2">
                    <a:lumMod val="90000"/>
                  </a:schemeClr>
                </a:solidFill>
                <a:latin typeface="Times New Roman" panose="02020603050405020304" pitchFamily="18" charset="0"/>
                <a:cs typeface="Times New Roman" panose="02020603050405020304" pitchFamily="18" charset="0"/>
              </a:rPr>
              <a:t>sferę społeczną, gospodarczą, środowiskową, techniczną oraz przestrzenną</a:t>
            </a:r>
            <a:r>
              <a:rPr lang="pl-PL" sz="3200" dirty="0">
                <a:solidFill>
                  <a:schemeClr val="bg2">
                    <a:lumMod val="90000"/>
                  </a:schemeClr>
                </a:solidFill>
                <a:latin typeface="Times New Roman" panose="02020603050405020304" pitchFamily="18" charset="0"/>
                <a:cs typeface="Times New Roman" panose="02020603050405020304" pitchFamily="18" charset="0"/>
              </a:rPr>
              <a:t>. Dzięki ich realizacji ma nastąpić poprawa warunków do życia, wypoczynku i rozwoju gospodarczego.</a:t>
            </a:r>
            <a:endParaRPr lang="pl-PL" sz="3200" b="0" i="0" dirty="0">
              <a:solidFill>
                <a:schemeClr val="bg2">
                  <a:lumMod val="90000"/>
                </a:schemeClr>
              </a:solidFill>
              <a:effectLst/>
              <a:latin typeface="Times New Roman" panose="02020603050405020304" pitchFamily="18" charset="0"/>
              <a:cs typeface="Times New Roman" panose="02020603050405020304" pitchFamily="18" charset="0"/>
            </a:endParaRPr>
          </a:p>
        </p:txBody>
      </p:sp>
      <p:pic>
        <p:nvPicPr>
          <p:cNvPr id="3" name="Picture 4"/>
          <p:cNvPicPr>
            <a:picLocks noChangeAspect="1"/>
          </p:cNvPicPr>
          <p:nvPr/>
        </p:nvPicPr>
        <p:blipFill>
          <a:blip r:embed="rId2"/>
          <a:srcRect b="60111"/>
          <a:stretch>
            <a:fillRect/>
          </a:stretch>
        </p:blipFill>
        <p:spPr>
          <a:xfrm>
            <a:off x="7772400" y="7004359"/>
            <a:ext cx="6048756" cy="3282641"/>
          </a:xfrm>
          <a:prstGeom prst="rect">
            <a:avLst/>
          </a:prstGeom>
        </p:spPr>
      </p:pic>
      <p:pic>
        <p:nvPicPr>
          <p:cNvPr id="4" name="Picture 2"/>
          <p:cNvPicPr>
            <a:picLocks noChangeAspect="1"/>
          </p:cNvPicPr>
          <p:nvPr/>
        </p:nvPicPr>
        <p:blipFill>
          <a:blip r:embed="rId3"/>
          <a:srcRect/>
          <a:stretch>
            <a:fillRect/>
          </a:stretch>
        </p:blipFill>
        <p:spPr>
          <a:xfrm rot="16437808">
            <a:off x="10153714" y="-6232793"/>
            <a:ext cx="7719822" cy="10449844"/>
          </a:xfrm>
          <a:prstGeom prst="rect">
            <a:avLst/>
          </a:prstGeom>
        </p:spPr>
      </p:pic>
    </p:spTree>
    <p:extLst>
      <p:ext uri="{BB962C8B-B14F-4D97-AF65-F5344CB8AC3E}">
        <p14:creationId xmlns:p14="http://schemas.microsoft.com/office/powerpoint/2010/main" val="186409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rcRect/>
          <a:stretch>
            <a:fillRect/>
          </a:stretch>
        </p:blipFill>
        <p:spPr>
          <a:xfrm flipH="1">
            <a:off x="10710553" y="-41501"/>
            <a:ext cx="7577447" cy="10309451"/>
          </a:xfrm>
          <a:prstGeom prst="rect">
            <a:avLst/>
          </a:prstGeom>
        </p:spPr>
      </p:pic>
      <p:pic>
        <p:nvPicPr>
          <p:cNvPr id="4" name="Picture 4"/>
          <p:cNvPicPr>
            <a:picLocks noChangeAspect="1"/>
          </p:cNvPicPr>
          <p:nvPr/>
        </p:nvPicPr>
        <p:blipFill>
          <a:blip r:embed="rId4"/>
          <a:srcRect/>
          <a:stretch>
            <a:fillRect/>
          </a:stretch>
        </p:blipFill>
        <p:spPr>
          <a:xfrm rot="19138838" flipH="1">
            <a:off x="2209800" y="4533900"/>
            <a:ext cx="4772794" cy="5273806"/>
          </a:xfrm>
          <a:prstGeom prst="rect">
            <a:avLst/>
          </a:prstGeom>
        </p:spPr>
      </p:pic>
      <p:sp>
        <p:nvSpPr>
          <p:cNvPr id="2" name="Prostokąt 1"/>
          <p:cNvSpPr/>
          <p:nvPr/>
        </p:nvSpPr>
        <p:spPr>
          <a:xfrm>
            <a:off x="838200" y="1257300"/>
            <a:ext cx="16611600" cy="7956024"/>
          </a:xfrm>
          <a:prstGeom prst="rect">
            <a:avLst/>
          </a:prstGeom>
        </p:spPr>
        <p:txBody>
          <a:bodyPr wrap="square">
            <a:spAutoFit/>
          </a:bodyPr>
          <a:lstStyle/>
          <a:p>
            <a:pPr algn="just"/>
            <a:r>
              <a:rPr lang="pl-PL" sz="4000" b="1" u="sng" dirty="0" smtClean="0">
                <a:solidFill>
                  <a:schemeClr val="bg2">
                    <a:lumMod val="90000"/>
                  </a:schemeClr>
                </a:solidFill>
                <a:latin typeface="TAN Mon Cheri" panose="020B0604020202020204" charset="0"/>
              </a:rPr>
              <a:t>Czym jest Program Rewitalizacji?</a:t>
            </a:r>
          </a:p>
          <a:p>
            <a:pPr algn="just"/>
            <a:endParaRPr lang="pl-PL" sz="4000" b="1" u="sng" dirty="0">
              <a:solidFill>
                <a:schemeClr val="bg2">
                  <a:lumMod val="90000"/>
                </a:schemeClr>
              </a:solidFill>
              <a:latin typeface="TAN Mon Cheri" panose="020B0604020202020204" charset="0"/>
            </a:endParaRPr>
          </a:p>
          <a:p>
            <a:pPr algn="just"/>
            <a:endParaRPr lang="pl-PL" sz="1100" b="1" u="sng" dirty="0" smtClean="0">
              <a:solidFill>
                <a:schemeClr val="bg2">
                  <a:lumMod val="90000"/>
                </a:schemeClr>
              </a:solidFill>
              <a:latin typeface="TAN Mon Cheri" panose="020B0604020202020204" charset="0"/>
            </a:endParaRPr>
          </a:p>
          <a:p>
            <a:pPr>
              <a:lnSpc>
                <a:spcPct val="150000"/>
              </a:lnSpc>
            </a:pPr>
            <a:r>
              <a:rPr lang="pl-PL" sz="2800" dirty="0" smtClean="0">
                <a:solidFill>
                  <a:schemeClr val="bg2">
                    <a:lumMod val="90000"/>
                  </a:schemeClr>
                </a:solidFill>
                <a:latin typeface="Times New Roman" panose="02020603050405020304" pitchFamily="18" charset="0"/>
                <a:cs typeface="Times New Roman" panose="02020603050405020304" pitchFamily="18" charset="0"/>
              </a:rPr>
              <a:t>Program Rewitalizacji jest </a:t>
            </a:r>
            <a:r>
              <a:rPr lang="pl-PL" sz="2800" b="1" dirty="0" smtClean="0">
                <a:solidFill>
                  <a:schemeClr val="bg2">
                    <a:lumMod val="90000"/>
                  </a:schemeClr>
                </a:solidFill>
                <a:latin typeface="Times New Roman" panose="02020603050405020304" pitchFamily="18" charset="0"/>
                <a:cs typeface="Times New Roman" panose="02020603050405020304" pitchFamily="18" charset="0"/>
              </a:rPr>
              <a:t>planem wyprowadzenia obszarów zdegradowanych ze stanu kryzysowego</a:t>
            </a:r>
            <a:r>
              <a:rPr lang="pl-PL" sz="2800" dirty="0" smtClean="0">
                <a:solidFill>
                  <a:schemeClr val="bg2">
                    <a:lumMod val="90000"/>
                  </a:schemeClr>
                </a:solidFill>
                <a:latin typeface="Times New Roman" panose="02020603050405020304" pitchFamily="18" charset="0"/>
                <a:cs typeface="Times New Roman" panose="02020603050405020304" pitchFamily="18" charset="0"/>
              </a:rPr>
              <a:t>. Działania zawarte w tym Programie będą służyły rozwiązaniu najistotniejszych problemów </a:t>
            </a:r>
          </a:p>
          <a:p>
            <a:pPr>
              <a:lnSpc>
                <a:spcPct val="150000"/>
              </a:lnSpc>
            </a:pPr>
            <a:r>
              <a:rPr lang="pl-PL" sz="2800" dirty="0" smtClean="0">
                <a:solidFill>
                  <a:schemeClr val="bg2">
                    <a:lumMod val="90000"/>
                  </a:schemeClr>
                </a:solidFill>
                <a:latin typeface="Times New Roman" panose="02020603050405020304" pitchFamily="18" charset="0"/>
                <a:cs typeface="Times New Roman" panose="02020603050405020304" pitchFamily="18" charset="0"/>
              </a:rPr>
              <a:t>społecznych danego obszaru oraz towarzyszących im problemów w sferze </a:t>
            </a:r>
          </a:p>
          <a:p>
            <a:pPr>
              <a:lnSpc>
                <a:spcPct val="150000"/>
              </a:lnSpc>
            </a:pPr>
            <a:r>
              <a:rPr lang="pl-PL" sz="2800" dirty="0" smtClean="0">
                <a:solidFill>
                  <a:schemeClr val="bg2">
                    <a:lumMod val="90000"/>
                  </a:schemeClr>
                </a:solidFill>
                <a:latin typeface="Times New Roman" panose="02020603050405020304" pitchFamily="18" charset="0"/>
                <a:cs typeface="Times New Roman" panose="02020603050405020304" pitchFamily="18" charset="0"/>
              </a:rPr>
              <a:t>gospodarczej, przestrzenno-funkcjonalnej, technicznej oraz środowiskowej. </a:t>
            </a:r>
          </a:p>
          <a:p>
            <a:pPr algn="just">
              <a:lnSpc>
                <a:spcPct val="150000"/>
              </a:lnSpc>
            </a:pPr>
            <a:endParaRPr lang="pl-PL" sz="2800" dirty="0" smtClean="0">
              <a:solidFill>
                <a:schemeClr val="bg2">
                  <a:lumMod val="90000"/>
                </a:schemeClr>
              </a:solidFill>
              <a:latin typeface="Times New Roman" panose="02020603050405020304" pitchFamily="18" charset="0"/>
              <a:cs typeface="Times New Roman" panose="02020603050405020304" pitchFamily="18" charset="0"/>
            </a:endParaRPr>
          </a:p>
          <a:p>
            <a:pPr algn="just">
              <a:lnSpc>
                <a:spcPct val="150000"/>
              </a:lnSpc>
            </a:pPr>
            <a:endParaRPr lang="pl-PL" sz="2800" dirty="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2800" dirty="0" smtClean="0">
                <a:solidFill>
                  <a:schemeClr val="bg2">
                    <a:lumMod val="90000"/>
                  </a:schemeClr>
                </a:solidFill>
                <a:latin typeface="Times New Roman" panose="02020603050405020304" pitchFamily="18" charset="0"/>
                <a:cs typeface="Times New Roman" panose="02020603050405020304" pitchFamily="18" charset="0"/>
              </a:rPr>
              <a:t>Prowadzone działania będą miały charakter systemowy i posłużą rozwojowi społecznemu, </a:t>
            </a:r>
          </a:p>
          <a:p>
            <a:pPr algn="r">
              <a:lnSpc>
                <a:spcPct val="150000"/>
              </a:lnSpc>
            </a:pPr>
            <a:r>
              <a:rPr lang="pl-PL" sz="2800" dirty="0" smtClean="0">
                <a:solidFill>
                  <a:schemeClr val="bg2">
                    <a:lumMod val="90000"/>
                  </a:schemeClr>
                </a:solidFill>
                <a:latin typeface="Times New Roman" panose="02020603050405020304" pitchFamily="18" charset="0"/>
                <a:cs typeface="Times New Roman" panose="02020603050405020304" pitchFamily="18" charset="0"/>
              </a:rPr>
              <a:t>gospodarczemu oraz przestrzennemu. Będą mogły być finansowane ze środków publicznych</a:t>
            </a:r>
          </a:p>
          <a:p>
            <a:pPr algn="r">
              <a:lnSpc>
                <a:spcPct val="150000"/>
              </a:lnSpc>
            </a:pPr>
            <a:r>
              <a:rPr lang="pl-PL" sz="2800" dirty="0" smtClean="0">
                <a:solidFill>
                  <a:schemeClr val="bg2">
                    <a:lumMod val="90000"/>
                  </a:schemeClr>
                </a:solidFill>
                <a:latin typeface="Times New Roman" panose="02020603050405020304" pitchFamily="18" charset="0"/>
                <a:cs typeface="Times New Roman" panose="02020603050405020304" pitchFamily="18" charset="0"/>
              </a:rPr>
              <a:t> (budżetu gminy, kraju, środków europejskich) oraz prywatnych.</a:t>
            </a:r>
          </a:p>
          <a:p>
            <a:pPr algn="just">
              <a:lnSpc>
                <a:spcPct val="150000"/>
              </a:lnSpc>
            </a:pPr>
            <a:endParaRPr lang="pl-PL" sz="2800" dirty="0" smtClean="0">
              <a:solidFill>
                <a:schemeClr val="bg2">
                  <a:lumMod val="9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264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13972962">
            <a:off x="1396028" y="4702432"/>
            <a:ext cx="6048756" cy="8229600"/>
          </a:xfrm>
          <a:prstGeom prst="rect">
            <a:avLst/>
          </a:prstGeom>
        </p:spPr>
      </p:pic>
      <p:pic>
        <p:nvPicPr>
          <p:cNvPr id="4" name="Picture 9"/>
          <p:cNvPicPr>
            <a:picLocks noChangeAspect="1"/>
          </p:cNvPicPr>
          <p:nvPr/>
        </p:nvPicPr>
        <p:blipFill>
          <a:blip r:embed="rId3"/>
          <a:srcRect/>
          <a:stretch>
            <a:fillRect/>
          </a:stretch>
        </p:blipFill>
        <p:spPr>
          <a:xfrm>
            <a:off x="11125200" y="495300"/>
            <a:ext cx="6110478" cy="8229600"/>
          </a:xfrm>
          <a:prstGeom prst="rect">
            <a:avLst/>
          </a:prstGeom>
        </p:spPr>
      </p:pic>
      <p:sp>
        <p:nvSpPr>
          <p:cNvPr id="2" name="Prostokąt 1"/>
          <p:cNvSpPr/>
          <p:nvPr/>
        </p:nvSpPr>
        <p:spPr>
          <a:xfrm>
            <a:off x="1600200" y="1892260"/>
            <a:ext cx="14782800" cy="6924973"/>
          </a:xfrm>
          <a:prstGeom prst="rect">
            <a:avLst/>
          </a:prstGeom>
        </p:spPr>
        <p:txBody>
          <a:bodyPr wrap="square">
            <a:spAutoFit/>
          </a:bodyPr>
          <a:lstStyle/>
          <a:p>
            <a:pPr algn="ctr">
              <a:lnSpc>
                <a:spcPct val="150000"/>
              </a:lnSpc>
            </a:pPr>
            <a:r>
              <a:rPr lang="pl-PL" sz="3200" b="1" dirty="0">
                <a:latin typeface="Times New Roman" panose="02020603050405020304" pitchFamily="18" charset="0"/>
                <a:cs typeface="Times New Roman" panose="02020603050405020304" pitchFamily="18" charset="0"/>
              </a:rPr>
              <a:t>Udział społeczności </a:t>
            </a:r>
            <a:r>
              <a:rPr lang="pl-PL" sz="3200" dirty="0">
                <a:latin typeface="Times New Roman" panose="02020603050405020304" pitchFamily="18" charset="0"/>
                <a:cs typeface="Times New Roman" panose="02020603050405020304" pitchFamily="18" charset="0"/>
              </a:rPr>
              <a:t>lokalnej jest </a:t>
            </a:r>
            <a:r>
              <a:rPr lang="pl-PL" sz="3200" b="1" dirty="0">
                <a:latin typeface="Times New Roman" panose="02020603050405020304" pitchFamily="18" charset="0"/>
                <a:cs typeface="Times New Roman" panose="02020603050405020304" pitchFamily="18" charset="0"/>
              </a:rPr>
              <a:t>kluczowy </a:t>
            </a:r>
            <a:r>
              <a:rPr lang="pl-PL" sz="3200" dirty="0">
                <a:latin typeface="Times New Roman" panose="02020603050405020304" pitchFamily="18" charset="0"/>
                <a:cs typeface="Times New Roman" panose="02020603050405020304" pitchFamily="18" charset="0"/>
              </a:rPr>
              <a:t>dla opracowania Programu Rewitalizacji </a:t>
            </a:r>
            <a:endParaRPr lang="pl-PL" sz="3200" dirty="0" smtClean="0">
              <a:latin typeface="Times New Roman" panose="02020603050405020304" pitchFamily="18" charset="0"/>
              <a:cs typeface="Times New Roman" panose="02020603050405020304" pitchFamily="18" charset="0"/>
            </a:endParaRPr>
          </a:p>
          <a:p>
            <a:pPr algn="ctr">
              <a:lnSpc>
                <a:spcPct val="150000"/>
              </a:lnSpc>
            </a:pPr>
            <a:r>
              <a:rPr lang="pl-PL" sz="3200" dirty="0" smtClean="0">
                <a:latin typeface="Times New Roman" panose="02020603050405020304" pitchFamily="18" charset="0"/>
                <a:cs typeface="Times New Roman" panose="02020603050405020304" pitchFamily="18" charset="0"/>
              </a:rPr>
              <a:t>oraz diagnozy </a:t>
            </a:r>
            <a:r>
              <a:rPr lang="pl-PL" sz="3200" dirty="0">
                <a:latin typeface="Times New Roman" panose="02020603050405020304" pitchFamily="18" charset="0"/>
                <a:cs typeface="Times New Roman" panose="02020603050405020304" pitchFamily="18" charset="0"/>
              </a:rPr>
              <a:t>społeczno-gospodarczej, </a:t>
            </a:r>
            <a:endParaRPr lang="pl-PL" sz="3200" dirty="0" smtClean="0">
              <a:latin typeface="Times New Roman" panose="02020603050405020304" pitchFamily="18" charset="0"/>
              <a:cs typeface="Times New Roman" panose="02020603050405020304" pitchFamily="18" charset="0"/>
            </a:endParaRPr>
          </a:p>
          <a:p>
            <a:pPr algn="ctr">
              <a:lnSpc>
                <a:spcPct val="150000"/>
              </a:lnSpc>
            </a:pPr>
            <a:r>
              <a:rPr lang="pl-PL" sz="3200" dirty="0" smtClean="0">
                <a:latin typeface="Times New Roman" panose="02020603050405020304" pitchFamily="18" charset="0"/>
                <a:cs typeface="Times New Roman" panose="02020603050405020304" pitchFamily="18" charset="0"/>
              </a:rPr>
              <a:t>w </a:t>
            </a:r>
            <a:r>
              <a:rPr lang="pl-PL" sz="3200" dirty="0">
                <a:latin typeface="Times New Roman" panose="02020603050405020304" pitchFamily="18" charset="0"/>
                <a:cs typeface="Times New Roman" panose="02020603050405020304" pitchFamily="18" charset="0"/>
              </a:rPr>
              <a:t>tym wyznaczenia obszarów rewitalizacji. </a:t>
            </a:r>
            <a:endParaRPr lang="pl-PL" sz="3200" dirty="0" smtClean="0">
              <a:latin typeface="Times New Roman" panose="02020603050405020304" pitchFamily="18" charset="0"/>
              <a:cs typeface="Times New Roman" panose="02020603050405020304" pitchFamily="18" charset="0"/>
            </a:endParaRPr>
          </a:p>
          <a:p>
            <a:pPr algn="ctr">
              <a:lnSpc>
                <a:spcPct val="150000"/>
              </a:lnSpc>
            </a:pPr>
            <a:endParaRPr lang="pl-PL" sz="3200" dirty="0">
              <a:latin typeface="Times New Roman" panose="02020603050405020304" pitchFamily="18" charset="0"/>
              <a:cs typeface="Times New Roman" panose="02020603050405020304" pitchFamily="18" charset="0"/>
            </a:endParaRPr>
          </a:p>
          <a:p>
            <a:pPr algn="ctr">
              <a:lnSpc>
                <a:spcPct val="150000"/>
              </a:lnSpc>
            </a:pPr>
            <a:r>
              <a:rPr lang="pl-PL" sz="3200" dirty="0">
                <a:latin typeface="Times New Roman" panose="02020603050405020304" pitchFamily="18" charset="0"/>
                <a:cs typeface="Times New Roman" panose="02020603050405020304" pitchFamily="18" charset="0"/>
              </a:rPr>
              <a:t>Działania planowane w ramach Programu mają służyć poprawie warunków życia </a:t>
            </a:r>
            <a:endParaRPr lang="pl-PL" sz="3200" dirty="0" smtClean="0">
              <a:latin typeface="Times New Roman" panose="02020603050405020304" pitchFamily="18" charset="0"/>
              <a:cs typeface="Times New Roman" panose="02020603050405020304" pitchFamily="18" charset="0"/>
            </a:endParaRPr>
          </a:p>
          <a:p>
            <a:pPr algn="ctr">
              <a:lnSpc>
                <a:spcPct val="150000"/>
              </a:lnSpc>
            </a:pPr>
            <a:r>
              <a:rPr lang="pl-PL" sz="3200" dirty="0" smtClean="0">
                <a:latin typeface="Times New Roman" panose="02020603050405020304" pitchFamily="18" charset="0"/>
                <a:cs typeface="Times New Roman" panose="02020603050405020304" pitchFamily="18" charset="0"/>
              </a:rPr>
              <a:t>i </a:t>
            </a:r>
            <a:r>
              <a:rPr lang="pl-PL" sz="3200" dirty="0">
                <a:latin typeface="Times New Roman" panose="02020603050405020304" pitchFamily="18" charset="0"/>
                <a:cs typeface="Times New Roman" panose="02020603050405020304" pitchFamily="18" charset="0"/>
              </a:rPr>
              <a:t>zwiększaniu aktywności gospodarczej mieszkańców. </a:t>
            </a:r>
            <a:endParaRPr lang="pl-PL" sz="3200" dirty="0" smtClean="0">
              <a:latin typeface="Times New Roman" panose="02020603050405020304" pitchFamily="18" charset="0"/>
              <a:cs typeface="Times New Roman" panose="02020603050405020304" pitchFamily="18" charset="0"/>
            </a:endParaRPr>
          </a:p>
          <a:p>
            <a:pPr algn="ctr">
              <a:lnSpc>
                <a:spcPct val="150000"/>
              </a:lnSpc>
            </a:pPr>
            <a:endParaRPr lang="pl-PL" sz="3200" dirty="0" smtClean="0">
              <a:latin typeface="Times New Roman" panose="02020603050405020304" pitchFamily="18" charset="0"/>
              <a:cs typeface="Times New Roman" panose="02020603050405020304" pitchFamily="18" charset="0"/>
            </a:endParaRPr>
          </a:p>
          <a:p>
            <a:pPr algn="ctr">
              <a:lnSpc>
                <a:spcPct val="150000"/>
              </a:lnSpc>
            </a:pPr>
            <a:endParaRPr lang="pl-PL" sz="3200" dirty="0" smtClean="0">
              <a:latin typeface="Times New Roman" panose="02020603050405020304" pitchFamily="18" charset="0"/>
              <a:cs typeface="Times New Roman" panose="02020603050405020304" pitchFamily="18" charset="0"/>
            </a:endParaRPr>
          </a:p>
          <a:p>
            <a:pPr algn="ctr">
              <a:lnSpc>
                <a:spcPct val="150000"/>
              </a:lnSpc>
            </a:pPr>
            <a:r>
              <a:rPr lang="pl-PL" sz="4000" dirty="0" smtClean="0">
                <a:latin typeface="Times New Roman" panose="02020603050405020304" pitchFamily="18" charset="0"/>
                <a:cs typeface="Times New Roman" panose="02020603050405020304" pitchFamily="18" charset="0"/>
              </a:rPr>
              <a:t>Dlatego </a:t>
            </a:r>
            <a:r>
              <a:rPr lang="pl-PL" sz="4000" dirty="0">
                <a:latin typeface="Times New Roman" panose="02020603050405020304" pitchFamily="18" charset="0"/>
                <a:cs typeface="Times New Roman" panose="02020603050405020304" pitchFamily="18" charset="0"/>
              </a:rPr>
              <a:t>też </a:t>
            </a:r>
            <a:r>
              <a:rPr lang="pl-PL" sz="4000" b="1" dirty="0">
                <a:latin typeface="Times New Roman" panose="02020603050405020304" pitchFamily="18" charset="0"/>
                <a:cs typeface="Times New Roman" panose="02020603050405020304" pitchFamily="18" charset="0"/>
              </a:rPr>
              <a:t>zachęcamy do włączenia się do prac nad dokumentem</a:t>
            </a:r>
            <a:r>
              <a:rPr lang="pl-PL"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03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958134689"/>
              </p:ext>
            </p:extLst>
          </p:nvPr>
        </p:nvGraphicFramePr>
        <p:xfrm>
          <a:off x="304801" y="1638300"/>
          <a:ext cx="17602199" cy="8991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ole tekstowe 3"/>
          <p:cNvSpPr txBox="1"/>
          <p:nvPr/>
        </p:nvSpPr>
        <p:spPr>
          <a:xfrm>
            <a:off x="685800" y="496431"/>
            <a:ext cx="16840200" cy="2677656"/>
          </a:xfrm>
          <a:prstGeom prst="rect">
            <a:avLst/>
          </a:prstGeom>
          <a:noFill/>
        </p:spPr>
        <p:txBody>
          <a:bodyPr wrap="square" rtlCol="0">
            <a:spAutoFit/>
          </a:bodyPr>
          <a:lstStyle/>
          <a:p>
            <a:pPr algn="just"/>
            <a:r>
              <a:rPr lang="pl-PL" sz="2800" b="1" u="sng" dirty="0" smtClean="0">
                <a:solidFill>
                  <a:schemeClr val="bg2">
                    <a:lumMod val="90000"/>
                  </a:schemeClr>
                </a:solidFill>
                <a:latin typeface="TAN Mon Cheri" panose="020B0604020202020204" charset="0"/>
              </a:rPr>
              <a:t>Stan kryzysowy</a:t>
            </a:r>
          </a:p>
          <a:p>
            <a:pPr algn="just"/>
            <a:endParaRPr lang="pl-PL" sz="2800" u="sng" dirty="0" smtClean="0">
              <a:solidFill>
                <a:schemeClr val="bg2">
                  <a:lumMod val="90000"/>
                </a:schemeClr>
              </a:solidFill>
              <a:latin typeface="TAN Mon Cheri" panose="020B0604020202020204" charset="0"/>
            </a:endParaRPr>
          </a:p>
          <a:p>
            <a:pPr algn="just"/>
            <a:r>
              <a:rPr lang="pl-PL" sz="2800" dirty="0">
                <a:solidFill>
                  <a:schemeClr val="bg2">
                    <a:lumMod val="90000"/>
                  </a:schemeClr>
                </a:solidFill>
                <a:latin typeface="Times New Roman" panose="02020603050405020304" pitchFamily="18" charset="0"/>
                <a:cs typeface="Times New Roman" panose="02020603050405020304" pitchFamily="18" charset="0"/>
              </a:rPr>
              <a:t>S</a:t>
            </a:r>
            <a:r>
              <a:rPr lang="pl-PL" sz="2800" dirty="0" smtClean="0">
                <a:solidFill>
                  <a:schemeClr val="bg2">
                    <a:lumMod val="90000"/>
                  </a:schemeClr>
                </a:solidFill>
                <a:latin typeface="Times New Roman" panose="02020603050405020304" pitchFamily="18" charset="0"/>
                <a:cs typeface="Times New Roman" panose="02020603050405020304" pitchFamily="18" charset="0"/>
              </a:rPr>
              <a:t>tan </a:t>
            </a:r>
            <a:r>
              <a:rPr lang="pl-PL" sz="2800" dirty="0">
                <a:solidFill>
                  <a:schemeClr val="bg2">
                    <a:lumMod val="90000"/>
                  </a:schemeClr>
                </a:solidFill>
                <a:latin typeface="Times New Roman" panose="02020603050405020304" pitchFamily="18" charset="0"/>
                <a:cs typeface="Times New Roman" panose="02020603050405020304" pitchFamily="18" charset="0"/>
              </a:rPr>
              <a:t>spowodowany koncentracją negatywnych zjawisk </a:t>
            </a:r>
            <a:r>
              <a:rPr lang="pl-PL" sz="2800" dirty="0" smtClean="0">
                <a:solidFill>
                  <a:schemeClr val="bg2">
                    <a:lumMod val="90000"/>
                  </a:schemeClr>
                </a:solidFill>
                <a:latin typeface="Times New Roman" panose="02020603050405020304" pitchFamily="18" charset="0"/>
                <a:cs typeface="Times New Roman" panose="02020603050405020304" pitchFamily="18" charset="0"/>
              </a:rPr>
              <a:t>społecznych (w </a:t>
            </a:r>
            <a:r>
              <a:rPr lang="pl-PL" sz="2800" dirty="0">
                <a:solidFill>
                  <a:schemeClr val="bg2">
                    <a:lumMod val="90000"/>
                  </a:schemeClr>
                </a:solidFill>
                <a:latin typeface="Times New Roman" panose="02020603050405020304" pitchFamily="18" charset="0"/>
                <a:cs typeface="Times New Roman" panose="02020603050405020304" pitchFamily="18" charset="0"/>
              </a:rPr>
              <a:t>szczególności bezrobocia, ubóstwa, przestępczości, niskiego poziomu edukacji lub kapitału społecznego, niewystarczającego poziomu uczestnictwa </a:t>
            </a:r>
            <a:r>
              <a:rPr lang="pl-PL" sz="2800" dirty="0" smtClean="0">
                <a:solidFill>
                  <a:schemeClr val="bg2">
                    <a:lumMod val="90000"/>
                  </a:schemeClr>
                </a:solidFill>
                <a:latin typeface="Times New Roman" panose="02020603050405020304" pitchFamily="18" charset="0"/>
                <a:cs typeface="Times New Roman" panose="02020603050405020304" pitchFamily="18" charset="0"/>
              </a:rPr>
              <a:t/>
            </a:r>
            <a:br>
              <a:rPr lang="pl-PL" sz="2800" dirty="0" smtClean="0">
                <a:solidFill>
                  <a:schemeClr val="bg2">
                    <a:lumMod val="90000"/>
                  </a:schemeClr>
                </a:solidFill>
                <a:latin typeface="Times New Roman" panose="02020603050405020304" pitchFamily="18" charset="0"/>
                <a:cs typeface="Times New Roman" panose="02020603050405020304" pitchFamily="18" charset="0"/>
              </a:rPr>
            </a:br>
            <a:r>
              <a:rPr lang="pl-PL" sz="2800" dirty="0" smtClean="0">
                <a:solidFill>
                  <a:schemeClr val="bg2">
                    <a:lumMod val="90000"/>
                  </a:schemeClr>
                </a:solidFill>
                <a:latin typeface="Times New Roman" panose="02020603050405020304" pitchFamily="18" charset="0"/>
                <a:cs typeface="Times New Roman" panose="02020603050405020304" pitchFamily="18" charset="0"/>
              </a:rPr>
              <a:t>w </a:t>
            </a:r>
            <a:r>
              <a:rPr lang="pl-PL" sz="2800" dirty="0">
                <a:solidFill>
                  <a:schemeClr val="bg2">
                    <a:lumMod val="90000"/>
                  </a:schemeClr>
                </a:solidFill>
                <a:latin typeface="Times New Roman" panose="02020603050405020304" pitchFamily="18" charset="0"/>
                <a:cs typeface="Times New Roman" panose="02020603050405020304" pitchFamily="18" charset="0"/>
              </a:rPr>
              <a:t>życiu publicznym i kulturalnym), współwystępujących z negatywnymi zjawiskami w co najmniej jednej </a:t>
            </a:r>
            <a:r>
              <a:rPr lang="pl-PL" sz="2800" dirty="0" smtClean="0">
                <a:solidFill>
                  <a:schemeClr val="bg2">
                    <a:lumMod val="90000"/>
                  </a:schemeClr>
                </a:solidFill>
                <a:latin typeface="Times New Roman" panose="02020603050405020304" pitchFamily="18" charset="0"/>
                <a:cs typeface="Times New Roman" panose="02020603050405020304" pitchFamily="18" charset="0"/>
              </a:rPr>
              <a:t/>
            </a:r>
            <a:br>
              <a:rPr lang="pl-PL" sz="2800" dirty="0" smtClean="0">
                <a:solidFill>
                  <a:schemeClr val="bg2">
                    <a:lumMod val="90000"/>
                  </a:schemeClr>
                </a:solidFill>
                <a:latin typeface="Times New Roman" panose="02020603050405020304" pitchFamily="18" charset="0"/>
                <a:cs typeface="Times New Roman" panose="02020603050405020304" pitchFamily="18" charset="0"/>
              </a:rPr>
            </a:br>
            <a:r>
              <a:rPr lang="pl-PL" sz="2800" dirty="0" smtClean="0">
                <a:solidFill>
                  <a:schemeClr val="bg2">
                    <a:lumMod val="90000"/>
                  </a:schemeClr>
                </a:solidFill>
                <a:latin typeface="Times New Roman" panose="02020603050405020304" pitchFamily="18" charset="0"/>
                <a:cs typeface="Times New Roman" panose="02020603050405020304" pitchFamily="18" charset="0"/>
              </a:rPr>
              <a:t>z </a:t>
            </a:r>
            <a:r>
              <a:rPr lang="pl-PL" sz="2800" dirty="0">
                <a:solidFill>
                  <a:schemeClr val="bg2">
                    <a:lumMod val="90000"/>
                  </a:schemeClr>
                </a:solidFill>
                <a:latin typeface="Times New Roman" panose="02020603050405020304" pitchFamily="18" charset="0"/>
                <a:cs typeface="Times New Roman" panose="02020603050405020304" pitchFamily="18" charset="0"/>
              </a:rPr>
              <a:t>następujących </a:t>
            </a:r>
            <a:r>
              <a:rPr lang="pl-PL" sz="2800" dirty="0" smtClean="0">
                <a:solidFill>
                  <a:schemeClr val="bg2">
                    <a:lumMod val="90000"/>
                  </a:schemeClr>
                </a:solidFill>
                <a:latin typeface="Times New Roman" panose="02020603050405020304" pitchFamily="18" charset="0"/>
                <a:cs typeface="Times New Roman" panose="02020603050405020304" pitchFamily="18" charset="0"/>
              </a:rPr>
              <a:t>sfer:</a:t>
            </a:r>
            <a:endParaRPr lang="pl-PL" sz="2800" dirty="0">
              <a:solidFill>
                <a:schemeClr val="bg2">
                  <a:lumMod val="9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12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9"/>
          <p:cNvPicPr>
            <a:picLocks noChangeAspect="1"/>
          </p:cNvPicPr>
          <p:nvPr/>
        </p:nvPicPr>
        <p:blipFill>
          <a:blip r:embed="rId2"/>
          <a:srcRect/>
          <a:stretch>
            <a:fillRect/>
          </a:stretch>
        </p:blipFill>
        <p:spPr>
          <a:xfrm>
            <a:off x="1828800" y="647700"/>
            <a:ext cx="6110478" cy="8229600"/>
          </a:xfrm>
          <a:prstGeom prst="rect">
            <a:avLst/>
          </a:prstGeom>
        </p:spPr>
      </p:pic>
      <p:pic>
        <p:nvPicPr>
          <p:cNvPr id="4" name="Picture 3"/>
          <p:cNvPicPr>
            <a:picLocks noChangeAspect="1"/>
          </p:cNvPicPr>
          <p:nvPr/>
        </p:nvPicPr>
        <p:blipFill>
          <a:blip r:embed="rId3"/>
          <a:srcRect/>
          <a:stretch>
            <a:fillRect/>
          </a:stretch>
        </p:blipFill>
        <p:spPr>
          <a:xfrm rot="11227688">
            <a:off x="13447517" y="-128091"/>
            <a:ext cx="5357840" cy="5831662"/>
          </a:xfrm>
          <a:prstGeom prst="rect">
            <a:avLst/>
          </a:prstGeom>
        </p:spPr>
      </p:pic>
      <p:sp>
        <p:nvSpPr>
          <p:cNvPr id="2" name="Prostokąt 1"/>
          <p:cNvSpPr/>
          <p:nvPr/>
        </p:nvSpPr>
        <p:spPr>
          <a:xfrm>
            <a:off x="4267200" y="3162300"/>
            <a:ext cx="13030200" cy="6463308"/>
          </a:xfrm>
          <a:prstGeom prst="rect">
            <a:avLst/>
          </a:prstGeom>
        </p:spPr>
        <p:txBody>
          <a:bodyPr wrap="square">
            <a:spAutoFit/>
          </a:bodyPr>
          <a:lstStyle/>
          <a:p>
            <a:pPr algn="r"/>
            <a:r>
              <a:rPr lang="pl-PL" sz="3600" b="1" u="sng" dirty="0">
                <a:solidFill>
                  <a:schemeClr val="bg2">
                    <a:lumMod val="90000"/>
                  </a:schemeClr>
                </a:solidFill>
                <a:latin typeface="TAN Mon Cheri" panose="020B0604020202020204" charset="0"/>
                <a:cs typeface="Times New Roman" panose="02020603050405020304" pitchFamily="18" charset="0"/>
              </a:rPr>
              <a:t>Obszar </a:t>
            </a:r>
            <a:r>
              <a:rPr lang="pl-PL" sz="3600" b="1" u="sng" dirty="0" smtClean="0">
                <a:solidFill>
                  <a:schemeClr val="bg2">
                    <a:lumMod val="90000"/>
                  </a:schemeClr>
                </a:solidFill>
                <a:latin typeface="TAN Mon Cheri" panose="020B0604020202020204" charset="0"/>
                <a:cs typeface="Times New Roman" panose="02020603050405020304" pitchFamily="18" charset="0"/>
              </a:rPr>
              <a:t>zdegradowany</a:t>
            </a:r>
          </a:p>
          <a:p>
            <a:pPr algn="r">
              <a:lnSpc>
                <a:spcPct val="150000"/>
              </a:lnSpc>
            </a:pPr>
            <a:endParaRPr lang="pl-PL" sz="3600" dirty="0">
              <a:solidFill>
                <a:schemeClr val="bg2">
                  <a:lumMod val="90000"/>
                </a:schemeClr>
              </a:solidFill>
              <a:latin typeface="TAN Mon Cheri" panose="020B0604020202020204" charset="0"/>
              <a:cs typeface="Times New Roman" panose="02020603050405020304" pitchFamily="18" charset="0"/>
            </a:endParaRPr>
          </a:p>
          <a:p>
            <a:pPr algn="r">
              <a:lnSpc>
                <a:spcPct val="150000"/>
              </a:lnSpc>
            </a:pPr>
            <a:r>
              <a:rPr lang="pl-PL" sz="3600" dirty="0">
                <a:solidFill>
                  <a:schemeClr val="bg2">
                    <a:lumMod val="90000"/>
                  </a:schemeClr>
                </a:solidFill>
                <a:latin typeface="Times New Roman" panose="02020603050405020304" pitchFamily="18" charset="0"/>
                <a:cs typeface="Times New Roman" panose="02020603050405020304" pitchFamily="18" charset="0"/>
              </a:rPr>
              <a:t>O</a:t>
            </a:r>
            <a:r>
              <a:rPr lang="pl-PL" sz="3600" dirty="0" smtClean="0">
                <a:solidFill>
                  <a:schemeClr val="bg2">
                    <a:lumMod val="90000"/>
                  </a:schemeClr>
                </a:solidFill>
                <a:latin typeface="Times New Roman" panose="02020603050405020304" pitchFamily="18" charset="0"/>
                <a:cs typeface="Times New Roman" panose="02020603050405020304" pitchFamily="18" charset="0"/>
              </a:rPr>
              <a:t>bszar</a:t>
            </a:r>
            <a:r>
              <a:rPr lang="pl-PL" sz="3600" dirty="0">
                <a:solidFill>
                  <a:schemeClr val="bg2">
                    <a:lumMod val="90000"/>
                  </a:schemeClr>
                </a:solidFill>
                <a:latin typeface="Times New Roman" panose="02020603050405020304" pitchFamily="18" charset="0"/>
                <a:cs typeface="Times New Roman" panose="02020603050405020304" pitchFamily="18" charset="0"/>
              </a:rPr>
              <a:t>, na którym zidentyfikowano stan kryzysowy. </a:t>
            </a:r>
            <a:endParaRPr lang="pl-PL" sz="36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3600" dirty="0" smtClean="0">
                <a:solidFill>
                  <a:schemeClr val="bg2">
                    <a:lumMod val="90000"/>
                  </a:schemeClr>
                </a:solidFill>
                <a:latin typeface="Times New Roman" panose="02020603050405020304" pitchFamily="18" charset="0"/>
                <a:cs typeface="Times New Roman" panose="02020603050405020304" pitchFamily="18" charset="0"/>
              </a:rPr>
              <a:t>Dotyczy </a:t>
            </a:r>
            <a:r>
              <a:rPr lang="pl-PL" sz="3600" dirty="0">
                <a:solidFill>
                  <a:schemeClr val="bg2">
                    <a:lumMod val="90000"/>
                  </a:schemeClr>
                </a:solidFill>
                <a:latin typeface="Times New Roman" panose="02020603050405020304" pitchFamily="18" charset="0"/>
                <a:cs typeface="Times New Roman" panose="02020603050405020304" pitchFamily="18" charset="0"/>
              </a:rPr>
              <a:t>to najczęściej obszarów miejskich, ale także wiejskich. Obszar zdegradowany może być podzielony na podobszary, </a:t>
            </a:r>
            <a:endParaRPr lang="pl-PL" sz="36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3600" dirty="0" smtClean="0">
                <a:solidFill>
                  <a:schemeClr val="bg2">
                    <a:lumMod val="90000"/>
                  </a:schemeClr>
                </a:solidFill>
                <a:latin typeface="Times New Roman" panose="02020603050405020304" pitchFamily="18" charset="0"/>
                <a:cs typeface="Times New Roman" panose="02020603050405020304" pitchFamily="18" charset="0"/>
              </a:rPr>
              <a:t>w </a:t>
            </a:r>
            <a:r>
              <a:rPr lang="pl-PL" sz="3600" dirty="0">
                <a:solidFill>
                  <a:schemeClr val="bg2">
                    <a:lumMod val="90000"/>
                  </a:schemeClr>
                </a:solidFill>
                <a:latin typeface="Times New Roman" panose="02020603050405020304" pitchFamily="18" charset="0"/>
                <a:cs typeface="Times New Roman" panose="02020603050405020304" pitchFamily="18" charset="0"/>
              </a:rPr>
              <a:t>tym podobszary nieposiadające ze sobą wspólnych granic </a:t>
            </a:r>
            <a:endParaRPr lang="pl-PL" sz="36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3600" dirty="0" smtClean="0">
                <a:solidFill>
                  <a:schemeClr val="bg2">
                    <a:lumMod val="90000"/>
                  </a:schemeClr>
                </a:solidFill>
                <a:latin typeface="Times New Roman" panose="02020603050405020304" pitchFamily="18" charset="0"/>
                <a:cs typeface="Times New Roman" panose="02020603050405020304" pitchFamily="18" charset="0"/>
              </a:rPr>
              <a:t>pod </a:t>
            </a:r>
            <a:r>
              <a:rPr lang="pl-PL" sz="3600" dirty="0">
                <a:solidFill>
                  <a:schemeClr val="bg2">
                    <a:lumMod val="90000"/>
                  </a:schemeClr>
                </a:solidFill>
                <a:latin typeface="Times New Roman" panose="02020603050405020304" pitchFamily="18" charset="0"/>
                <a:cs typeface="Times New Roman" panose="02020603050405020304" pitchFamily="18" charset="0"/>
              </a:rPr>
              <a:t>warunkiem stwierdzenia sytuacji kryzysowej </a:t>
            </a:r>
            <a:endParaRPr lang="pl-PL" sz="36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3600" dirty="0" smtClean="0">
                <a:solidFill>
                  <a:schemeClr val="bg2">
                    <a:lumMod val="90000"/>
                  </a:schemeClr>
                </a:solidFill>
                <a:latin typeface="Times New Roman" panose="02020603050405020304" pitchFamily="18" charset="0"/>
                <a:cs typeface="Times New Roman" panose="02020603050405020304" pitchFamily="18" charset="0"/>
              </a:rPr>
              <a:t>na </a:t>
            </a:r>
            <a:r>
              <a:rPr lang="pl-PL" sz="3600" dirty="0">
                <a:solidFill>
                  <a:schemeClr val="bg2">
                    <a:lumMod val="90000"/>
                  </a:schemeClr>
                </a:solidFill>
                <a:latin typeface="Times New Roman" panose="02020603050405020304" pitchFamily="18" charset="0"/>
                <a:cs typeface="Times New Roman" panose="02020603050405020304" pitchFamily="18" charset="0"/>
              </a:rPr>
              <a:t>każdym z podobszarów</a:t>
            </a:r>
            <a:r>
              <a:rPr lang="pl-PL" sz="2000" dirty="0">
                <a:solidFill>
                  <a:schemeClr val="bg2">
                    <a:lumMod val="9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748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8"/>
          <p:cNvPicPr>
            <a:picLocks noChangeAspect="1"/>
          </p:cNvPicPr>
          <p:nvPr/>
        </p:nvPicPr>
        <p:blipFill>
          <a:blip r:embed="rId2"/>
          <a:srcRect/>
          <a:stretch>
            <a:fillRect/>
          </a:stretch>
        </p:blipFill>
        <p:spPr>
          <a:xfrm rot="2689910">
            <a:off x="-3500528" y="2311268"/>
            <a:ext cx="5871842" cy="5893944"/>
          </a:xfrm>
          <a:prstGeom prst="rect">
            <a:avLst/>
          </a:prstGeom>
        </p:spPr>
      </p:pic>
      <p:sp>
        <p:nvSpPr>
          <p:cNvPr id="2" name="Prostokąt 1"/>
          <p:cNvSpPr/>
          <p:nvPr/>
        </p:nvSpPr>
        <p:spPr>
          <a:xfrm>
            <a:off x="1524000" y="1028700"/>
            <a:ext cx="15316200" cy="8340745"/>
          </a:xfrm>
          <a:prstGeom prst="rect">
            <a:avLst/>
          </a:prstGeom>
        </p:spPr>
        <p:txBody>
          <a:bodyPr wrap="square">
            <a:spAutoFit/>
          </a:bodyPr>
          <a:lstStyle/>
          <a:p>
            <a:r>
              <a:rPr lang="pl-PL" sz="3200" b="1" u="sng" dirty="0" smtClean="0">
                <a:latin typeface="TAN Mon Cheri" panose="020B0604020202020204" charset="0"/>
              </a:rPr>
              <a:t>Obszar rewitalizacji</a:t>
            </a:r>
          </a:p>
          <a:p>
            <a:endParaRPr lang="pl-PL" sz="2800" u="sng" dirty="0" smtClean="0">
              <a:latin typeface="Open Sans"/>
            </a:endParaRPr>
          </a:p>
          <a:p>
            <a:r>
              <a:rPr lang="pl-PL" sz="2800" dirty="0" smtClean="0">
                <a:latin typeface="Times New Roman" panose="02020603050405020304" pitchFamily="18" charset="0"/>
                <a:cs typeface="Times New Roman" panose="02020603050405020304" pitchFamily="18" charset="0"/>
              </a:rPr>
              <a:t>Obszar obejmujący całość lub część obszaru zdegradowanego, </a:t>
            </a:r>
          </a:p>
          <a:p>
            <a:r>
              <a:rPr lang="pl-PL" sz="2800" dirty="0" smtClean="0">
                <a:latin typeface="Times New Roman" panose="02020603050405020304" pitchFamily="18" charset="0"/>
                <a:cs typeface="Times New Roman" panose="02020603050405020304" pitchFamily="18" charset="0"/>
              </a:rPr>
              <a:t>cechującego się szczególną koncentracją negatywnych zjawisk,  </a:t>
            </a:r>
          </a:p>
          <a:p>
            <a:r>
              <a:rPr lang="pl-PL" sz="2800" dirty="0" smtClean="0">
                <a:latin typeface="Times New Roman" panose="02020603050405020304" pitchFamily="18" charset="0"/>
                <a:cs typeface="Times New Roman" panose="02020603050405020304" pitchFamily="18" charset="0"/>
              </a:rPr>
              <a:t>z uwagi na istotne znaczenie dla rozwoju lokalnego, </a:t>
            </a:r>
          </a:p>
          <a:p>
            <a:r>
              <a:rPr lang="pl-PL" sz="2800" dirty="0" smtClean="0">
                <a:latin typeface="Times New Roman" panose="02020603050405020304" pitchFamily="18" charset="0"/>
                <a:cs typeface="Times New Roman" panose="02020603050405020304" pitchFamily="18" charset="0"/>
              </a:rPr>
              <a:t>zamierza się prowadzić rewitalizację. </a:t>
            </a:r>
          </a:p>
          <a:p>
            <a:endParaRPr lang="pl-PL" sz="2800" dirty="0" smtClean="0">
              <a:latin typeface="Times New Roman" panose="02020603050405020304" pitchFamily="18" charset="0"/>
              <a:cs typeface="Times New Roman" panose="02020603050405020304" pitchFamily="18" charset="0"/>
            </a:endParaRPr>
          </a:p>
          <a:p>
            <a:endParaRPr lang="pl-PL" sz="2800" dirty="0">
              <a:latin typeface="Times New Roman" panose="02020603050405020304" pitchFamily="18" charset="0"/>
              <a:cs typeface="Times New Roman" panose="02020603050405020304" pitchFamily="18" charset="0"/>
            </a:endParaRPr>
          </a:p>
          <a:p>
            <a:pPr algn="r"/>
            <a:r>
              <a:rPr lang="pl-PL" sz="2800" dirty="0" smtClean="0">
                <a:latin typeface="Times New Roman" panose="02020603050405020304" pitchFamily="18" charset="0"/>
                <a:cs typeface="Times New Roman" panose="02020603050405020304" pitchFamily="18" charset="0"/>
              </a:rPr>
              <a:t>Obszar rewitalizacji może być podzielony na podobszary, </a:t>
            </a:r>
          </a:p>
          <a:p>
            <a:pPr algn="r"/>
            <a:r>
              <a:rPr lang="pl-PL" sz="2800" dirty="0" smtClean="0">
                <a:latin typeface="Times New Roman" panose="02020603050405020304" pitchFamily="18" charset="0"/>
                <a:cs typeface="Times New Roman" panose="02020603050405020304" pitchFamily="18" charset="0"/>
              </a:rPr>
              <a:t>w tym podobszary nieposiadające ze sobą wspólnych granic, </a:t>
            </a:r>
          </a:p>
          <a:p>
            <a:pPr algn="r"/>
            <a:r>
              <a:rPr lang="pl-PL" sz="2800" dirty="0" smtClean="0">
                <a:latin typeface="Times New Roman" panose="02020603050405020304" pitchFamily="18" charset="0"/>
                <a:cs typeface="Times New Roman" panose="02020603050405020304" pitchFamily="18" charset="0"/>
              </a:rPr>
              <a:t>lecz </a:t>
            </a:r>
            <a:r>
              <a:rPr lang="pl-PL" sz="2800" b="1" dirty="0" smtClean="0">
                <a:latin typeface="Times New Roman" panose="02020603050405020304" pitchFamily="18" charset="0"/>
                <a:cs typeface="Times New Roman" panose="02020603050405020304" pitchFamily="18" charset="0"/>
              </a:rPr>
              <a:t>nie może obejmować terenów większych niż 20% powierzchni gminy </a:t>
            </a:r>
          </a:p>
          <a:p>
            <a:pPr algn="r"/>
            <a:r>
              <a:rPr lang="pl-PL" sz="2800" b="1" dirty="0" smtClean="0">
                <a:latin typeface="Times New Roman" panose="02020603050405020304" pitchFamily="18" charset="0"/>
                <a:cs typeface="Times New Roman" panose="02020603050405020304" pitchFamily="18" charset="0"/>
              </a:rPr>
              <a:t>oraz zamieszkałych przez więcej niż 30% mieszkańców gminy</a:t>
            </a:r>
            <a:r>
              <a:rPr lang="pl-PL" sz="2800" dirty="0" smtClean="0">
                <a:latin typeface="Times New Roman" panose="02020603050405020304" pitchFamily="18" charset="0"/>
                <a:cs typeface="Times New Roman" panose="02020603050405020304" pitchFamily="18" charset="0"/>
              </a:rPr>
              <a:t>. </a:t>
            </a:r>
          </a:p>
          <a:p>
            <a:endParaRPr lang="pl-PL" sz="2800" dirty="0" smtClean="0">
              <a:latin typeface="Times New Roman" panose="02020603050405020304" pitchFamily="18" charset="0"/>
              <a:cs typeface="Times New Roman" panose="02020603050405020304" pitchFamily="18" charset="0"/>
            </a:endParaRPr>
          </a:p>
          <a:p>
            <a:endParaRPr lang="pl-PL" sz="2800" dirty="0">
              <a:latin typeface="Times New Roman" panose="02020603050405020304" pitchFamily="18" charset="0"/>
              <a:cs typeface="Times New Roman" panose="02020603050405020304" pitchFamily="18" charset="0"/>
            </a:endParaRPr>
          </a:p>
          <a:p>
            <a:r>
              <a:rPr lang="pl-PL" sz="2800" dirty="0" smtClean="0">
                <a:latin typeface="Times New Roman" panose="02020603050405020304" pitchFamily="18" charset="0"/>
                <a:cs typeface="Times New Roman" panose="02020603050405020304" pitchFamily="18" charset="0"/>
              </a:rPr>
              <a:t>W skład obszaru rewitalizacji mogą wejść obszary występowania </a:t>
            </a:r>
          </a:p>
          <a:p>
            <a:r>
              <a:rPr lang="pl-PL" sz="2800" dirty="0" smtClean="0">
                <a:latin typeface="Times New Roman" panose="02020603050405020304" pitchFamily="18" charset="0"/>
                <a:cs typeface="Times New Roman" panose="02020603050405020304" pitchFamily="18" charset="0"/>
              </a:rPr>
              <a:t>problemów przestrzennych, takich jak tereny poprzemysłowe </a:t>
            </a:r>
          </a:p>
          <a:p>
            <a:r>
              <a:rPr lang="pl-PL" sz="2800" dirty="0" smtClean="0">
                <a:latin typeface="Times New Roman" panose="02020603050405020304" pitchFamily="18" charset="0"/>
                <a:cs typeface="Times New Roman" panose="02020603050405020304" pitchFamily="18" charset="0"/>
              </a:rPr>
              <a:t>(w tym </a:t>
            </a:r>
            <a:r>
              <a:rPr lang="pl-PL" sz="2800" dirty="0" err="1" smtClean="0">
                <a:latin typeface="Times New Roman" panose="02020603050405020304" pitchFamily="18" charset="0"/>
                <a:cs typeface="Times New Roman" panose="02020603050405020304" pitchFamily="18" charset="0"/>
              </a:rPr>
              <a:t>poportowe</a:t>
            </a:r>
            <a:r>
              <a:rPr lang="pl-PL" sz="2800" dirty="0" smtClean="0">
                <a:latin typeface="Times New Roman" panose="02020603050405020304" pitchFamily="18" charset="0"/>
                <a:cs typeface="Times New Roman" panose="02020603050405020304" pitchFamily="18" charset="0"/>
              </a:rPr>
              <a:t> i </a:t>
            </a:r>
            <a:r>
              <a:rPr lang="pl-PL" sz="2800" dirty="0" err="1" smtClean="0">
                <a:latin typeface="Times New Roman" panose="02020603050405020304" pitchFamily="18" charset="0"/>
                <a:cs typeface="Times New Roman" panose="02020603050405020304" pitchFamily="18" charset="0"/>
              </a:rPr>
              <a:t>powydobywcze</a:t>
            </a:r>
            <a:r>
              <a:rPr lang="pl-PL" sz="2800" dirty="0" smtClean="0">
                <a:latin typeface="Times New Roman" panose="02020603050405020304" pitchFamily="18" charset="0"/>
                <a:cs typeface="Times New Roman" panose="02020603050405020304" pitchFamily="18" charset="0"/>
              </a:rPr>
              <a:t>), powojskowe lub </a:t>
            </a:r>
            <a:r>
              <a:rPr lang="pl-PL" sz="2800" dirty="0" err="1" smtClean="0">
                <a:latin typeface="Times New Roman" panose="02020603050405020304" pitchFamily="18" charset="0"/>
                <a:cs typeface="Times New Roman" panose="02020603050405020304" pitchFamily="18" charset="0"/>
              </a:rPr>
              <a:t>pokolejowe</a:t>
            </a:r>
            <a:r>
              <a:rPr lang="pl-PL" sz="2800" dirty="0" smtClean="0">
                <a:latin typeface="Times New Roman" panose="02020603050405020304" pitchFamily="18" charset="0"/>
                <a:cs typeface="Times New Roman" panose="02020603050405020304" pitchFamily="18" charset="0"/>
              </a:rPr>
              <a:t>, </a:t>
            </a:r>
          </a:p>
          <a:p>
            <a:r>
              <a:rPr lang="pl-PL" sz="2800" dirty="0" smtClean="0">
                <a:latin typeface="Times New Roman" panose="02020603050405020304" pitchFamily="18" charset="0"/>
                <a:cs typeface="Times New Roman" panose="02020603050405020304" pitchFamily="18" charset="0"/>
              </a:rPr>
              <a:t>wyłącznie w przypadku, gdy przewidziane dla nich działania są ściśle </a:t>
            </a:r>
          </a:p>
          <a:p>
            <a:r>
              <a:rPr lang="pl-PL" sz="2800" dirty="0" smtClean="0">
                <a:latin typeface="Times New Roman" panose="02020603050405020304" pitchFamily="18" charset="0"/>
                <a:cs typeface="Times New Roman" panose="02020603050405020304" pitchFamily="18" charset="0"/>
              </a:rPr>
              <a:t>powiązane z celami rewitalizacji dla danego obszaru rewitalizacji.</a:t>
            </a:r>
            <a:endParaRPr lang="pl-PL" sz="2800" dirty="0">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3"/>
          <a:srcRect b="60111"/>
          <a:stretch>
            <a:fillRect/>
          </a:stretch>
        </p:blipFill>
        <p:spPr>
          <a:xfrm>
            <a:off x="11734800" y="7004359"/>
            <a:ext cx="6048756" cy="3282641"/>
          </a:xfrm>
          <a:prstGeom prst="rect">
            <a:avLst/>
          </a:prstGeom>
        </p:spPr>
      </p:pic>
      <p:pic>
        <p:nvPicPr>
          <p:cNvPr id="5" name="Picture 3"/>
          <p:cNvPicPr>
            <a:picLocks noChangeAspect="1"/>
          </p:cNvPicPr>
          <p:nvPr/>
        </p:nvPicPr>
        <p:blipFill>
          <a:blip r:embed="rId4"/>
          <a:srcRect/>
          <a:stretch>
            <a:fillRect/>
          </a:stretch>
        </p:blipFill>
        <p:spPr>
          <a:xfrm rot="16200000">
            <a:off x="12673970" y="-1435356"/>
            <a:ext cx="4170414" cy="4928111"/>
          </a:xfrm>
          <a:prstGeom prst="rect">
            <a:avLst/>
          </a:prstGeom>
        </p:spPr>
      </p:pic>
    </p:spTree>
    <p:extLst>
      <p:ext uri="{BB962C8B-B14F-4D97-AF65-F5344CB8AC3E}">
        <p14:creationId xmlns:p14="http://schemas.microsoft.com/office/powerpoint/2010/main" val="308845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sp>
        <p:nvSpPr>
          <p:cNvPr id="2" name="Prostokąt 1"/>
          <p:cNvSpPr/>
          <p:nvPr/>
        </p:nvSpPr>
        <p:spPr>
          <a:xfrm>
            <a:off x="2590800" y="2324100"/>
            <a:ext cx="12877800" cy="5509200"/>
          </a:xfrm>
          <a:prstGeom prst="rect">
            <a:avLst/>
          </a:prstGeom>
        </p:spPr>
        <p:txBody>
          <a:bodyPr wrap="square">
            <a:spAutoFit/>
          </a:bodyPr>
          <a:lstStyle/>
          <a:p>
            <a:pPr algn="just"/>
            <a:r>
              <a:rPr lang="pl-PL" sz="3600" u="sng" dirty="0" smtClean="0">
                <a:solidFill>
                  <a:schemeClr val="bg2">
                    <a:lumMod val="90000"/>
                  </a:schemeClr>
                </a:solidFill>
                <a:latin typeface="TAN Mon Cheri" panose="020B0604020202020204" charset="0"/>
                <a:ea typeface="Calibri" panose="020F0502020204030204" pitchFamily="34" charset="0"/>
              </a:rPr>
              <a:t>Mapa</a:t>
            </a:r>
          </a:p>
          <a:p>
            <a:pPr algn="just"/>
            <a:endParaRPr lang="pl-PL" sz="2800" dirty="0" smtClean="0">
              <a:solidFill>
                <a:schemeClr val="bg2">
                  <a:lumMod val="90000"/>
                </a:schemeClr>
              </a:solidFill>
              <a:latin typeface="TAN Mon Cheri" panose="020B0604020202020204" charset="0"/>
              <a:ea typeface="Calibri" panose="020F0502020204030204" pitchFamily="34" charset="0"/>
            </a:endParaRPr>
          </a:p>
          <a:p>
            <a:pPr algn="just">
              <a:lnSpc>
                <a:spcPct val="150000"/>
              </a:lnSpc>
            </a:pPr>
            <a:r>
              <a:rPr lang="pl-PL" sz="3200" dirty="0" smtClean="0">
                <a:solidFill>
                  <a:schemeClr val="bg2">
                    <a:lumMod val="90000"/>
                  </a:schemeClr>
                </a:solidFill>
                <a:latin typeface="Times New Roman" panose="02020603050405020304" pitchFamily="18" charset="0"/>
                <a:ea typeface="Calibri" panose="020F0502020204030204" pitchFamily="34" charset="0"/>
              </a:rPr>
              <a:t>Obligatoryjnym załącznikiem do Gminnego Programu Rewitalizacji jest </a:t>
            </a:r>
            <a:r>
              <a:rPr lang="pl-PL" sz="3200" b="1" dirty="0" smtClean="0">
                <a:solidFill>
                  <a:schemeClr val="bg2">
                    <a:lumMod val="90000"/>
                  </a:schemeClr>
                </a:solidFill>
                <a:latin typeface="Times New Roman" panose="02020603050405020304" pitchFamily="18" charset="0"/>
                <a:ea typeface="Calibri" panose="020F0502020204030204" pitchFamily="34" charset="0"/>
              </a:rPr>
              <a:t>mapa z zaznaczonym obszarem zdegradowany </a:t>
            </a:r>
            <a:r>
              <a:rPr lang="pl-PL" sz="3200" b="1" dirty="0">
                <a:solidFill>
                  <a:schemeClr val="bg2">
                    <a:lumMod val="90000"/>
                  </a:schemeClr>
                </a:solidFill>
                <a:latin typeface="Times New Roman" panose="02020603050405020304" pitchFamily="18" charset="0"/>
                <a:ea typeface="Calibri" panose="020F0502020204030204" pitchFamily="34" charset="0"/>
              </a:rPr>
              <a:t>i </a:t>
            </a:r>
            <a:r>
              <a:rPr lang="pl-PL" sz="3200" b="1" dirty="0" smtClean="0">
                <a:solidFill>
                  <a:schemeClr val="bg2">
                    <a:lumMod val="90000"/>
                  </a:schemeClr>
                </a:solidFill>
                <a:latin typeface="Times New Roman" panose="02020603050405020304" pitchFamily="18" charset="0"/>
                <a:ea typeface="Calibri" panose="020F0502020204030204" pitchFamily="34" charset="0"/>
              </a:rPr>
              <a:t>obszarem rewitalizacji, </a:t>
            </a:r>
            <a:r>
              <a:rPr lang="pl-PL" sz="3200" dirty="0" smtClean="0">
                <a:solidFill>
                  <a:schemeClr val="bg2">
                    <a:lumMod val="90000"/>
                  </a:schemeClr>
                </a:solidFill>
                <a:latin typeface="Times New Roman" panose="02020603050405020304" pitchFamily="18" charset="0"/>
                <a:ea typeface="Calibri" panose="020F0502020204030204" pitchFamily="34" charset="0"/>
              </a:rPr>
              <a:t>w</a:t>
            </a:r>
            <a:r>
              <a:rPr lang="pl-PL" sz="3200" dirty="0">
                <a:solidFill>
                  <a:schemeClr val="bg2">
                    <a:lumMod val="90000"/>
                  </a:schemeClr>
                </a:solidFill>
                <a:latin typeface="Times New Roman" panose="02020603050405020304" pitchFamily="18" charset="0"/>
                <a:ea typeface="Calibri" panose="020F0502020204030204" pitchFamily="34" charset="0"/>
              </a:rPr>
              <a:t> skali co najmniej 1:5000, sporządzonej z wykorzystaniem treści mapy zasadniczej, a w przypadku jej braku – z wykorzystaniem treści mapy ewidencyjnej, w rozumieniu ustawy z dnia 17 maja 1989 r. – Prawo geodezyjne i </a:t>
            </a:r>
            <a:r>
              <a:rPr lang="pl-PL" sz="3200" dirty="0" smtClean="0">
                <a:solidFill>
                  <a:schemeClr val="bg2">
                    <a:lumMod val="90000"/>
                  </a:schemeClr>
                </a:solidFill>
                <a:latin typeface="Times New Roman" panose="02020603050405020304" pitchFamily="18" charset="0"/>
                <a:ea typeface="Calibri" panose="020F0502020204030204" pitchFamily="34" charset="0"/>
              </a:rPr>
              <a:t>kartograficzne.</a:t>
            </a:r>
            <a:endParaRPr lang="pl-PL" sz="3200" dirty="0">
              <a:solidFill>
                <a:schemeClr val="bg2">
                  <a:lumMod val="90000"/>
                </a:schemeClr>
              </a:solidFill>
            </a:endParaRPr>
          </a:p>
        </p:txBody>
      </p:sp>
      <p:pic>
        <p:nvPicPr>
          <p:cNvPr id="3" name="Picture 3"/>
          <p:cNvPicPr>
            <a:picLocks noChangeAspect="1"/>
          </p:cNvPicPr>
          <p:nvPr/>
        </p:nvPicPr>
        <p:blipFill>
          <a:blip r:embed="rId2"/>
          <a:srcRect/>
          <a:stretch>
            <a:fillRect/>
          </a:stretch>
        </p:blipFill>
        <p:spPr>
          <a:xfrm rot="20791500">
            <a:off x="10466021" y="-4001542"/>
            <a:ext cx="10401154" cy="10613492"/>
          </a:xfrm>
          <a:prstGeom prst="rect">
            <a:avLst/>
          </a:prstGeom>
        </p:spPr>
      </p:pic>
      <p:pic>
        <p:nvPicPr>
          <p:cNvPr id="4" name="Picture 8"/>
          <p:cNvPicPr>
            <a:picLocks noChangeAspect="1"/>
          </p:cNvPicPr>
          <p:nvPr/>
        </p:nvPicPr>
        <p:blipFill>
          <a:blip r:embed="rId3"/>
          <a:srcRect/>
          <a:stretch>
            <a:fillRect/>
          </a:stretch>
        </p:blipFill>
        <p:spPr>
          <a:xfrm>
            <a:off x="-3281042" y="4431156"/>
            <a:ext cx="5871842" cy="5893944"/>
          </a:xfrm>
          <a:prstGeom prst="rect">
            <a:avLst/>
          </a:prstGeom>
        </p:spPr>
      </p:pic>
      <p:pic>
        <p:nvPicPr>
          <p:cNvPr id="5" name="Picture 4"/>
          <p:cNvPicPr>
            <a:picLocks noChangeAspect="1"/>
          </p:cNvPicPr>
          <p:nvPr/>
        </p:nvPicPr>
        <p:blipFill>
          <a:blip r:embed="rId4"/>
          <a:srcRect b="60111"/>
          <a:stretch>
            <a:fillRect/>
          </a:stretch>
        </p:blipFill>
        <p:spPr>
          <a:xfrm>
            <a:off x="6348222" y="7004359"/>
            <a:ext cx="6048756" cy="3282641"/>
          </a:xfrm>
          <a:prstGeom prst="rect">
            <a:avLst/>
          </a:prstGeom>
        </p:spPr>
      </p:pic>
    </p:spTree>
    <p:extLst>
      <p:ext uri="{BB962C8B-B14F-4D97-AF65-F5344CB8AC3E}">
        <p14:creationId xmlns:p14="http://schemas.microsoft.com/office/powerpoint/2010/main" val="35072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A66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91026" y="1611222"/>
            <a:ext cx="5871842" cy="5893944"/>
          </a:xfrm>
          <a:prstGeom prst="rect">
            <a:avLst/>
          </a:prstGeom>
        </p:spPr>
      </p:pic>
      <p:pic>
        <p:nvPicPr>
          <p:cNvPr id="3" name="Picture 3"/>
          <p:cNvPicPr>
            <a:picLocks noChangeAspect="1"/>
          </p:cNvPicPr>
          <p:nvPr/>
        </p:nvPicPr>
        <p:blipFill>
          <a:blip r:embed="rId3"/>
          <a:srcRect/>
          <a:stretch>
            <a:fillRect/>
          </a:stretch>
        </p:blipFill>
        <p:spPr>
          <a:xfrm rot="5400000">
            <a:off x="9050161" y="2056944"/>
            <a:ext cx="9541797" cy="12982037"/>
          </a:xfrm>
          <a:prstGeom prst="rect">
            <a:avLst/>
          </a:prstGeom>
        </p:spPr>
      </p:pic>
      <p:pic>
        <p:nvPicPr>
          <p:cNvPr id="4" name="Picture 4"/>
          <p:cNvPicPr>
            <a:picLocks noChangeAspect="1"/>
          </p:cNvPicPr>
          <p:nvPr/>
        </p:nvPicPr>
        <p:blipFill>
          <a:blip r:embed="rId4"/>
          <a:srcRect/>
          <a:stretch>
            <a:fillRect/>
          </a:stretch>
        </p:blipFill>
        <p:spPr>
          <a:xfrm rot="9527041">
            <a:off x="6201508" y="-1728937"/>
            <a:ext cx="3176922" cy="3457875"/>
          </a:xfrm>
          <a:prstGeom prst="rect">
            <a:avLst/>
          </a:prstGeom>
        </p:spPr>
      </p:pic>
      <p:sp>
        <p:nvSpPr>
          <p:cNvPr id="6" name="TextBox 6"/>
          <p:cNvSpPr txBox="1"/>
          <p:nvPr/>
        </p:nvSpPr>
        <p:spPr>
          <a:xfrm>
            <a:off x="1905000" y="2628900"/>
            <a:ext cx="15097584" cy="6186309"/>
          </a:xfrm>
          <a:prstGeom prst="rect">
            <a:avLst/>
          </a:prstGeom>
        </p:spPr>
        <p:txBody>
          <a:bodyPr wrap="square" lIns="0" tIns="0" rIns="0" bIns="0" rtlCol="0" anchor="t">
            <a:spAutoFit/>
          </a:bodyPr>
          <a:lstStyle/>
          <a:p>
            <a:pPr algn="ctr">
              <a:lnSpc>
                <a:spcPct val="150000"/>
              </a:lnSpc>
            </a:pPr>
            <a:r>
              <a:rPr lang="pl-PL" sz="3200" dirty="0" smtClean="0">
                <a:solidFill>
                  <a:schemeClr val="bg2">
                    <a:lumMod val="90000"/>
                  </a:schemeClr>
                </a:solidFill>
                <a:latin typeface="Barlow Medium Bold" panose="020B0604020202020204" charset="-18"/>
              </a:rPr>
              <a:t>Gmina </a:t>
            </a:r>
            <a:r>
              <a:rPr lang="pl-PL" sz="3200" dirty="0">
                <a:solidFill>
                  <a:schemeClr val="bg2">
                    <a:lumMod val="90000"/>
                  </a:schemeClr>
                </a:solidFill>
                <a:latin typeface="Barlow Medium Bold" panose="020B0604020202020204" charset="-18"/>
              </a:rPr>
              <a:t>położona jest: 50 km od Lublina, 20 km od Chełma, 50 km od przejścia granicznego w Dorohusku. Przez teren gminy przebiegają </a:t>
            </a:r>
            <a:endParaRPr lang="pl-PL" sz="3200" dirty="0" smtClean="0">
              <a:solidFill>
                <a:schemeClr val="bg2">
                  <a:lumMod val="90000"/>
                </a:schemeClr>
              </a:solidFill>
              <a:latin typeface="Barlow Medium Bold" panose="020B0604020202020204" charset="-18"/>
            </a:endParaRPr>
          </a:p>
          <a:p>
            <a:pPr algn="ctr">
              <a:lnSpc>
                <a:spcPct val="150000"/>
              </a:lnSpc>
            </a:pPr>
            <a:r>
              <a:rPr lang="pl-PL" sz="3200" dirty="0" smtClean="0">
                <a:solidFill>
                  <a:schemeClr val="bg2">
                    <a:lumMod val="90000"/>
                  </a:schemeClr>
                </a:solidFill>
                <a:latin typeface="Barlow Medium Bold" panose="020B0604020202020204" charset="-18"/>
              </a:rPr>
              <a:t>ważne </a:t>
            </a:r>
            <a:r>
              <a:rPr lang="pl-PL" sz="3200" dirty="0">
                <a:solidFill>
                  <a:schemeClr val="bg2">
                    <a:lumMod val="90000"/>
                  </a:schemeClr>
                </a:solidFill>
                <a:latin typeface="Barlow Medium Bold" panose="020B0604020202020204" charset="-18"/>
              </a:rPr>
              <a:t>szlaki komunikacyjne: </a:t>
            </a:r>
            <a:endParaRPr lang="pl-PL" sz="3200" dirty="0" smtClean="0">
              <a:solidFill>
                <a:schemeClr val="bg2">
                  <a:lumMod val="90000"/>
                </a:schemeClr>
              </a:solidFill>
              <a:latin typeface="Barlow Medium Bold" panose="020B0604020202020204" charset="-18"/>
            </a:endParaRPr>
          </a:p>
          <a:p>
            <a:pPr algn="ctr">
              <a:lnSpc>
                <a:spcPct val="150000"/>
              </a:lnSpc>
            </a:pPr>
            <a:r>
              <a:rPr lang="pl-PL" sz="3200" dirty="0">
                <a:solidFill>
                  <a:schemeClr val="bg2">
                    <a:lumMod val="90000"/>
                  </a:schemeClr>
                </a:solidFill>
                <a:latin typeface="Barlow Medium Bold" panose="020B0604020202020204" charset="-18"/>
              </a:rPr>
              <a:t>*</a:t>
            </a:r>
            <a:r>
              <a:rPr lang="pl-PL" sz="3200" dirty="0" smtClean="0">
                <a:solidFill>
                  <a:schemeClr val="bg2">
                    <a:lumMod val="90000"/>
                  </a:schemeClr>
                </a:solidFill>
                <a:latin typeface="Barlow Medium Bold" panose="020B0604020202020204" charset="-18"/>
              </a:rPr>
              <a:t>droga </a:t>
            </a:r>
            <a:r>
              <a:rPr lang="pl-PL" sz="3200" dirty="0">
                <a:solidFill>
                  <a:schemeClr val="bg2">
                    <a:lumMod val="90000"/>
                  </a:schemeClr>
                </a:solidFill>
                <a:latin typeface="Barlow Medium Bold" panose="020B0604020202020204" charset="-18"/>
              </a:rPr>
              <a:t>wojewódzka nr 839 połączona z drogą krajową S-12, </a:t>
            </a:r>
            <a:endParaRPr lang="pl-PL" sz="3200" dirty="0" smtClean="0">
              <a:solidFill>
                <a:schemeClr val="bg2">
                  <a:lumMod val="90000"/>
                </a:schemeClr>
              </a:solidFill>
              <a:latin typeface="Barlow Medium Bold" panose="020B0604020202020204" charset="-18"/>
            </a:endParaRPr>
          </a:p>
          <a:p>
            <a:pPr algn="ctr">
              <a:lnSpc>
                <a:spcPct val="150000"/>
              </a:lnSpc>
            </a:pPr>
            <a:r>
              <a:rPr lang="pl-PL" sz="3200" dirty="0">
                <a:solidFill>
                  <a:schemeClr val="bg2">
                    <a:lumMod val="90000"/>
                  </a:schemeClr>
                </a:solidFill>
                <a:latin typeface="Barlow Medium Bold" panose="020B0604020202020204" charset="-18"/>
              </a:rPr>
              <a:t>*</a:t>
            </a:r>
            <a:r>
              <a:rPr lang="pl-PL" sz="3200" dirty="0" smtClean="0">
                <a:solidFill>
                  <a:schemeClr val="bg2">
                    <a:lumMod val="90000"/>
                  </a:schemeClr>
                </a:solidFill>
                <a:latin typeface="Barlow Medium Bold" panose="020B0604020202020204" charset="-18"/>
              </a:rPr>
              <a:t>linia </a:t>
            </a:r>
            <a:r>
              <a:rPr lang="pl-PL" sz="3200" dirty="0">
                <a:solidFill>
                  <a:schemeClr val="bg2">
                    <a:lumMod val="90000"/>
                  </a:schemeClr>
                </a:solidFill>
                <a:latin typeface="Barlow Medium Bold" panose="020B0604020202020204" charset="-18"/>
              </a:rPr>
              <a:t>kolejowa nr 7 Warszawa – Lublin – Chełm – Dorohusk (granica państwa) – </a:t>
            </a:r>
            <a:r>
              <a:rPr lang="pl-PL" sz="3200" dirty="0" smtClean="0">
                <a:solidFill>
                  <a:schemeClr val="bg2">
                    <a:lumMod val="90000"/>
                  </a:schemeClr>
                </a:solidFill>
                <a:latin typeface="Barlow Medium Bold" panose="020B0604020202020204" charset="-18"/>
              </a:rPr>
              <a:t>Kijów</a:t>
            </a:r>
          </a:p>
          <a:p>
            <a:pPr algn="ctr">
              <a:lnSpc>
                <a:spcPct val="150000"/>
              </a:lnSpc>
            </a:pPr>
            <a:r>
              <a:rPr lang="pl-PL" sz="3200" dirty="0">
                <a:solidFill>
                  <a:schemeClr val="bg2">
                    <a:lumMod val="90000"/>
                  </a:schemeClr>
                </a:solidFill>
                <a:latin typeface="Barlow Medium Bold" panose="020B0604020202020204" charset="-18"/>
              </a:rPr>
              <a:t>*</a:t>
            </a:r>
            <a:r>
              <a:rPr lang="pl-PL" sz="3200" dirty="0" smtClean="0">
                <a:solidFill>
                  <a:schemeClr val="bg2">
                    <a:lumMod val="90000"/>
                  </a:schemeClr>
                </a:solidFill>
                <a:latin typeface="Barlow Medium Bold" panose="020B0604020202020204" charset="-18"/>
              </a:rPr>
              <a:t>linia </a:t>
            </a:r>
            <a:r>
              <a:rPr lang="pl-PL" sz="3200" dirty="0">
                <a:solidFill>
                  <a:schemeClr val="bg2">
                    <a:lumMod val="90000"/>
                  </a:schemeClr>
                </a:solidFill>
                <a:latin typeface="Barlow Medium Bold" panose="020B0604020202020204" charset="-18"/>
              </a:rPr>
              <a:t>kolejowa nr 69 Rejowiec – Hrebenne – Rawa Ruska – Lwów. </a:t>
            </a:r>
            <a:endParaRPr lang="pl-PL" sz="3200" dirty="0" smtClean="0">
              <a:solidFill>
                <a:schemeClr val="bg2">
                  <a:lumMod val="90000"/>
                </a:schemeClr>
              </a:solidFill>
              <a:latin typeface="Barlow Medium Bold" panose="020B0604020202020204" charset="-18"/>
            </a:endParaRPr>
          </a:p>
          <a:p>
            <a:pPr algn="ctr">
              <a:lnSpc>
                <a:spcPct val="150000"/>
              </a:lnSpc>
            </a:pPr>
            <a:r>
              <a:rPr lang="pl-PL" sz="3200" dirty="0" smtClean="0">
                <a:solidFill>
                  <a:schemeClr val="bg2">
                    <a:lumMod val="90000"/>
                  </a:schemeClr>
                </a:solidFill>
                <a:latin typeface="Barlow Medium Bold" panose="020B0604020202020204" charset="-18"/>
              </a:rPr>
              <a:t>Gmina </a:t>
            </a:r>
            <a:r>
              <a:rPr lang="pl-PL" sz="3200" dirty="0">
                <a:solidFill>
                  <a:schemeClr val="bg2">
                    <a:lumMod val="90000"/>
                  </a:schemeClr>
                </a:solidFill>
                <a:latin typeface="Barlow Medium Bold" panose="020B0604020202020204" charset="-18"/>
              </a:rPr>
              <a:t>Rejowiec Fabryczny leży w regionie przygranicznym. </a:t>
            </a:r>
          </a:p>
          <a:p>
            <a:pPr algn="ctr">
              <a:lnSpc>
                <a:spcPct val="150000"/>
              </a:lnSpc>
            </a:pPr>
            <a:endParaRPr lang="en-US" sz="4400" dirty="0">
              <a:solidFill>
                <a:srgbClr val="FAF2E9"/>
              </a:solidFill>
              <a:latin typeface="TAN Mon Che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21489" y="4076700"/>
            <a:ext cx="6079617" cy="8229600"/>
          </a:xfrm>
          <a:prstGeom prst="rect">
            <a:avLst/>
          </a:prstGeom>
        </p:spPr>
      </p:pic>
      <p:pic>
        <p:nvPicPr>
          <p:cNvPr id="3" name="Picture 3"/>
          <p:cNvPicPr>
            <a:picLocks noChangeAspect="1"/>
          </p:cNvPicPr>
          <p:nvPr/>
        </p:nvPicPr>
        <p:blipFill>
          <a:blip r:embed="rId3"/>
          <a:srcRect/>
          <a:stretch>
            <a:fillRect/>
          </a:stretch>
        </p:blipFill>
        <p:spPr>
          <a:xfrm>
            <a:off x="10153683" y="-4631792"/>
            <a:ext cx="10401154" cy="11320984"/>
          </a:xfrm>
          <a:prstGeom prst="rect">
            <a:avLst/>
          </a:prstGeom>
        </p:spPr>
      </p:pic>
      <p:grpSp>
        <p:nvGrpSpPr>
          <p:cNvPr id="4" name="Group 4"/>
          <p:cNvGrpSpPr/>
          <p:nvPr/>
        </p:nvGrpSpPr>
        <p:grpSpPr>
          <a:xfrm>
            <a:off x="2095460" y="3771900"/>
            <a:ext cx="13258800" cy="3116238"/>
            <a:chOff x="0" y="-114300"/>
            <a:chExt cx="13858097" cy="4154983"/>
          </a:xfrm>
        </p:grpSpPr>
        <p:sp>
          <p:nvSpPr>
            <p:cNvPr id="5" name="TextBox 5"/>
            <p:cNvSpPr txBox="1"/>
            <p:nvPr/>
          </p:nvSpPr>
          <p:spPr>
            <a:xfrm>
              <a:off x="0" y="-114300"/>
              <a:ext cx="13858097" cy="4154983"/>
            </a:xfrm>
            <a:prstGeom prst="rect">
              <a:avLst/>
            </a:prstGeom>
          </p:spPr>
          <p:txBody>
            <a:bodyPr lIns="0" tIns="0" rIns="0" bIns="0" rtlCol="0" anchor="t">
              <a:spAutoFit/>
            </a:bodyPr>
            <a:lstStyle/>
            <a:p>
              <a:pPr algn="ctr">
                <a:lnSpc>
                  <a:spcPts val="8050"/>
                </a:lnSpc>
              </a:pPr>
              <a:r>
                <a:rPr lang="pl-PL" sz="5750" b="1" dirty="0">
                  <a:solidFill>
                    <a:schemeClr val="bg2">
                      <a:lumMod val="90000"/>
                    </a:schemeClr>
                  </a:solidFill>
                  <a:latin typeface="TAN Mon Cheri"/>
                </a:rPr>
                <a:t>5</a:t>
              </a:r>
              <a:r>
                <a:rPr lang="pl-PL" sz="5750" b="1" dirty="0" smtClean="0">
                  <a:solidFill>
                    <a:schemeClr val="bg2">
                      <a:lumMod val="90000"/>
                    </a:schemeClr>
                  </a:solidFill>
                  <a:latin typeface="TAN Mon Cheri"/>
                </a:rPr>
                <a:t>. </a:t>
              </a:r>
              <a:r>
                <a:rPr lang="pl-PL" sz="5750" b="1" dirty="0" smtClean="0">
                  <a:solidFill>
                    <a:schemeClr val="bg2">
                      <a:lumMod val="90000"/>
                    </a:schemeClr>
                  </a:solidFill>
                  <a:latin typeface="TAN Mon Cheri"/>
                </a:rPr>
                <a:t>Metodyka budowania Gminnego Programu Rewitalizacji</a:t>
              </a:r>
              <a:endParaRPr lang="en-US" sz="5750" b="1" dirty="0">
                <a:solidFill>
                  <a:schemeClr val="bg2">
                    <a:lumMod val="90000"/>
                  </a:schemeClr>
                </a:solidFill>
                <a:latin typeface="TAN Mon Cheri"/>
              </a:endParaRPr>
            </a:p>
          </p:txBody>
        </p:sp>
        <p:sp>
          <p:nvSpPr>
            <p:cNvPr id="6" name="TextBox 6"/>
            <p:cNvSpPr txBox="1"/>
            <p:nvPr/>
          </p:nvSpPr>
          <p:spPr>
            <a:xfrm>
              <a:off x="0" y="1783024"/>
              <a:ext cx="13858097" cy="641201"/>
            </a:xfrm>
            <a:prstGeom prst="rect">
              <a:avLst/>
            </a:prstGeom>
          </p:spPr>
          <p:txBody>
            <a:bodyPr lIns="0" tIns="0" rIns="0" bIns="0" rtlCol="0" anchor="t">
              <a:spAutoFit/>
            </a:bodyPr>
            <a:lstStyle/>
            <a:p>
              <a:pPr marL="0" lvl="0" indent="0" algn="ctr">
                <a:lnSpc>
                  <a:spcPts val="4199"/>
                </a:lnSpc>
              </a:pPr>
              <a:endParaRPr lang="en-US" sz="2999" u="none" dirty="0">
                <a:solidFill>
                  <a:srgbClr val="1B1B1B"/>
                </a:solidFill>
                <a:latin typeface="Barlow Medium Bold"/>
              </a:endParaRPr>
            </a:p>
          </p:txBody>
        </p:sp>
      </p:grpSp>
    </p:spTree>
    <p:extLst>
      <p:ext uri="{BB962C8B-B14F-4D97-AF65-F5344CB8AC3E}">
        <p14:creationId xmlns:p14="http://schemas.microsoft.com/office/powerpoint/2010/main" val="79588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3"/>
          <p:cNvPicPr>
            <a:picLocks noChangeAspect="1"/>
          </p:cNvPicPr>
          <p:nvPr/>
        </p:nvPicPr>
        <p:blipFill>
          <a:blip r:embed="rId2"/>
          <a:srcRect/>
          <a:stretch>
            <a:fillRect/>
          </a:stretch>
        </p:blipFill>
        <p:spPr>
          <a:xfrm rot="-169730">
            <a:off x="13690829" y="8054097"/>
            <a:ext cx="4772794" cy="5273806"/>
          </a:xfrm>
          <a:prstGeom prst="rect">
            <a:avLst/>
          </a:prstGeom>
        </p:spPr>
      </p:pic>
      <p:pic>
        <p:nvPicPr>
          <p:cNvPr id="6" name="Picture 4"/>
          <p:cNvPicPr>
            <a:picLocks noChangeAspect="1"/>
          </p:cNvPicPr>
          <p:nvPr/>
        </p:nvPicPr>
        <p:blipFill>
          <a:blip r:embed="rId3"/>
          <a:srcRect b="60111"/>
          <a:stretch>
            <a:fillRect/>
          </a:stretch>
        </p:blipFill>
        <p:spPr>
          <a:xfrm rot="16200000">
            <a:off x="13617386" y="1268069"/>
            <a:ext cx="6048756" cy="3282641"/>
          </a:xfrm>
          <a:prstGeom prst="rect">
            <a:avLst/>
          </a:prstGeom>
        </p:spPr>
      </p:pic>
      <p:pic>
        <p:nvPicPr>
          <p:cNvPr id="7" name="Picture 3"/>
          <p:cNvPicPr>
            <a:picLocks noChangeAspect="1"/>
          </p:cNvPicPr>
          <p:nvPr/>
        </p:nvPicPr>
        <p:blipFill>
          <a:blip r:embed="rId3"/>
          <a:srcRect/>
          <a:stretch>
            <a:fillRect/>
          </a:stretch>
        </p:blipFill>
        <p:spPr>
          <a:xfrm rot="7096969">
            <a:off x="-1853982" y="1145918"/>
            <a:ext cx="6048756" cy="8229600"/>
          </a:xfrm>
          <a:prstGeom prst="rect">
            <a:avLst/>
          </a:prstGeom>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1658843"/>
            <a:ext cx="9067799" cy="6797938"/>
          </a:xfrm>
          <a:prstGeom prst="rect">
            <a:avLst/>
          </a:prstGeom>
        </p:spPr>
      </p:pic>
    </p:spTree>
    <p:extLst>
      <p:ext uri="{BB962C8B-B14F-4D97-AF65-F5344CB8AC3E}">
        <p14:creationId xmlns:p14="http://schemas.microsoft.com/office/powerpoint/2010/main" val="2058480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3"/>
          <p:cNvPicPr>
            <a:picLocks noChangeAspect="1"/>
          </p:cNvPicPr>
          <p:nvPr/>
        </p:nvPicPr>
        <p:blipFill>
          <a:blip r:embed="rId2"/>
          <a:srcRect/>
          <a:stretch>
            <a:fillRect/>
          </a:stretch>
        </p:blipFill>
        <p:spPr>
          <a:xfrm rot="-169730">
            <a:off x="13690829" y="8054097"/>
            <a:ext cx="4772794" cy="5273806"/>
          </a:xfrm>
          <a:prstGeom prst="rect">
            <a:avLst/>
          </a:prstGeom>
        </p:spPr>
      </p:pic>
      <p:pic>
        <p:nvPicPr>
          <p:cNvPr id="6" name="Picture 4"/>
          <p:cNvPicPr>
            <a:picLocks noChangeAspect="1"/>
          </p:cNvPicPr>
          <p:nvPr/>
        </p:nvPicPr>
        <p:blipFill>
          <a:blip r:embed="rId3"/>
          <a:srcRect b="60111"/>
          <a:stretch>
            <a:fillRect/>
          </a:stretch>
        </p:blipFill>
        <p:spPr>
          <a:xfrm rot="16200000">
            <a:off x="13617386" y="1268069"/>
            <a:ext cx="6048756" cy="3282641"/>
          </a:xfrm>
          <a:prstGeom prst="rect">
            <a:avLst/>
          </a:prstGeom>
        </p:spPr>
      </p:pic>
      <p:pic>
        <p:nvPicPr>
          <p:cNvPr id="7" name="Picture 3"/>
          <p:cNvPicPr>
            <a:picLocks noChangeAspect="1"/>
          </p:cNvPicPr>
          <p:nvPr/>
        </p:nvPicPr>
        <p:blipFill>
          <a:blip r:embed="rId3"/>
          <a:srcRect/>
          <a:stretch>
            <a:fillRect/>
          </a:stretch>
        </p:blipFill>
        <p:spPr>
          <a:xfrm rot="7096969">
            <a:off x="-1853982" y="1145918"/>
            <a:ext cx="6048756" cy="8229600"/>
          </a:xfrm>
          <a:prstGeom prst="rect">
            <a:avLst/>
          </a:prstGeom>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1711707"/>
            <a:ext cx="9296400" cy="6863587"/>
          </a:xfrm>
          <a:prstGeom prst="rect">
            <a:avLst/>
          </a:prstGeom>
        </p:spPr>
      </p:pic>
    </p:spTree>
    <p:extLst>
      <p:ext uri="{BB962C8B-B14F-4D97-AF65-F5344CB8AC3E}">
        <p14:creationId xmlns:p14="http://schemas.microsoft.com/office/powerpoint/2010/main" val="212106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pic>
        <p:nvPicPr>
          <p:cNvPr id="5" name="Picture 9"/>
          <p:cNvPicPr>
            <a:picLocks noChangeAspect="1"/>
          </p:cNvPicPr>
          <p:nvPr/>
        </p:nvPicPr>
        <p:blipFill>
          <a:blip r:embed="rId2"/>
          <a:srcRect/>
          <a:stretch>
            <a:fillRect/>
          </a:stretch>
        </p:blipFill>
        <p:spPr>
          <a:xfrm rot="21233670">
            <a:off x="-875082" y="2701914"/>
            <a:ext cx="6110478" cy="8229600"/>
          </a:xfrm>
          <a:prstGeom prst="rect">
            <a:avLst/>
          </a:prstGeom>
        </p:spPr>
      </p:pic>
      <p:sp>
        <p:nvSpPr>
          <p:cNvPr id="4" name="TextBox 5"/>
          <p:cNvSpPr txBox="1"/>
          <p:nvPr/>
        </p:nvSpPr>
        <p:spPr>
          <a:xfrm>
            <a:off x="2667000" y="3314700"/>
            <a:ext cx="13258800" cy="2654573"/>
          </a:xfrm>
          <a:prstGeom prst="rect">
            <a:avLst/>
          </a:prstGeom>
        </p:spPr>
        <p:txBody>
          <a:bodyPr lIns="0" tIns="0" rIns="0" bIns="0" rtlCol="0" anchor="t">
            <a:spAutoFit/>
          </a:bodyPr>
          <a:lstStyle/>
          <a:p>
            <a:pPr algn="ctr"/>
            <a:r>
              <a:rPr lang="pl-PL" sz="5750" b="1" dirty="0" smtClean="0">
                <a:solidFill>
                  <a:schemeClr val="bg2">
                    <a:lumMod val="90000"/>
                  </a:schemeClr>
                </a:solidFill>
                <a:latin typeface="TAN Mon Cheri"/>
              </a:rPr>
              <a:t>6</a:t>
            </a:r>
            <a:r>
              <a:rPr lang="pl-PL" sz="5750" b="1" dirty="0" smtClean="0">
                <a:solidFill>
                  <a:schemeClr val="bg2">
                    <a:lumMod val="90000"/>
                  </a:schemeClr>
                </a:solidFill>
                <a:latin typeface="TAN Mon Cheri"/>
              </a:rPr>
              <a:t>. </a:t>
            </a:r>
            <a:r>
              <a:rPr lang="pl-PL" sz="5750" b="1" dirty="0" smtClean="0">
                <a:solidFill>
                  <a:schemeClr val="bg2">
                    <a:lumMod val="90000"/>
                  </a:schemeClr>
                </a:solidFill>
                <a:latin typeface="TAN Mon Cheri"/>
              </a:rPr>
              <a:t>Jakie możliwości wynikają </a:t>
            </a:r>
            <a:br>
              <a:rPr lang="pl-PL" sz="5750" b="1" dirty="0" smtClean="0">
                <a:solidFill>
                  <a:schemeClr val="bg2">
                    <a:lumMod val="90000"/>
                  </a:schemeClr>
                </a:solidFill>
                <a:latin typeface="TAN Mon Cheri"/>
              </a:rPr>
            </a:br>
            <a:r>
              <a:rPr lang="pl-PL" sz="5750" b="1" dirty="0" smtClean="0">
                <a:solidFill>
                  <a:schemeClr val="bg2">
                    <a:lumMod val="90000"/>
                  </a:schemeClr>
                </a:solidFill>
                <a:latin typeface="TAN Mon Cheri"/>
              </a:rPr>
              <a:t>z uchwalenia gminnego programu rewitalizacji?</a:t>
            </a:r>
            <a:endParaRPr lang="en-US" sz="5750" b="1" dirty="0">
              <a:solidFill>
                <a:schemeClr val="bg2">
                  <a:lumMod val="90000"/>
                </a:schemeClr>
              </a:solidFill>
              <a:latin typeface="TAN Mon Cheri"/>
            </a:endParaRPr>
          </a:p>
        </p:txBody>
      </p:sp>
      <p:pic>
        <p:nvPicPr>
          <p:cNvPr id="6" name="Picture 2"/>
          <p:cNvPicPr>
            <a:picLocks noChangeAspect="1"/>
          </p:cNvPicPr>
          <p:nvPr/>
        </p:nvPicPr>
        <p:blipFill>
          <a:blip r:embed="rId3"/>
          <a:srcRect/>
          <a:stretch>
            <a:fillRect/>
          </a:stretch>
        </p:blipFill>
        <p:spPr>
          <a:xfrm rot="12441313">
            <a:off x="12576863" y="3245503"/>
            <a:ext cx="5458968" cy="7315200"/>
          </a:xfrm>
          <a:prstGeom prst="rect">
            <a:avLst/>
          </a:prstGeom>
        </p:spPr>
      </p:pic>
      <p:pic>
        <p:nvPicPr>
          <p:cNvPr id="7" name="Picture 4"/>
          <p:cNvPicPr>
            <a:picLocks noChangeAspect="1"/>
          </p:cNvPicPr>
          <p:nvPr/>
        </p:nvPicPr>
        <p:blipFill>
          <a:blip r:embed="rId4"/>
          <a:srcRect/>
          <a:stretch>
            <a:fillRect/>
          </a:stretch>
        </p:blipFill>
        <p:spPr>
          <a:xfrm rot="18297315" flipH="1">
            <a:off x="10082372" y="-305252"/>
            <a:ext cx="3284658" cy="3629457"/>
          </a:xfrm>
          <a:prstGeom prst="rect">
            <a:avLst/>
          </a:prstGeom>
        </p:spPr>
      </p:pic>
    </p:spTree>
    <p:extLst>
      <p:ext uri="{BB962C8B-B14F-4D97-AF65-F5344CB8AC3E}">
        <p14:creationId xmlns:p14="http://schemas.microsoft.com/office/powerpoint/2010/main" val="373321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Picture 3"/>
          <p:cNvPicPr>
            <a:picLocks noChangeAspect="1"/>
          </p:cNvPicPr>
          <p:nvPr/>
        </p:nvPicPr>
        <p:blipFill>
          <a:blip r:embed="rId2"/>
          <a:srcRect/>
          <a:stretch>
            <a:fillRect/>
          </a:stretch>
        </p:blipFill>
        <p:spPr>
          <a:xfrm rot="14454772">
            <a:off x="9086899" y="1964956"/>
            <a:ext cx="7405853" cy="8060792"/>
          </a:xfrm>
          <a:prstGeom prst="rect">
            <a:avLst/>
          </a:prstGeom>
        </p:spPr>
      </p:pic>
      <p:sp>
        <p:nvSpPr>
          <p:cNvPr id="4" name="Prostokąt 3"/>
          <p:cNvSpPr/>
          <p:nvPr/>
        </p:nvSpPr>
        <p:spPr>
          <a:xfrm>
            <a:off x="609600" y="342900"/>
            <a:ext cx="16230600" cy="9048631"/>
          </a:xfrm>
          <a:prstGeom prst="rect">
            <a:avLst/>
          </a:prstGeom>
        </p:spPr>
        <p:txBody>
          <a:bodyPr wrap="square">
            <a:spAutoFit/>
          </a:bodyPr>
          <a:lstStyle/>
          <a:p>
            <a:pPr>
              <a:lnSpc>
                <a:spcPct val="150000"/>
              </a:lnSpc>
            </a:pPr>
            <a:r>
              <a:rPr lang="pl-PL" sz="2800" dirty="0">
                <a:solidFill>
                  <a:schemeClr val="bg2">
                    <a:lumMod val="50000"/>
                  </a:schemeClr>
                </a:solidFill>
                <a:latin typeface="Times New Roman" panose="02020603050405020304" pitchFamily="18" charset="0"/>
                <a:cs typeface="Times New Roman" panose="02020603050405020304" pitchFamily="18" charset="0"/>
              </a:rPr>
              <a:t>Specjalna Strefa Rewitalizacji </a:t>
            </a:r>
            <a:r>
              <a:rPr lang="pl-PL" sz="2400" dirty="0">
                <a:solidFill>
                  <a:schemeClr val="bg2">
                    <a:lumMod val="90000"/>
                  </a:schemeClr>
                </a:solidFill>
                <a:latin typeface="Times New Roman" panose="02020603050405020304" pitchFamily="18" charset="0"/>
                <a:cs typeface="Times New Roman" panose="02020603050405020304" pitchFamily="18" charset="0"/>
              </a:rPr>
              <a:t>może zostać utworzona tylko w przypadku przyjęcia GPR. Obowiązuje na obszarze rewitalizacji lub na podobszarach rewitalizacji.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Uprawnia </a:t>
            </a:r>
            <a:r>
              <a:rPr lang="pl-PL" sz="2400" dirty="0">
                <a:solidFill>
                  <a:schemeClr val="bg2">
                    <a:lumMod val="90000"/>
                  </a:schemeClr>
                </a:solidFill>
                <a:latin typeface="Times New Roman" panose="02020603050405020304" pitchFamily="18" charset="0"/>
                <a:cs typeface="Times New Roman" panose="02020603050405020304" pitchFamily="18" charset="0"/>
              </a:rPr>
              <a:t>do stosowania następujących instrumentów: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 </a:t>
            </a:r>
            <a:r>
              <a:rPr lang="pl-PL" sz="2400" dirty="0">
                <a:solidFill>
                  <a:schemeClr val="bg2">
                    <a:lumMod val="90000"/>
                  </a:schemeClr>
                </a:solidFill>
                <a:latin typeface="Times New Roman" panose="02020603050405020304" pitchFamily="18" charset="0"/>
                <a:cs typeface="Times New Roman" panose="02020603050405020304" pitchFamily="18" charset="0"/>
              </a:rPr>
              <a:t>prawo pierwokupu nieruchomości na rzecz gminy na obszarze lub podobszarach rewitalizacji,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 </a:t>
            </a:r>
            <a:r>
              <a:rPr lang="pl-PL" sz="2400" dirty="0">
                <a:solidFill>
                  <a:schemeClr val="bg2">
                    <a:lumMod val="90000"/>
                  </a:schemeClr>
                </a:solidFill>
                <a:latin typeface="Times New Roman" panose="02020603050405020304" pitchFamily="18" charset="0"/>
                <a:cs typeface="Times New Roman" panose="02020603050405020304" pitchFamily="18" charset="0"/>
              </a:rPr>
              <a:t>budowa lub przebudowa budynków służących rozwojowi społecznego budownictwa czynszowego, które stanowi cel publiczny zgodnie z obowiązującym mpzp5 ,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 </a:t>
            </a:r>
            <a:r>
              <a:rPr lang="pl-PL" sz="2400" dirty="0">
                <a:solidFill>
                  <a:schemeClr val="bg2">
                    <a:lumMod val="90000"/>
                  </a:schemeClr>
                </a:solidFill>
                <a:latin typeface="Times New Roman" panose="02020603050405020304" pitchFamily="18" charset="0"/>
                <a:cs typeface="Times New Roman" panose="02020603050405020304" pitchFamily="18" charset="0"/>
              </a:rPr>
              <a:t>możliwość udzielania dotacji na roboty budowlane: remonty, przebudowy, prace konserwatorskie i restauratorskie obiektów budowlanych wpisanych do wykazu przedsięwzięć rewitalizacyjnych w GPR – w wysokości nieprzekraczającej 50%,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 </a:t>
            </a:r>
            <a:r>
              <a:rPr lang="pl-PL" sz="2400" dirty="0">
                <a:solidFill>
                  <a:schemeClr val="bg2">
                    <a:lumMod val="90000"/>
                  </a:schemeClr>
                </a:solidFill>
                <a:latin typeface="Times New Roman" panose="02020603050405020304" pitchFamily="18" charset="0"/>
                <a:cs typeface="Times New Roman" panose="02020603050405020304" pitchFamily="18" charset="0"/>
              </a:rPr>
              <a:t>ułatwienia w  tymczasowej lub trwałej przeprowadzce lokatorów na czas remontów, przebudowy lub budowy obiektu budowlanego,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 </a:t>
            </a:r>
            <a:r>
              <a:rPr lang="pl-PL" sz="2400" dirty="0">
                <a:solidFill>
                  <a:schemeClr val="bg2">
                    <a:lumMod val="90000"/>
                  </a:schemeClr>
                </a:solidFill>
                <a:latin typeface="Times New Roman" panose="02020603050405020304" pitchFamily="18" charset="0"/>
                <a:cs typeface="Times New Roman" panose="02020603050405020304" pitchFamily="18" charset="0"/>
              </a:rPr>
              <a:t>możliwość ustanowienia zakazu wydawania decyzji o  warunkach zabudowy dla wszystkich albo wybranych zmian sposobu zagospodarowania terenu wymagających tej decyzji,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 </a:t>
            </a:r>
            <a:r>
              <a:rPr lang="pl-PL" sz="2400" dirty="0">
                <a:solidFill>
                  <a:schemeClr val="bg2">
                    <a:lumMod val="90000"/>
                  </a:schemeClr>
                </a:solidFill>
                <a:latin typeface="Times New Roman" panose="02020603050405020304" pitchFamily="18" charset="0"/>
                <a:cs typeface="Times New Roman" panose="02020603050405020304" pitchFamily="18" charset="0"/>
              </a:rPr>
              <a:t>brak obowiązku wpłaty odszkodowań do depozytu sądowego w przypadku wywłaszczenia nieruchomości,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 </a:t>
            </a:r>
            <a:r>
              <a:rPr lang="pl-PL" sz="2400" dirty="0">
                <a:solidFill>
                  <a:schemeClr val="bg2">
                    <a:lumMod val="90000"/>
                  </a:schemeClr>
                </a:solidFill>
                <a:latin typeface="Times New Roman" panose="02020603050405020304" pitchFamily="18" charset="0"/>
                <a:cs typeface="Times New Roman" panose="02020603050405020304" pitchFamily="18" charset="0"/>
              </a:rPr>
              <a:t>ułatwienia w prowadzeniu remontów obiektów stanowiących współwłasność gminy,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 </a:t>
            </a:r>
            <a:r>
              <a:rPr lang="pl-PL" sz="2400" dirty="0">
                <a:solidFill>
                  <a:schemeClr val="bg2">
                    <a:lumMod val="90000"/>
                  </a:schemeClr>
                </a:solidFill>
                <a:latin typeface="Times New Roman" panose="02020603050405020304" pitchFamily="18" charset="0"/>
                <a:cs typeface="Times New Roman" panose="02020603050405020304" pitchFamily="18" charset="0"/>
              </a:rPr>
              <a:t>możliwość zwiększenia stawki opłaty </a:t>
            </a:r>
            <a:r>
              <a:rPr lang="pl-PL" sz="2400" dirty="0" err="1">
                <a:solidFill>
                  <a:schemeClr val="bg2">
                    <a:lumMod val="90000"/>
                  </a:schemeClr>
                </a:solidFill>
                <a:latin typeface="Times New Roman" panose="02020603050405020304" pitchFamily="18" charset="0"/>
                <a:cs typeface="Times New Roman" panose="02020603050405020304" pitchFamily="18" charset="0"/>
              </a:rPr>
              <a:t>adiacenckiej</a:t>
            </a:r>
            <a:r>
              <a:rPr lang="pl-PL" sz="2400" dirty="0">
                <a:solidFill>
                  <a:schemeClr val="bg2">
                    <a:lumMod val="90000"/>
                  </a:schemeClr>
                </a:solidFill>
                <a:latin typeface="Times New Roman" panose="02020603050405020304" pitchFamily="18" charset="0"/>
                <a:cs typeface="Times New Roman" panose="02020603050405020304" pitchFamily="18" charset="0"/>
              </a:rPr>
              <a:t> do 75%.</a:t>
            </a:r>
          </a:p>
        </p:txBody>
      </p:sp>
    </p:spTree>
    <p:extLst>
      <p:ext uri="{BB962C8B-B14F-4D97-AF65-F5344CB8AC3E}">
        <p14:creationId xmlns:p14="http://schemas.microsoft.com/office/powerpoint/2010/main" val="401228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Prostokąt 3"/>
          <p:cNvSpPr/>
          <p:nvPr/>
        </p:nvSpPr>
        <p:spPr>
          <a:xfrm>
            <a:off x="1219200" y="723900"/>
            <a:ext cx="15849600" cy="8428269"/>
          </a:xfrm>
          <a:prstGeom prst="rect">
            <a:avLst/>
          </a:prstGeom>
        </p:spPr>
        <p:txBody>
          <a:bodyPr wrap="square">
            <a:spAutoFit/>
          </a:bodyPr>
          <a:lstStyle/>
          <a:p>
            <a:pPr>
              <a:lnSpc>
                <a:spcPct val="150000"/>
              </a:lnSpc>
            </a:pPr>
            <a:r>
              <a:rPr lang="pl-PL" sz="2800" b="1" dirty="0">
                <a:latin typeface="Times New Roman" panose="02020603050405020304" pitchFamily="18" charset="0"/>
                <a:cs typeface="Times New Roman" panose="02020603050405020304" pitchFamily="18" charset="0"/>
              </a:rPr>
              <a:t>Miejscowy plan rewitalizacji </a:t>
            </a:r>
            <a:r>
              <a:rPr lang="pl-PL" sz="2400" dirty="0">
                <a:latin typeface="Times New Roman" panose="02020603050405020304" pitchFamily="18" charset="0"/>
                <a:cs typeface="Times New Roman" panose="02020603050405020304" pitchFamily="18" charset="0"/>
              </a:rPr>
              <a:t>jest szczególną formą </a:t>
            </a:r>
            <a:r>
              <a:rPr lang="pl-PL" sz="2400" dirty="0" err="1">
                <a:latin typeface="Times New Roman" panose="02020603050405020304" pitchFamily="18" charset="0"/>
                <a:cs typeface="Times New Roman" panose="02020603050405020304" pitchFamily="18" charset="0"/>
              </a:rPr>
              <a:t>mpzp</a:t>
            </a:r>
            <a:r>
              <a:rPr lang="pl-PL" sz="2400" dirty="0">
                <a:latin typeface="Times New Roman" panose="02020603050405020304" pitchFamily="18" charset="0"/>
                <a:cs typeface="Times New Roman" panose="02020603050405020304" pitchFamily="18" charset="0"/>
              </a:rPr>
              <a:t>. Obowiązuje na całości lub części obszaru rewitalizacji, dla którego przyjęto GPR. </a:t>
            </a:r>
            <a:endParaRPr lang="pl-PL" sz="2400" dirty="0" smtClean="0">
              <a:latin typeface="Times New Roman" panose="02020603050405020304" pitchFamily="18" charset="0"/>
              <a:cs typeface="Times New Roman" panose="02020603050405020304" pitchFamily="18" charset="0"/>
            </a:endParaRPr>
          </a:p>
          <a:p>
            <a:pPr>
              <a:lnSpc>
                <a:spcPct val="150000"/>
              </a:lnSpc>
            </a:pPr>
            <a:endParaRPr lang="pl-PL" sz="2400" dirty="0" smtClean="0">
              <a:latin typeface="Times New Roman" panose="02020603050405020304" pitchFamily="18" charset="0"/>
              <a:cs typeface="Times New Roman" panose="02020603050405020304" pitchFamily="18" charset="0"/>
            </a:endParaRPr>
          </a:p>
          <a:p>
            <a:pPr>
              <a:lnSpc>
                <a:spcPct val="150000"/>
              </a:lnSpc>
            </a:pPr>
            <a:r>
              <a:rPr lang="pl-PL" sz="2400" dirty="0" smtClean="0">
                <a:latin typeface="Times New Roman" panose="02020603050405020304" pitchFamily="18" charset="0"/>
                <a:cs typeface="Times New Roman" panose="02020603050405020304" pitchFamily="18" charset="0"/>
              </a:rPr>
              <a:t>Poza </a:t>
            </a:r>
            <a:r>
              <a:rPr lang="pl-PL" sz="2400" dirty="0">
                <a:latin typeface="Times New Roman" panose="02020603050405020304" pitchFamily="18" charset="0"/>
                <a:cs typeface="Times New Roman" panose="02020603050405020304" pitchFamily="18" charset="0"/>
              </a:rPr>
              <a:t>elementami typowymi dla planów miejscowych można w nim określić w zależności od potrzeb: </a:t>
            </a:r>
            <a:endParaRPr lang="pl-PL" sz="2400" dirty="0" smtClean="0">
              <a:latin typeface="Times New Roman" panose="02020603050405020304" pitchFamily="18" charset="0"/>
              <a:cs typeface="Times New Roman" panose="02020603050405020304" pitchFamily="18" charset="0"/>
            </a:endParaRPr>
          </a:p>
          <a:p>
            <a:pPr>
              <a:lnSpc>
                <a:spcPct val="150000"/>
              </a:lnSpc>
            </a:pPr>
            <a:r>
              <a:rPr lang="pl-PL" sz="2400" dirty="0" smtClean="0">
                <a:latin typeface="Times New Roman" panose="02020603050405020304" pitchFamily="18" charset="0"/>
                <a:cs typeface="Times New Roman" panose="02020603050405020304" pitchFamily="18" charset="0"/>
              </a:rPr>
              <a:t>• </a:t>
            </a:r>
            <a:r>
              <a:rPr lang="pl-PL" sz="2400" dirty="0">
                <a:latin typeface="Times New Roman" panose="02020603050405020304" pitchFamily="18" charset="0"/>
                <a:cs typeface="Times New Roman" panose="02020603050405020304" pitchFamily="18" charset="0"/>
              </a:rPr>
              <a:t>zasady kompozycji przestrzennej nowej zabudowy i jej harmonizowania z zabudową istniejącą, </a:t>
            </a:r>
            <a:endParaRPr lang="pl-PL" sz="2400" dirty="0" smtClean="0">
              <a:latin typeface="Times New Roman" panose="02020603050405020304" pitchFamily="18" charset="0"/>
              <a:cs typeface="Times New Roman" panose="02020603050405020304" pitchFamily="18" charset="0"/>
            </a:endParaRPr>
          </a:p>
          <a:p>
            <a:pPr>
              <a:lnSpc>
                <a:spcPct val="150000"/>
              </a:lnSpc>
            </a:pPr>
            <a:r>
              <a:rPr lang="pl-PL" sz="2400" dirty="0" smtClean="0">
                <a:latin typeface="Times New Roman" panose="02020603050405020304" pitchFamily="18" charset="0"/>
                <a:cs typeface="Times New Roman" panose="02020603050405020304" pitchFamily="18" charset="0"/>
              </a:rPr>
              <a:t>• </a:t>
            </a:r>
            <a:r>
              <a:rPr lang="pl-PL" sz="2400" dirty="0">
                <a:latin typeface="Times New Roman" panose="02020603050405020304" pitchFamily="18" charset="0"/>
                <a:cs typeface="Times New Roman" panose="02020603050405020304" pitchFamily="18" charset="0"/>
              </a:rPr>
              <a:t>ustalenia dotyczące charakterystycznych cech elewacji budynków, </a:t>
            </a:r>
            <a:endParaRPr lang="pl-PL" sz="2400" dirty="0" smtClean="0">
              <a:latin typeface="Times New Roman" panose="02020603050405020304" pitchFamily="18" charset="0"/>
              <a:cs typeface="Times New Roman" panose="02020603050405020304" pitchFamily="18" charset="0"/>
            </a:endParaRPr>
          </a:p>
          <a:p>
            <a:pPr>
              <a:lnSpc>
                <a:spcPct val="150000"/>
              </a:lnSpc>
            </a:pPr>
            <a:r>
              <a:rPr lang="pl-PL" sz="2400" dirty="0" smtClean="0">
                <a:latin typeface="Times New Roman" panose="02020603050405020304" pitchFamily="18" charset="0"/>
                <a:cs typeface="Times New Roman" panose="02020603050405020304" pitchFamily="18" charset="0"/>
              </a:rPr>
              <a:t>• </a:t>
            </a:r>
            <a:r>
              <a:rPr lang="pl-PL" sz="2400" dirty="0">
                <a:latin typeface="Times New Roman" panose="02020603050405020304" pitchFamily="18" charset="0"/>
                <a:cs typeface="Times New Roman" panose="02020603050405020304" pitchFamily="18" charset="0"/>
              </a:rPr>
              <a:t>szczegółowe ustalenia dotyczące zagospodarowania i wyposażenia terenów przestrzeni publicznych (m.in. urządzania i sytuowania zieleni, koncepcji organizacji ruchu na drogach publicznych, przekrojów ulic), </a:t>
            </a:r>
            <a:endParaRPr lang="pl-PL" sz="2400" dirty="0" smtClean="0">
              <a:latin typeface="Times New Roman" panose="02020603050405020304" pitchFamily="18" charset="0"/>
              <a:cs typeface="Times New Roman" panose="02020603050405020304" pitchFamily="18" charset="0"/>
            </a:endParaRPr>
          </a:p>
          <a:p>
            <a:pPr>
              <a:lnSpc>
                <a:spcPct val="150000"/>
              </a:lnSpc>
            </a:pPr>
            <a:r>
              <a:rPr lang="pl-PL" sz="2400" dirty="0" smtClean="0">
                <a:latin typeface="Times New Roman" panose="02020603050405020304" pitchFamily="18" charset="0"/>
                <a:cs typeface="Times New Roman" panose="02020603050405020304" pitchFamily="18" charset="0"/>
              </a:rPr>
              <a:t>• </a:t>
            </a:r>
            <a:r>
              <a:rPr lang="pl-PL" sz="2400" dirty="0">
                <a:latin typeface="Times New Roman" panose="02020603050405020304" pitchFamily="18" charset="0"/>
                <a:cs typeface="Times New Roman" panose="02020603050405020304" pitchFamily="18" charset="0"/>
              </a:rPr>
              <a:t>zakazy i ograniczenia dotyczące działalności handlowej lub usługowej, </a:t>
            </a:r>
            <a:endParaRPr lang="pl-PL" sz="2400" dirty="0" smtClean="0">
              <a:latin typeface="Times New Roman" panose="02020603050405020304" pitchFamily="18" charset="0"/>
              <a:cs typeface="Times New Roman" panose="02020603050405020304" pitchFamily="18" charset="0"/>
            </a:endParaRPr>
          </a:p>
          <a:p>
            <a:pPr>
              <a:lnSpc>
                <a:spcPct val="150000"/>
              </a:lnSpc>
            </a:pPr>
            <a:r>
              <a:rPr lang="pl-PL" sz="2400" dirty="0" smtClean="0">
                <a:latin typeface="Times New Roman" panose="02020603050405020304" pitchFamily="18" charset="0"/>
                <a:cs typeface="Times New Roman" panose="02020603050405020304" pitchFamily="18" charset="0"/>
              </a:rPr>
              <a:t>• </a:t>
            </a:r>
            <a:r>
              <a:rPr lang="pl-PL" sz="2400" dirty="0">
                <a:latin typeface="Times New Roman" panose="02020603050405020304" pitchFamily="18" charset="0"/>
                <a:cs typeface="Times New Roman" panose="02020603050405020304" pitchFamily="18" charset="0"/>
              </a:rPr>
              <a:t>maksymalną powierzchnię sprzedaży obiektów handlowych (w  tym obszary rozmieszczenia obiektów handlowych i ich dopuszczalną liczbę), </a:t>
            </a:r>
            <a:endParaRPr lang="pl-PL" sz="2400" dirty="0" smtClean="0">
              <a:latin typeface="Times New Roman" panose="02020603050405020304" pitchFamily="18" charset="0"/>
              <a:cs typeface="Times New Roman" panose="02020603050405020304" pitchFamily="18" charset="0"/>
            </a:endParaRPr>
          </a:p>
          <a:p>
            <a:pPr>
              <a:lnSpc>
                <a:spcPct val="150000"/>
              </a:lnSpc>
            </a:pPr>
            <a:r>
              <a:rPr lang="pl-PL" sz="2400" dirty="0" smtClean="0">
                <a:latin typeface="Times New Roman" panose="02020603050405020304" pitchFamily="18" charset="0"/>
                <a:cs typeface="Times New Roman" panose="02020603050405020304" pitchFamily="18" charset="0"/>
              </a:rPr>
              <a:t>• </a:t>
            </a:r>
            <a:r>
              <a:rPr lang="pl-PL" sz="2400" dirty="0">
                <a:latin typeface="Times New Roman" panose="02020603050405020304" pitchFamily="18" charset="0"/>
                <a:cs typeface="Times New Roman" panose="02020603050405020304" pitchFamily="18" charset="0"/>
              </a:rPr>
              <a:t>zakres niezbędnej do wybudowania infrastruktury technicznej, społecznej lub lokali. </a:t>
            </a:r>
            <a:endParaRPr lang="pl-PL" sz="2400" dirty="0" smtClean="0">
              <a:latin typeface="Times New Roman" panose="02020603050405020304" pitchFamily="18" charset="0"/>
              <a:cs typeface="Times New Roman" panose="02020603050405020304" pitchFamily="18" charset="0"/>
            </a:endParaRPr>
          </a:p>
          <a:p>
            <a:pPr>
              <a:lnSpc>
                <a:spcPct val="150000"/>
              </a:lnSpc>
            </a:pPr>
            <a:r>
              <a:rPr lang="pl-PL" sz="2400" dirty="0" smtClean="0">
                <a:latin typeface="Times New Roman" panose="02020603050405020304" pitchFamily="18" charset="0"/>
                <a:cs typeface="Times New Roman" panose="02020603050405020304" pitchFamily="18" charset="0"/>
              </a:rPr>
              <a:t>• </a:t>
            </a:r>
            <a:r>
              <a:rPr lang="pl-PL" sz="2400" dirty="0">
                <a:latin typeface="Times New Roman" panose="02020603050405020304" pitchFamily="18" charset="0"/>
                <a:cs typeface="Times New Roman" panose="02020603050405020304" pitchFamily="18" charset="0"/>
              </a:rPr>
              <a:t>W MPR można również określić, że warunkiem zabudowania nieruchomości będzie zawarcie przez inwestora umowy urbanistycznej z  gminą i  na jej podstawie zrealizowanie na jego koszt niezbędnej infrastruktury technicznej, społecznej lub lokali mieszkalnych. Te inwestycje uzupełniające są następnie przekazywane gminie przez inwestora.</a:t>
            </a:r>
          </a:p>
        </p:txBody>
      </p:sp>
      <p:pic>
        <p:nvPicPr>
          <p:cNvPr id="5" name="Picture 3"/>
          <p:cNvPicPr>
            <a:picLocks noChangeAspect="1"/>
          </p:cNvPicPr>
          <p:nvPr/>
        </p:nvPicPr>
        <p:blipFill>
          <a:blip r:embed="rId2"/>
          <a:srcRect/>
          <a:stretch>
            <a:fillRect/>
          </a:stretch>
        </p:blipFill>
        <p:spPr>
          <a:xfrm rot="7096969">
            <a:off x="11938219" y="823234"/>
            <a:ext cx="6048756" cy="8229600"/>
          </a:xfrm>
          <a:prstGeom prst="rect">
            <a:avLst/>
          </a:prstGeom>
        </p:spPr>
      </p:pic>
    </p:spTree>
    <p:extLst>
      <p:ext uri="{BB962C8B-B14F-4D97-AF65-F5344CB8AC3E}">
        <p14:creationId xmlns:p14="http://schemas.microsoft.com/office/powerpoint/2010/main" val="236340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pic>
        <p:nvPicPr>
          <p:cNvPr id="5" name="Picture 3"/>
          <p:cNvPicPr>
            <a:picLocks noChangeAspect="1"/>
          </p:cNvPicPr>
          <p:nvPr/>
        </p:nvPicPr>
        <p:blipFill>
          <a:blip r:embed="rId2"/>
          <a:srcRect/>
          <a:stretch>
            <a:fillRect/>
          </a:stretch>
        </p:blipFill>
        <p:spPr>
          <a:xfrm rot="14454772">
            <a:off x="-1305644" y="3045565"/>
            <a:ext cx="6232551" cy="6783729"/>
          </a:xfrm>
          <a:prstGeom prst="rect">
            <a:avLst/>
          </a:prstGeom>
        </p:spPr>
      </p:pic>
      <p:pic>
        <p:nvPicPr>
          <p:cNvPr id="6" name="Picture 9"/>
          <p:cNvPicPr>
            <a:picLocks noChangeAspect="1"/>
          </p:cNvPicPr>
          <p:nvPr/>
        </p:nvPicPr>
        <p:blipFill>
          <a:blip r:embed="rId3"/>
          <a:srcRect/>
          <a:stretch>
            <a:fillRect/>
          </a:stretch>
        </p:blipFill>
        <p:spPr>
          <a:xfrm rot="8397577">
            <a:off x="12358872" y="1885495"/>
            <a:ext cx="5109514" cy="6881500"/>
          </a:xfrm>
          <a:prstGeom prst="rect">
            <a:avLst/>
          </a:prstGeom>
        </p:spPr>
      </p:pic>
      <p:sp>
        <p:nvSpPr>
          <p:cNvPr id="4" name="Prostokąt 3"/>
          <p:cNvSpPr/>
          <p:nvPr/>
        </p:nvSpPr>
        <p:spPr>
          <a:xfrm>
            <a:off x="1143000" y="647700"/>
            <a:ext cx="16306800" cy="8956298"/>
          </a:xfrm>
          <a:prstGeom prst="rect">
            <a:avLst/>
          </a:prstGeom>
        </p:spPr>
        <p:txBody>
          <a:bodyPr wrap="square">
            <a:spAutoFit/>
          </a:bodyPr>
          <a:lstStyle/>
          <a:p>
            <a:pP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Bonifikata </a:t>
            </a:r>
            <a:r>
              <a:rPr lang="pl-PL" sz="2400" dirty="0">
                <a:solidFill>
                  <a:schemeClr val="bg2">
                    <a:lumMod val="90000"/>
                  </a:schemeClr>
                </a:solidFill>
                <a:latin typeface="Times New Roman" panose="02020603050405020304" pitchFamily="18" charset="0"/>
                <a:cs typeface="Times New Roman" panose="02020603050405020304" pitchFamily="18" charset="0"/>
              </a:rPr>
              <a:t>przy sprzedaży nieruchomości gminnych na cele służące rewitalizacji może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być </a:t>
            </a:r>
            <a:r>
              <a:rPr lang="pl-PL" sz="2400" dirty="0">
                <a:solidFill>
                  <a:schemeClr val="bg2">
                    <a:lumMod val="90000"/>
                  </a:schemeClr>
                </a:solidFill>
                <a:latin typeface="Times New Roman" panose="02020603050405020304" pitchFamily="18" charset="0"/>
                <a:cs typeface="Times New Roman" panose="02020603050405020304" pitchFamily="18" charset="0"/>
              </a:rPr>
              <a:t>przyznana, jeśli zostało to przewidziane w uchwale rady gminy stanowiącej akt prawa miejscowego.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Wprowadzenie </a:t>
            </a:r>
            <a:r>
              <a:rPr lang="pl-PL" sz="2400" dirty="0">
                <a:solidFill>
                  <a:schemeClr val="bg2">
                    <a:lumMod val="90000"/>
                  </a:schemeClr>
                </a:solidFill>
                <a:latin typeface="Times New Roman" panose="02020603050405020304" pitchFamily="18" charset="0"/>
                <a:cs typeface="Times New Roman" panose="02020603050405020304" pitchFamily="18" charset="0"/>
              </a:rPr>
              <a:t>przez ustawodawcę tego instrumentu zostało uzasadnione szczególnym celem.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Gmina </a:t>
            </a:r>
            <a:r>
              <a:rPr lang="pl-PL" sz="2400" dirty="0">
                <a:solidFill>
                  <a:schemeClr val="bg2">
                    <a:lumMod val="90000"/>
                  </a:schemeClr>
                </a:solidFill>
                <a:latin typeface="Times New Roman" panose="02020603050405020304" pitchFamily="18" charset="0"/>
                <a:cs typeface="Times New Roman" panose="02020603050405020304" pitchFamily="18" charset="0"/>
              </a:rPr>
              <a:t>może bowiem przyznać </a:t>
            </a:r>
            <a:r>
              <a:rPr lang="pl-PL" sz="2400" dirty="0" smtClean="0">
                <a:solidFill>
                  <a:schemeClr val="bg2">
                    <a:lumMod val="90000"/>
                  </a:schemeClr>
                </a:solidFill>
                <a:latin typeface="Times New Roman" panose="02020603050405020304" pitchFamily="18" charset="0"/>
                <a:cs typeface="Times New Roman" panose="02020603050405020304" pitchFamily="18" charset="0"/>
              </a:rPr>
              <a:t>bonifikatę</a:t>
            </a:r>
            <a:r>
              <a:rPr lang="pl-PL" sz="2400" dirty="0">
                <a:solidFill>
                  <a:schemeClr val="bg2">
                    <a:lumMod val="90000"/>
                  </a:schemeClr>
                </a:solidFill>
                <a:latin typeface="Times New Roman" panose="02020603050405020304" pitchFamily="18" charset="0"/>
                <a:cs typeface="Times New Roman" panose="02020603050405020304" pitchFamily="18" charset="0"/>
              </a:rPr>
              <a:t>, a w konsekwencji sprzedać nieruchomość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poniżej </a:t>
            </a:r>
            <a:r>
              <a:rPr lang="pl-PL" sz="2400" dirty="0">
                <a:solidFill>
                  <a:schemeClr val="bg2">
                    <a:lumMod val="90000"/>
                  </a:schemeClr>
                </a:solidFill>
                <a:latin typeface="Times New Roman" panose="02020603050405020304" pitchFamily="18" charset="0"/>
                <a:cs typeface="Times New Roman" panose="02020603050405020304" pitchFamily="18" charset="0"/>
              </a:rPr>
              <a:t>ceny rynkowej, jeśli będzie to służyło realizacji podstawowych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przedsięwzięć </a:t>
            </a:r>
            <a:r>
              <a:rPr lang="pl-PL" sz="2400" dirty="0">
                <a:solidFill>
                  <a:schemeClr val="bg2">
                    <a:lumMod val="90000"/>
                  </a:schemeClr>
                </a:solidFill>
                <a:latin typeface="Times New Roman" panose="02020603050405020304" pitchFamily="18" charset="0"/>
                <a:cs typeface="Times New Roman" panose="02020603050405020304" pitchFamily="18" charset="0"/>
              </a:rPr>
              <a:t>rewitalizacyjnych określonych w gminnym programie rewitalizacji.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Zasady </a:t>
            </a:r>
            <a:r>
              <a:rPr lang="pl-PL" sz="2400" dirty="0">
                <a:solidFill>
                  <a:schemeClr val="bg2">
                    <a:lumMod val="90000"/>
                  </a:schemeClr>
                </a:solidFill>
                <a:latin typeface="Times New Roman" panose="02020603050405020304" pitchFamily="18" charset="0"/>
                <a:cs typeface="Times New Roman" panose="02020603050405020304" pitchFamily="18" charset="0"/>
              </a:rPr>
              <a:t>udzielania </a:t>
            </a:r>
            <a:r>
              <a:rPr lang="pl-PL" sz="2400" dirty="0" smtClean="0">
                <a:solidFill>
                  <a:schemeClr val="bg2">
                    <a:lumMod val="90000"/>
                  </a:schemeClr>
                </a:solidFill>
                <a:latin typeface="Times New Roman" panose="02020603050405020304" pitchFamily="18" charset="0"/>
                <a:cs typeface="Times New Roman" panose="02020603050405020304" pitchFamily="18" charset="0"/>
              </a:rPr>
              <a:t>bonifikat </a:t>
            </a:r>
            <a:r>
              <a:rPr lang="pl-PL" sz="2400" dirty="0">
                <a:solidFill>
                  <a:schemeClr val="bg2">
                    <a:lumMod val="90000"/>
                  </a:schemeClr>
                </a:solidFill>
                <a:latin typeface="Times New Roman" panose="02020603050405020304" pitchFamily="18" charset="0"/>
                <a:cs typeface="Times New Roman" panose="02020603050405020304" pitchFamily="18" charset="0"/>
              </a:rPr>
              <a:t>mogą zostać określone w odrębnej, przeznaczonej do tego celu uchwale.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Zgodnie </a:t>
            </a:r>
            <a:r>
              <a:rPr lang="pl-PL" sz="2400" dirty="0">
                <a:solidFill>
                  <a:schemeClr val="bg2">
                    <a:lumMod val="90000"/>
                  </a:schemeClr>
                </a:solidFill>
                <a:latin typeface="Times New Roman" panose="02020603050405020304" pitchFamily="18" charset="0"/>
                <a:cs typeface="Times New Roman" panose="02020603050405020304" pitchFamily="18" charset="0"/>
              </a:rPr>
              <a:t>z art. 68 ust. 1 pkt 12 ustawy o gospodarce nieruchomościami należy w tej uchwale określić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warunki </a:t>
            </a:r>
            <a:r>
              <a:rPr lang="pl-PL" sz="2400" dirty="0">
                <a:solidFill>
                  <a:schemeClr val="bg2">
                    <a:lumMod val="90000"/>
                  </a:schemeClr>
                </a:solidFill>
                <a:latin typeface="Times New Roman" panose="02020603050405020304" pitchFamily="18" charset="0"/>
                <a:cs typeface="Times New Roman" panose="02020603050405020304" pitchFamily="18" charset="0"/>
              </a:rPr>
              <a:t>udzielenia </a:t>
            </a:r>
            <a:r>
              <a:rPr lang="pl-PL" sz="2400" dirty="0" smtClean="0">
                <a:solidFill>
                  <a:schemeClr val="bg2">
                    <a:lumMod val="90000"/>
                  </a:schemeClr>
                </a:solidFill>
                <a:latin typeface="Times New Roman" panose="02020603050405020304" pitchFamily="18" charset="0"/>
                <a:cs typeface="Times New Roman" panose="02020603050405020304" pitchFamily="18" charset="0"/>
              </a:rPr>
              <a:t>bonifikat </a:t>
            </a:r>
            <a:r>
              <a:rPr lang="pl-PL" sz="2400" dirty="0">
                <a:solidFill>
                  <a:schemeClr val="bg2">
                    <a:lumMod val="90000"/>
                  </a:schemeClr>
                </a:solidFill>
                <a:latin typeface="Times New Roman" panose="02020603050405020304" pitchFamily="18" charset="0"/>
                <a:cs typeface="Times New Roman" panose="02020603050405020304" pitchFamily="18" charset="0"/>
              </a:rPr>
              <a:t>oraz wysokość stawek procentowych.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Przed </a:t>
            </a:r>
            <a:r>
              <a:rPr lang="pl-PL" sz="2400" dirty="0">
                <a:solidFill>
                  <a:schemeClr val="bg2">
                    <a:lumMod val="90000"/>
                  </a:schemeClr>
                </a:solidFill>
                <a:latin typeface="Times New Roman" panose="02020603050405020304" pitchFamily="18" charset="0"/>
                <a:cs typeface="Times New Roman" panose="02020603050405020304" pitchFamily="18" charset="0"/>
              </a:rPr>
              <a:t>zastosowaniem tego instrumentu należy się zastanowić nad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jego </a:t>
            </a:r>
            <a:r>
              <a:rPr lang="pl-PL" sz="2400" dirty="0">
                <a:solidFill>
                  <a:schemeClr val="bg2">
                    <a:lumMod val="90000"/>
                  </a:schemeClr>
                </a:solidFill>
                <a:latin typeface="Times New Roman" panose="02020603050405020304" pitchFamily="18" charset="0"/>
                <a:cs typeface="Times New Roman" panose="02020603050405020304" pitchFamily="18" charset="0"/>
              </a:rPr>
              <a:t>możliwym wpływem na proces rewitalizacji. Gmina powinna mieć pewność, </a:t>
            </a:r>
            <a:endParaRPr lang="pl-PL" sz="2400" dirty="0" smtClean="0">
              <a:solidFill>
                <a:schemeClr val="bg2">
                  <a:lumMod val="90000"/>
                </a:schemeClr>
              </a:solidFill>
              <a:latin typeface="Times New Roman" panose="02020603050405020304" pitchFamily="18" charset="0"/>
              <a:cs typeface="Times New Roman" panose="02020603050405020304" pitchFamily="18" charset="0"/>
            </a:endParaRPr>
          </a:p>
          <a:p>
            <a:pPr algn="r">
              <a:lnSpc>
                <a:spcPct val="150000"/>
              </a:lnSpc>
            </a:pPr>
            <a:r>
              <a:rPr lang="pl-PL" sz="2400" dirty="0" smtClean="0">
                <a:solidFill>
                  <a:schemeClr val="bg2">
                    <a:lumMod val="90000"/>
                  </a:schemeClr>
                </a:solidFill>
                <a:latin typeface="Times New Roman" panose="02020603050405020304" pitchFamily="18" charset="0"/>
                <a:cs typeface="Times New Roman" panose="02020603050405020304" pitchFamily="18" charset="0"/>
              </a:rPr>
              <a:t>że </a:t>
            </a:r>
            <a:r>
              <a:rPr lang="pl-PL" sz="2400" dirty="0">
                <a:solidFill>
                  <a:schemeClr val="bg2">
                    <a:lumMod val="90000"/>
                  </a:schemeClr>
                </a:solidFill>
                <a:latin typeface="Times New Roman" panose="02020603050405020304" pitchFamily="18" charset="0"/>
                <a:cs typeface="Times New Roman" panose="02020603050405020304" pitchFamily="18" charset="0"/>
              </a:rPr>
              <a:t>sprzedaż nieruchomości będzie służyła lokalnej społeczności i nie będzie skutkowała np. odpływem dotychczasowych mieszkańców do innych części miasta, zanikiem usług lub drobnej przedsiębiorczości.</a:t>
            </a:r>
          </a:p>
        </p:txBody>
      </p:sp>
    </p:spTree>
    <p:extLst>
      <p:ext uri="{BB962C8B-B14F-4D97-AF65-F5344CB8AC3E}">
        <p14:creationId xmlns:p14="http://schemas.microsoft.com/office/powerpoint/2010/main" val="323936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Picture 9"/>
          <p:cNvPicPr>
            <a:picLocks noChangeAspect="1"/>
          </p:cNvPicPr>
          <p:nvPr/>
        </p:nvPicPr>
        <p:blipFill>
          <a:blip r:embed="rId2"/>
          <a:srcRect/>
          <a:stretch>
            <a:fillRect/>
          </a:stretch>
        </p:blipFill>
        <p:spPr>
          <a:xfrm rot="21233670">
            <a:off x="-113082" y="2016114"/>
            <a:ext cx="6110478" cy="8229600"/>
          </a:xfrm>
          <a:prstGeom prst="rect">
            <a:avLst/>
          </a:prstGeom>
        </p:spPr>
      </p:pic>
      <p:pic>
        <p:nvPicPr>
          <p:cNvPr id="6" name="Picture 2"/>
          <p:cNvPicPr>
            <a:picLocks noChangeAspect="1"/>
          </p:cNvPicPr>
          <p:nvPr/>
        </p:nvPicPr>
        <p:blipFill>
          <a:blip r:embed="rId3"/>
          <a:srcRect/>
          <a:stretch>
            <a:fillRect/>
          </a:stretch>
        </p:blipFill>
        <p:spPr>
          <a:xfrm rot="12441313">
            <a:off x="12805463" y="1111902"/>
            <a:ext cx="5458968" cy="7315200"/>
          </a:xfrm>
          <a:prstGeom prst="rect">
            <a:avLst/>
          </a:prstGeom>
        </p:spPr>
      </p:pic>
      <p:sp>
        <p:nvSpPr>
          <p:cNvPr id="4" name="Prostokąt 3"/>
          <p:cNvSpPr/>
          <p:nvPr/>
        </p:nvSpPr>
        <p:spPr>
          <a:xfrm>
            <a:off x="2514600" y="1562100"/>
            <a:ext cx="12877800" cy="7109639"/>
          </a:xfrm>
          <a:prstGeom prst="rect">
            <a:avLst/>
          </a:prstGeom>
        </p:spPr>
        <p:txBody>
          <a:bodyPr wrap="square">
            <a:spAutoFit/>
          </a:bodyPr>
          <a:lstStyle/>
          <a:p>
            <a:pPr algn="ctr">
              <a:lnSpc>
                <a:spcPct val="200000"/>
              </a:lnSpc>
            </a:pPr>
            <a:r>
              <a:rPr lang="pl-PL" sz="3200" b="1" u="sng" dirty="0" smtClean="0">
                <a:solidFill>
                  <a:schemeClr val="bg2">
                    <a:lumMod val="90000"/>
                  </a:schemeClr>
                </a:solidFill>
                <a:latin typeface="Times New Roman" panose="02020603050405020304" pitchFamily="18" charset="0"/>
                <a:cs typeface="Times New Roman" panose="02020603050405020304" pitchFamily="18" charset="0"/>
              </a:rPr>
              <a:t>Podsumowując: </a:t>
            </a:r>
          </a:p>
          <a:p>
            <a:pPr algn="ctr">
              <a:lnSpc>
                <a:spcPct val="200000"/>
              </a:lnSpc>
            </a:pPr>
            <a:r>
              <a:rPr lang="pl-PL" sz="2800" dirty="0">
                <a:solidFill>
                  <a:schemeClr val="bg2">
                    <a:lumMod val="90000"/>
                  </a:schemeClr>
                </a:solidFill>
                <a:latin typeface="Times New Roman" panose="02020603050405020304" pitchFamily="18" charset="0"/>
                <a:cs typeface="Times New Roman" panose="02020603050405020304" pitchFamily="18" charset="0"/>
              </a:rPr>
              <a:t>U</a:t>
            </a:r>
            <a:r>
              <a:rPr lang="pl-PL" sz="2800" dirty="0" smtClean="0">
                <a:solidFill>
                  <a:schemeClr val="bg2">
                    <a:lumMod val="90000"/>
                  </a:schemeClr>
                </a:solidFill>
                <a:latin typeface="Times New Roman" panose="02020603050405020304" pitchFamily="18" charset="0"/>
                <a:cs typeface="Times New Roman" panose="02020603050405020304" pitchFamily="18" charset="0"/>
              </a:rPr>
              <a:t>chwalenie </a:t>
            </a:r>
            <a:r>
              <a:rPr lang="pl-PL" sz="2800" dirty="0">
                <a:solidFill>
                  <a:schemeClr val="bg2">
                    <a:lumMod val="90000"/>
                  </a:schemeClr>
                </a:solidFill>
                <a:latin typeface="Times New Roman" panose="02020603050405020304" pitchFamily="18" charset="0"/>
                <a:cs typeface="Times New Roman" panose="02020603050405020304" pitchFamily="18" charset="0"/>
              </a:rPr>
              <a:t>GPR (zamiast PR lub w przypadku jego braku) jest korzystne, </a:t>
            </a:r>
            <a:endParaRPr lang="pl-PL" sz="2800" dirty="0" smtClean="0">
              <a:solidFill>
                <a:schemeClr val="bg2">
                  <a:lumMod val="90000"/>
                </a:schemeClr>
              </a:solidFill>
              <a:latin typeface="Times New Roman" panose="02020603050405020304" pitchFamily="18" charset="0"/>
              <a:cs typeface="Times New Roman" panose="02020603050405020304" pitchFamily="18" charset="0"/>
            </a:endParaRPr>
          </a:p>
          <a:p>
            <a:pPr algn="ctr">
              <a:lnSpc>
                <a:spcPct val="200000"/>
              </a:lnSpc>
            </a:pPr>
            <a:r>
              <a:rPr lang="pl-PL" sz="2800" dirty="0" smtClean="0">
                <a:solidFill>
                  <a:schemeClr val="bg2">
                    <a:lumMod val="90000"/>
                  </a:schemeClr>
                </a:solidFill>
                <a:latin typeface="Times New Roman" panose="02020603050405020304" pitchFamily="18" charset="0"/>
                <a:cs typeface="Times New Roman" panose="02020603050405020304" pitchFamily="18" charset="0"/>
              </a:rPr>
              <a:t>a</a:t>
            </a:r>
            <a:r>
              <a:rPr lang="pl-PL" sz="2800" dirty="0">
                <a:solidFill>
                  <a:schemeClr val="bg2">
                    <a:lumMod val="90000"/>
                  </a:schemeClr>
                </a:solidFill>
                <a:latin typeface="Times New Roman" panose="02020603050405020304" pitchFamily="18" charset="0"/>
                <a:cs typeface="Times New Roman" panose="02020603050405020304" pitchFamily="18" charset="0"/>
              </a:rPr>
              <a:t>  czasami wręcz niezbędne, jeśli na obszarze rewitalizacji </a:t>
            </a:r>
            <a:r>
              <a:rPr lang="pl-PL" sz="2800" dirty="0" smtClean="0">
                <a:solidFill>
                  <a:schemeClr val="bg2">
                    <a:lumMod val="90000"/>
                  </a:schemeClr>
                </a:solidFill>
                <a:latin typeface="Times New Roman" panose="02020603050405020304" pitchFamily="18" charset="0"/>
                <a:cs typeface="Times New Roman" panose="02020603050405020304" pitchFamily="18" charset="0"/>
              </a:rPr>
              <a:t>zidentyfikowano </a:t>
            </a:r>
            <a:r>
              <a:rPr lang="pl-PL" sz="2800" dirty="0">
                <a:solidFill>
                  <a:schemeClr val="bg2">
                    <a:lumMod val="90000"/>
                  </a:schemeClr>
                </a:solidFill>
                <a:latin typeface="Times New Roman" panose="02020603050405020304" pitchFamily="18" charset="0"/>
                <a:cs typeface="Times New Roman" panose="02020603050405020304" pitchFamily="18" charset="0"/>
              </a:rPr>
              <a:t>problemy, których nie da się rozwiązać bez wymienionych narzędzi </a:t>
            </a:r>
            <a:endParaRPr lang="pl-PL" sz="2800" dirty="0" smtClean="0">
              <a:solidFill>
                <a:schemeClr val="bg2">
                  <a:lumMod val="90000"/>
                </a:schemeClr>
              </a:solidFill>
              <a:latin typeface="Times New Roman" panose="02020603050405020304" pitchFamily="18" charset="0"/>
              <a:cs typeface="Times New Roman" panose="02020603050405020304" pitchFamily="18" charset="0"/>
            </a:endParaRPr>
          </a:p>
          <a:p>
            <a:pPr algn="ctr">
              <a:lnSpc>
                <a:spcPct val="200000"/>
              </a:lnSpc>
            </a:pPr>
            <a:r>
              <a:rPr lang="pl-PL" sz="2800" dirty="0" smtClean="0">
                <a:solidFill>
                  <a:schemeClr val="bg2">
                    <a:lumMod val="90000"/>
                  </a:schemeClr>
                </a:solidFill>
                <a:latin typeface="Times New Roman" panose="02020603050405020304" pitchFamily="18" charset="0"/>
                <a:cs typeface="Times New Roman" panose="02020603050405020304" pitchFamily="18" charset="0"/>
              </a:rPr>
              <a:t>lub </a:t>
            </a:r>
            <a:r>
              <a:rPr lang="pl-PL" sz="2800" dirty="0">
                <a:solidFill>
                  <a:schemeClr val="bg2">
                    <a:lumMod val="90000"/>
                  </a:schemeClr>
                </a:solidFill>
                <a:latin typeface="Times New Roman" panose="02020603050405020304" pitchFamily="18" charset="0"/>
                <a:cs typeface="Times New Roman" panose="02020603050405020304" pitchFamily="18" charset="0"/>
              </a:rPr>
              <a:t>ich realizacja będzie </a:t>
            </a:r>
            <a:r>
              <a:rPr lang="pl-PL" sz="2800" dirty="0" err="1" smtClean="0">
                <a:solidFill>
                  <a:schemeClr val="bg2">
                    <a:lumMod val="90000"/>
                  </a:schemeClr>
                </a:solidFill>
                <a:latin typeface="Times New Roman" panose="02020603050405020304" pitchFamily="18" charset="0"/>
                <a:cs typeface="Times New Roman" panose="02020603050405020304" pitchFamily="18" charset="0"/>
              </a:rPr>
              <a:t>czaso</a:t>
            </a:r>
            <a:r>
              <a:rPr lang="pl-PL" sz="2800" dirty="0" smtClean="0">
                <a:solidFill>
                  <a:schemeClr val="bg2">
                    <a:lumMod val="90000"/>
                  </a:schemeClr>
                </a:solidFill>
                <a:latin typeface="Times New Roman" panose="02020603050405020304" pitchFamily="18" charset="0"/>
                <a:cs typeface="Times New Roman" panose="02020603050405020304" pitchFamily="18" charset="0"/>
              </a:rPr>
              <a:t>- i</a:t>
            </a:r>
            <a:r>
              <a:rPr lang="pl-PL" sz="2800" dirty="0">
                <a:solidFill>
                  <a:schemeClr val="bg2">
                    <a:lumMod val="90000"/>
                  </a:schemeClr>
                </a:solidFill>
                <a:latin typeface="Times New Roman" panose="02020603050405020304" pitchFamily="18" charset="0"/>
                <a:cs typeface="Times New Roman" panose="02020603050405020304" pitchFamily="18" charset="0"/>
              </a:rPr>
              <a:t>  kosztochłonna. </a:t>
            </a:r>
            <a:endParaRPr lang="pl-PL" sz="2800" dirty="0" smtClean="0">
              <a:solidFill>
                <a:schemeClr val="bg2">
                  <a:lumMod val="90000"/>
                </a:schemeClr>
              </a:solidFill>
              <a:latin typeface="Times New Roman" panose="02020603050405020304" pitchFamily="18" charset="0"/>
              <a:cs typeface="Times New Roman" panose="02020603050405020304" pitchFamily="18" charset="0"/>
            </a:endParaRPr>
          </a:p>
          <a:p>
            <a:pPr algn="ctr">
              <a:lnSpc>
                <a:spcPct val="200000"/>
              </a:lnSpc>
            </a:pPr>
            <a:r>
              <a:rPr lang="pl-PL" sz="2800" dirty="0" smtClean="0">
                <a:solidFill>
                  <a:schemeClr val="bg2">
                    <a:lumMod val="90000"/>
                  </a:schemeClr>
                </a:solidFill>
                <a:latin typeface="Times New Roman" panose="02020603050405020304" pitchFamily="18" charset="0"/>
                <a:cs typeface="Times New Roman" panose="02020603050405020304" pitchFamily="18" charset="0"/>
              </a:rPr>
              <a:t>Mogą </a:t>
            </a:r>
            <a:r>
              <a:rPr lang="pl-PL" sz="2800" dirty="0">
                <a:solidFill>
                  <a:schemeClr val="bg2">
                    <a:lumMod val="90000"/>
                  </a:schemeClr>
                </a:solidFill>
                <a:latin typeface="Times New Roman" panose="02020603050405020304" pitchFamily="18" charset="0"/>
                <a:cs typeface="Times New Roman" panose="02020603050405020304" pitchFamily="18" charset="0"/>
              </a:rPr>
              <a:t>to być różnorodne bariery, których przykłady zestawiono na schemacie z  konkretnymi narzędziami ustawowymi, wspierającymi usprawnienie działań rewitalizacyjnych.</a:t>
            </a:r>
          </a:p>
        </p:txBody>
      </p:sp>
    </p:spTree>
    <p:extLst>
      <p:ext uri="{BB962C8B-B14F-4D97-AF65-F5344CB8AC3E}">
        <p14:creationId xmlns:p14="http://schemas.microsoft.com/office/powerpoint/2010/main" val="396724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9"/>
          <p:cNvPicPr>
            <a:picLocks noChangeAspect="1"/>
          </p:cNvPicPr>
          <p:nvPr/>
        </p:nvPicPr>
        <p:blipFill>
          <a:blip r:embed="rId2"/>
          <a:srcRect/>
          <a:stretch>
            <a:fillRect/>
          </a:stretch>
        </p:blipFill>
        <p:spPr>
          <a:xfrm rot="8397577">
            <a:off x="12663671" y="1408502"/>
            <a:ext cx="5109514" cy="6881500"/>
          </a:xfrm>
          <a:prstGeom prst="rect">
            <a:avLst/>
          </a:prstGeom>
        </p:spPr>
      </p:pic>
      <p:pic>
        <p:nvPicPr>
          <p:cNvPr id="7" name="Picture 4"/>
          <p:cNvPicPr>
            <a:picLocks noChangeAspect="1"/>
          </p:cNvPicPr>
          <p:nvPr/>
        </p:nvPicPr>
        <p:blipFill>
          <a:blip r:embed="rId3"/>
          <a:srcRect/>
          <a:stretch>
            <a:fillRect/>
          </a:stretch>
        </p:blipFill>
        <p:spPr>
          <a:xfrm rot="18297315" flipH="1">
            <a:off x="2977583" y="7271125"/>
            <a:ext cx="2595437" cy="2867887"/>
          </a:xfrm>
          <a:prstGeom prst="rect">
            <a:avLst/>
          </a:prstGeom>
        </p:spPr>
      </p:pic>
      <p:pic>
        <p:nvPicPr>
          <p:cNvPr id="4" name="Obraz 3"/>
          <p:cNvPicPr>
            <a:picLocks noChangeAspect="1"/>
          </p:cNvPicPr>
          <p:nvPr/>
        </p:nvPicPr>
        <p:blipFill>
          <a:blip r:embed="rId4"/>
          <a:stretch>
            <a:fillRect/>
          </a:stretch>
        </p:blipFill>
        <p:spPr>
          <a:xfrm>
            <a:off x="5181601" y="-38642"/>
            <a:ext cx="7895252" cy="10325642"/>
          </a:xfrm>
          <a:prstGeom prst="rect">
            <a:avLst/>
          </a:prstGeom>
        </p:spPr>
      </p:pic>
      <p:pic>
        <p:nvPicPr>
          <p:cNvPr id="6" name="Picture 2"/>
          <p:cNvPicPr>
            <a:picLocks noChangeAspect="1"/>
          </p:cNvPicPr>
          <p:nvPr/>
        </p:nvPicPr>
        <p:blipFill>
          <a:blip r:embed="rId5"/>
          <a:srcRect/>
          <a:stretch>
            <a:fillRect/>
          </a:stretch>
        </p:blipFill>
        <p:spPr>
          <a:xfrm rot="2378707">
            <a:off x="870275" y="581500"/>
            <a:ext cx="3760283" cy="5038905"/>
          </a:xfrm>
          <a:prstGeom prst="rect">
            <a:avLst/>
          </a:prstGeom>
        </p:spPr>
      </p:pic>
    </p:spTree>
    <p:extLst>
      <p:ext uri="{BB962C8B-B14F-4D97-AF65-F5344CB8AC3E}">
        <p14:creationId xmlns:p14="http://schemas.microsoft.com/office/powerpoint/2010/main" val="50414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Prostokąt 3"/>
          <p:cNvSpPr/>
          <p:nvPr/>
        </p:nvSpPr>
        <p:spPr>
          <a:xfrm>
            <a:off x="533400" y="342900"/>
            <a:ext cx="9144000" cy="5185522"/>
          </a:xfrm>
          <a:prstGeom prst="rect">
            <a:avLst/>
          </a:prstGeom>
        </p:spPr>
        <p:txBody>
          <a:bodyPr>
            <a:spAutoFit/>
          </a:bodyPr>
          <a:lstStyle/>
          <a:p>
            <a:pPr>
              <a:lnSpc>
                <a:spcPct val="150000"/>
              </a:lnSpc>
            </a:pPr>
            <a:r>
              <a:rPr lang="pl-PL" sz="2800" dirty="0">
                <a:solidFill>
                  <a:schemeClr val="bg2">
                    <a:lumMod val="90000"/>
                  </a:schemeClr>
                </a:solidFill>
                <a:latin typeface="Times New Roman" panose="02020603050405020304" pitchFamily="18" charset="0"/>
                <a:cs typeface="Times New Roman" panose="02020603050405020304" pitchFamily="18" charset="0"/>
              </a:rPr>
              <a:t>GPR to podstawa działań rewitalizacyjnych w gminie. Jest zobowiązaniem ze strony władz gminy i  jednostek organizacyjnych do realizacji zaplanowanych przedsięwzięć. Nie jest dokumentem obligatoryjnym, ale nie można prowadzić rewitalizacji bez programu ani uzyskać </a:t>
            </a:r>
            <a:r>
              <a:rPr lang="pl-PL" sz="2800" dirty="0" smtClean="0">
                <a:solidFill>
                  <a:schemeClr val="bg2">
                    <a:lumMod val="90000"/>
                  </a:schemeClr>
                </a:solidFill>
                <a:latin typeface="Times New Roman" panose="02020603050405020304" pitchFamily="18" charset="0"/>
                <a:cs typeface="Times New Roman" panose="02020603050405020304" pitchFamily="18" charset="0"/>
              </a:rPr>
              <a:t>do</a:t>
            </a:r>
            <a:r>
              <a:rPr lang="pl-PL" sz="2800" dirty="0">
                <a:solidFill>
                  <a:schemeClr val="bg2">
                    <a:lumMod val="90000"/>
                  </a:schemeClr>
                </a:solidFill>
                <a:latin typeface="Times New Roman" panose="02020603050405020304" pitchFamily="18" charset="0"/>
                <a:cs typeface="Times New Roman" panose="02020603050405020304" pitchFamily="18" charset="0"/>
              </a:rPr>
              <a:t> </a:t>
            </a:r>
            <a:r>
              <a:rPr lang="pl-PL" sz="2800" dirty="0" smtClean="0">
                <a:solidFill>
                  <a:schemeClr val="bg2">
                    <a:lumMod val="90000"/>
                  </a:schemeClr>
                </a:solidFill>
                <a:latin typeface="Times New Roman" panose="02020603050405020304" pitchFamily="18" charset="0"/>
                <a:cs typeface="Times New Roman" panose="02020603050405020304" pitchFamily="18" charset="0"/>
              </a:rPr>
              <a:t>finansowania </a:t>
            </a:r>
            <a:r>
              <a:rPr lang="pl-PL" sz="2800" dirty="0">
                <a:solidFill>
                  <a:schemeClr val="bg2">
                    <a:lumMod val="90000"/>
                  </a:schemeClr>
                </a:solidFill>
                <a:latin typeface="Times New Roman" panose="02020603050405020304" pitchFamily="18" charset="0"/>
                <a:cs typeface="Times New Roman" panose="02020603050405020304" pitchFamily="18" charset="0"/>
              </a:rPr>
              <a:t>dla planowanych przedsięwzięć, jeśli obowiązujący program nie spełnia wymogów jakościowych określonych w Wytycznych.</a:t>
            </a:r>
          </a:p>
        </p:txBody>
      </p:sp>
      <p:sp>
        <p:nvSpPr>
          <p:cNvPr id="5" name="Prostokąt 4"/>
          <p:cNvSpPr/>
          <p:nvPr/>
        </p:nvSpPr>
        <p:spPr>
          <a:xfrm>
            <a:off x="8382000" y="5068294"/>
            <a:ext cx="9677400" cy="5262979"/>
          </a:xfrm>
          <a:prstGeom prst="rect">
            <a:avLst/>
          </a:prstGeom>
        </p:spPr>
        <p:txBody>
          <a:bodyPr wrap="square">
            <a:spAutoFit/>
          </a:bodyPr>
          <a:lstStyle/>
          <a:p>
            <a:pPr algn="r">
              <a:lnSpc>
                <a:spcPct val="150000"/>
              </a:lnSpc>
            </a:pPr>
            <a:r>
              <a:rPr lang="pl-PL" sz="2800" dirty="0">
                <a:solidFill>
                  <a:schemeClr val="bg2">
                    <a:lumMod val="90000"/>
                  </a:schemeClr>
                </a:solidFill>
                <a:latin typeface="Times New Roman" panose="02020603050405020304" pitchFamily="18" charset="0"/>
                <a:cs typeface="Times New Roman" panose="02020603050405020304" pitchFamily="18" charset="0"/>
              </a:rPr>
              <a:t>Jeśli w  gminie prowadzone są działania na podstawie PR opracowanego na podstawie ustawy o  samorządzie gminnym, do końca 2023 r. może on być realizowany bez zmian, ale takie rozwiązanie wyklucza korzystanie z  określonych w  ustawie narzędzi wspierających realizację przedsięwzięć rewitalizacyjnych (m.in. SSR i  MPR). W  razie występowania istotnych ograniczeń dla działań rewitalizacyjnych, należy opracować GPR i skorzystać z dostępnych narzędzi.</a:t>
            </a:r>
          </a:p>
        </p:txBody>
      </p:sp>
      <p:pic>
        <p:nvPicPr>
          <p:cNvPr id="6" name="Picture 2"/>
          <p:cNvPicPr>
            <a:picLocks noChangeAspect="1"/>
          </p:cNvPicPr>
          <p:nvPr/>
        </p:nvPicPr>
        <p:blipFill>
          <a:blip r:embed="rId2"/>
          <a:srcRect/>
          <a:stretch>
            <a:fillRect/>
          </a:stretch>
        </p:blipFill>
        <p:spPr>
          <a:xfrm rot="18368837">
            <a:off x="10719562" y="-2145697"/>
            <a:ext cx="5641919" cy="7637116"/>
          </a:xfrm>
          <a:prstGeom prst="rect">
            <a:avLst/>
          </a:prstGeom>
        </p:spPr>
      </p:pic>
      <p:pic>
        <p:nvPicPr>
          <p:cNvPr id="7" name="Picture 3"/>
          <p:cNvPicPr>
            <a:picLocks noChangeAspect="1"/>
          </p:cNvPicPr>
          <p:nvPr/>
        </p:nvPicPr>
        <p:blipFill>
          <a:blip r:embed="rId3"/>
          <a:srcRect/>
          <a:stretch>
            <a:fillRect/>
          </a:stretch>
        </p:blipFill>
        <p:spPr>
          <a:xfrm rot="2717614">
            <a:off x="1475855" y="4306574"/>
            <a:ext cx="5326212" cy="7246547"/>
          </a:xfrm>
          <a:prstGeom prst="rect">
            <a:avLst/>
          </a:prstGeom>
        </p:spPr>
      </p:pic>
    </p:spTree>
    <p:extLst>
      <p:ext uri="{BB962C8B-B14F-4D97-AF65-F5344CB8AC3E}">
        <p14:creationId xmlns:p14="http://schemas.microsoft.com/office/powerpoint/2010/main" val="316834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679060">
            <a:off x="9544962" y="2338183"/>
            <a:ext cx="6468369" cy="8755829"/>
          </a:xfrm>
          <a:prstGeom prst="rect">
            <a:avLst/>
          </a:prstGeom>
        </p:spPr>
      </p:pic>
      <p:graphicFrame>
        <p:nvGraphicFramePr>
          <p:cNvPr id="9" name="Tabela 8"/>
          <p:cNvGraphicFramePr>
            <a:graphicFrameLocks noGrp="1"/>
          </p:cNvGraphicFramePr>
          <p:nvPr>
            <p:extLst>
              <p:ext uri="{D42A27DB-BD31-4B8C-83A1-F6EECF244321}">
                <p14:modId xmlns:p14="http://schemas.microsoft.com/office/powerpoint/2010/main" val="3899979621"/>
              </p:ext>
            </p:extLst>
          </p:nvPr>
        </p:nvGraphicFramePr>
        <p:xfrm>
          <a:off x="3505200" y="1714500"/>
          <a:ext cx="10591801" cy="7909560"/>
        </p:xfrm>
        <a:graphic>
          <a:graphicData uri="http://schemas.openxmlformats.org/drawingml/2006/table">
            <a:tbl>
              <a:tblPr firstRow="1" bandRow="1">
                <a:tableStyleId>{5C22544A-7EE6-4342-B048-85BDC9FD1C3A}</a:tableStyleId>
              </a:tblPr>
              <a:tblGrid>
                <a:gridCol w="762000"/>
                <a:gridCol w="6248402"/>
                <a:gridCol w="3581399"/>
              </a:tblGrid>
              <a:tr h="370840">
                <a:tc>
                  <a:txBody>
                    <a:bodyPr/>
                    <a:lstStyle/>
                    <a:p>
                      <a:pPr algn="l"/>
                      <a:r>
                        <a:rPr lang="pl-PL" sz="2800" dirty="0" smtClean="0">
                          <a:latin typeface="Times New Roman" panose="02020603050405020304" pitchFamily="18" charset="0"/>
                          <a:cs typeface="Times New Roman" panose="02020603050405020304" pitchFamily="18" charset="0"/>
                        </a:rPr>
                        <a:t>Lp.</a:t>
                      </a:r>
                      <a:endParaRPr lang="pl-PL" sz="2800" dirty="0">
                        <a:latin typeface="Times New Roman" panose="02020603050405020304" pitchFamily="18" charset="0"/>
                        <a:cs typeface="Times New Roman" panose="02020603050405020304" pitchFamily="18" charset="0"/>
                      </a:endParaRPr>
                    </a:p>
                  </a:txBody>
                  <a:tcPr>
                    <a:solidFill>
                      <a:schemeClr val="bg2">
                        <a:lumMod val="50000"/>
                      </a:schemeClr>
                    </a:solidFill>
                  </a:tcPr>
                </a:tc>
                <a:tc>
                  <a:txBody>
                    <a:bodyPr/>
                    <a:lstStyle/>
                    <a:p>
                      <a:pPr algn="ctr"/>
                      <a:r>
                        <a:rPr lang="pl-PL" sz="2800" dirty="0" smtClean="0">
                          <a:latin typeface="Times New Roman" panose="02020603050405020304" pitchFamily="18" charset="0"/>
                          <a:cs typeface="Times New Roman" panose="02020603050405020304" pitchFamily="18" charset="0"/>
                        </a:rPr>
                        <a:t>Sołectwo</a:t>
                      </a:r>
                      <a:endParaRPr lang="pl-PL" sz="2800" dirty="0">
                        <a:latin typeface="Times New Roman" panose="02020603050405020304" pitchFamily="18" charset="0"/>
                        <a:cs typeface="Times New Roman" panose="02020603050405020304" pitchFamily="18" charset="0"/>
                      </a:endParaRPr>
                    </a:p>
                  </a:txBody>
                  <a:tcPr>
                    <a:solidFill>
                      <a:schemeClr val="bg2">
                        <a:lumMod val="50000"/>
                      </a:schemeClr>
                    </a:solidFill>
                  </a:tcPr>
                </a:tc>
                <a:tc>
                  <a:txBody>
                    <a:bodyPr/>
                    <a:lstStyle/>
                    <a:p>
                      <a:pPr algn="ctr"/>
                      <a:r>
                        <a:rPr lang="pl-PL" sz="2800" dirty="0" smtClean="0">
                          <a:latin typeface="Times New Roman" panose="02020603050405020304" pitchFamily="18" charset="0"/>
                          <a:cs typeface="Times New Roman" panose="02020603050405020304" pitchFamily="18" charset="0"/>
                        </a:rPr>
                        <a:t>Powierzchnia w ha</a:t>
                      </a:r>
                      <a:endParaRPr lang="pl-PL" sz="2800" dirty="0">
                        <a:latin typeface="Times New Roman" panose="02020603050405020304" pitchFamily="18" charset="0"/>
                        <a:cs typeface="Times New Roman" panose="02020603050405020304" pitchFamily="18" charset="0"/>
                      </a:endParaRPr>
                    </a:p>
                  </a:txBody>
                  <a:tcPr>
                    <a:solidFill>
                      <a:schemeClr val="bg2">
                        <a:lumMod val="50000"/>
                      </a:schemeClr>
                    </a:solidFill>
                  </a:tcPr>
                </a:tc>
              </a:tr>
              <a:tr h="340360">
                <a:tc>
                  <a:txBody>
                    <a:bodyPr/>
                    <a:lstStyle/>
                    <a:p>
                      <a:pPr algn="ctr"/>
                      <a:r>
                        <a:rPr lang="pl-PL" sz="2400" b="1" dirty="0" smtClean="0">
                          <a:latin typeface="Times New Roman" panose="02020603050405020304" pitchFamily="18" charset="0"/>
                          <a:cs typeface="Times New Roman" panose="02020603050405020304" pitchFamily="18" charset="0"/>
                        </a:rPr>
                        <a:t>1.</a:t>
                      </a:r>
                      <a:endParaRPr lang="pl-PL" sz="24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l"/>
                      <a:r>
                        <a:rPr lang="pl-PL" sz="2400" b="1" dirty="0" smtClean="0">
                          <a:solidFill>
                            <a:schemeClr val="tx2">
                              <a:lumMod val="50000"/>
                            </a:schemeClr>
                          </a:solidFill>
                          <a:latin typeface="Times New Roman" panose="02020603050405020304" pitchFamily="18" charset="0"/>
                          <a:cs typeface="Times New Roman" panose="02020603050405020304" pitchFamily="18" charset="0"/>
                        </a:rPr>
                        <a:t>Gołąb</a:t>
                      </a:r>
                      <a:endParaRPr lang="pl-PL" sz="2400" b="1" dirty="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r"/>
                      <a:r>
                        <a:rPr lang="pl-PL" sz="2400" b="0" dirty="0" smtClean="0">
                          <a:latin typeface="Times New Roman" panose="02020603050405020304" pitchFamily="18" charset="0"/>
                          <a:cs typeface="Times New Roman" panose="02020603050405020304" pitchFamily="18" charset="0"/>
                        </a:rPr>
                        <a:t>427,95</a:t>
                      </a:r>
                      <a:endParaRPr lang="pl-PL" sz="2400" b="0" dirty="0">
                        <a:latin typeface="Times New Roman" panose="02020603050405020304" pitchFamily="18" charset="0"/>
                        <a:cs typeface="Times New Roman" panose="02020603050405020304" pitchFamily="18" charset="0"/>
                      </a:endParaRPr>
                    </a:p>
                  </a:txBody>
                  <a:tcPr>
                    <a:solidFill>
                      <a:schemeClr val="bg2"/>
                    </a:solidFill>
                  </a:tcPr>
                </a:tc>
              </a:tr>
              <a:tr h="370840">
                <a:tc>
                  <a:txBody>
                    <a:bodyPr/>
                    <a:lstStyle/>
                    <a:p>
                      <a:pPr algn="ctr"/>
                      <a:r>
                        <a:rPr lang="pl-PL" sz="2400" b="1" dirty="0" smtClean="0">
                          <a:latin typeface="Times New Roman" panose="02020603050405020304" pitchFamily="18" charset="0"/>
                          <a:cs typeface="Times New Roman" panose="02020603050405020304" pitchFamily="18" charset="0"/>
                        </a:rPr>
                        <a:t>2.</a:t>
                      </a:r>
                      <a:endParaRPr lang="pl-PL" sz="2400" b="1" dirty="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algn="l"/>
                      <a:r>
                        <a:rPr lang="pl-PL" sz="2400" b="1" dirty="0" smtClean="0">
                          <a:solidFill>
                            <a:schemeClr val="tx2">
                              <a:lumMod val="50000"/>
                            </a:schemeClr>
                          </a:solidFill>
                          <a:latin typeface="Times New Roman" panose="02020603050405020304" pitchFamily="18" charset="0"/>
                          <a:cs typeface="Times New Roman" panose="02020603050405020304" pitchFamily="18" charset="0"/>
                        </a:rPr>
                        <a:t>Józefin</a:t>
                      </a:r>
                      <a:endParaRPr lang="pl-PL" sz="2400" b="1" dirty="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algn="r"/>
                      <a:r>
                        <a:rPr lang="pl-PL" sz="2400" b="0" dirty="0" smtClean="0">
                          <a:latin typeface="Times New Roman" panose="02020603050405020304" pitchFamily="18" charset="0"/>
                          <a:cs typeface="Times New Roman" panose="02020603050405020304" pitchFamily="18" charset="0"/>
                        </a:rPr>
                        <a:t>128,72</a:t>
                      </a:r>
                      <a:endParaRPr lang="pl-PL" sz="2400" b="0" dirty="0">
                        <a:latin typeface="Times New Roman" panose="02020603050405020304" pitchFamily="18" charset="0"/>
                        <a:cs typeface="Times New Roman" panose="02020603050405020304" pitchFamily="18" charset="0"/>
                      </a:endParaRPr>
                    </a:p>
                  </a:txBody>
                  <a:tcPr>
                    <a:solidFill>
                      <a:schemeClr val="bg2">
                        <a:lumMod val="90000"/>
                      </a:schemeClr>
                    </a:solidFill>
                  </a:tcPr>
                </a:tc>
              </a:tr>
              <a:tr h="370840">
                <a:tc>
                  <a:txBody>
                    <a:bodyPr/>
                    <a:lstStyle/>
                    <a:p>
                      <a:pPr algn="ctr"/>
                      <a:r>
                        <a:rPr lang="pl-PL" sz="2400" b="1" dirty="0" smtClean="0">
                          <a:latin typeface="Times New Roman" panose="02020603050405020304" pitchFamily="18" charset="0"/>
                          <a:cs typeface="Times New Roman" panose="02020603050405020304" pitchFamily="18" charset="0"/>
                        </a:rPr>
                        <a:t>3.</a:t>
                      </a:r>
                      <a:endParaRPr lang="pl-PL" sz="24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l"/>
                      <a:r>
                        <a:rPr lang="pl-PL" sz="2400" b="1" dirty="0" smtClean="0">
                          <a:solidFill>
                            <a:schemeClr val="tx2">
                              <a:lumMod val="50000"/>
                            </a:schemeClr>
                          </a:solidFill>
                          <a:latin typeface="Times New Roman" panose="02020603050405020304" pitchFamily="18" charset="0"/>
                          <a:cs typeface="Times New Roman" panose="02020603050405020304" pitchFamily="18" charset="0"/>
                        </a:rPr>
                        <a:t>Kanie</a:t>
                      </a:r>
                      <a:endParaRPr lang="pl-PL" sz="2400" b="1" dirty="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r"/>
                      <a:r>
                        <a:rPr lang="pl-PL" sz="2400" b="0" dirty="0" smtClean="0">
                          <a:latin typeface="Times New Roman" panose="02020603050405020304" pitchFamily="18" charset="0"/>
                          <a:cs typeface="Times New Roman" panose="02020603050405020304" pitchFamily="18" charset="0"/>
                        </a:rPr>
                        <a:t>1 272,68</a:t>
                      </a:r>
                      <a:endParaRPr lang="pl-PL" sz="2400" b="0" dirty="0">
                        <a:latin typeface="Times New Roman" panose="02020603050405020304" pitchFamily="18" charset="0"/>
                        <a:cs typeface="Times New Roman" panose="02020603050405020304" pitchFamily="18" charset="0"/>
                      </a:endParaRPr>
                    </a:p>
                  </a:txBody>
                  <a:tcPr>
                    <a:solidFill>
                      <a:schemeClr val="bg2"/>
                    </a:solidFill>
                  </a:tcPr>
                </a:tc>
              </a:tr>
              <a:tr h="370840">
                <a:tc>
                  <a:txBody>
                    <a:bodyPr/>
                    <a:lstStyle/>
                    <a:p>
                      <a:pPr algn="ctr"/>
                      <a:r>
                        <a:rPr lang="pl-PL" sz="2400" b="1" dirty="0" smtClean="0">
                          <a:latin typeface="Times New Roman" panose="02020603050405020304" pitchFamily="18" charset="0"/>
                          <a:cs typeface="Times New Roman" panose="02020603050405020304" pitchFamily="18" charset="0"/>
                        </a:rPr>
                        <a:t>4.</a:t>
                      </a:r>
                      <a:endParaRPr lang="pl-PL" sz="2400" b="1" dirty="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algn="l"/>
                      <a:r>
                        <a:rPr lang="pl-PL" sz="2400" b="1" dirty="0" smtClean="0">
                          <a:solidFill>
                            <a:schemeClr val="tx2">
                              <a:lumMod val="50000"/>
                            </a:schemeClr>
                          </a:solidFill>
                          <a:latin typeface="Times New Roman" panose="02020603050405020304" pitchFamily="18" charset="0"/>
                          <a:cs typeface="Times New Roman" panose="02020603050405020304" pitchFamily="18" charset="0"/>
                        </a:rPr>
                        <a:t>Kanie</a:t>
                      </a:r>
                      <a:r>
                        <a:rPr lang="pl-PL" sz="2400" b="1" baseline="0" dirty="0" smtClean="0">
                          <a:solidFill>
                            <a:schemeClr val="tx2">
                              <a:lumMod val="50000"/>
                            </a:schemeClr>
                          </a:solidFill>
                          <a:latin typeface="Times New Roman" panose="02020603050405020304" pitchFamily="18" charset="0"/>
                          <a:cs typeface="Times New Roman" panose="02020603050405020304" pitchFamily="18" charset="0"/>
                        </a:rPr>
                        <a:t> - Stacja</a:t>
                      </a:r>
                      <a:endParaRPr lang="pl-PL" sz="2400" b="1" dirty="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algn="r"/>
                      <a:r>
                        <a:rPr lang="pl-PL" sz="2400" b="0" dirty="0" smtClean="0">
                          <a:latin typeface="Times New Roman" panose="02020603050405020304" pitchFamily="18" charset="0"/>
                          <a:cs typeface="Times New Roman" panose="02020603050405020304" pitchFamily="18" charset="0"/>
                        </a:rPr>
                        <a:t>221,27</a:t>
                      </a:r>
                      <a:endParaRPr lang="pl-PL" sz="2400" b="0" dirty="0">
                        <a:latin typeface="Times New Roman" panose="02020603050405020304" pitchFamily="18" charset="0"/>
                        <a:cs typeface="Times New Roman" panose="02020603050405020304" pitchFamily="18" charset="0"/>
                      </a:endParaRPr>
                    </a:p>
                  </a:txBody>
                  <a:tcPr>
                    <a:solidFill>
                      <a:schemeClr val="bg2">
                        <a:lumMod val="90000"/>
                      </a:schemeClr>
                    </a:solidFill>
                  </a:tcPr>
                </a:tc>
              </a:tr>
              <a:tr h="370840">
                <a:tc>
                  <a:txBody>
                    <a:bodyPr/>
                    <a:lstStyle/>
                    <a:p>
                      <a:pPr algn="ctr"/>
                      <a:r>
                        <a:rPr lang="pl-PL" sz="2400" b="1" dirty="0" smtClean="0">
                          <a:latin typeface="Times New Roman" panose="02020603050405020304" pitchFamily="18" charset="0"/>
                          <a:cs typeface="Times New Roman" panose="02020603050405020304" pitchFamily="18" charset="0"/>
                        </a:rPr>
                        <a:t>5.</a:t>
                      </a:r>
                      <a:endParaRPr lang="pl-PL" sz="24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l"/>
                      <a:r>
                        <a:rPr lang="pl-PL" sz="2400" b="1" dirty="0" smtClean="0">
                          <a:solidFill>
                            <a:schemeClr val="tx2">
                              <a:lumMod val="50000"/>
                            </a:schemeClr>
                          </a:solidFill>
                          <a:latin typeface="Times New Roman" panose="02020603050405020304" pitchFamily="18" charset="0"/>
                          <a:cs typeface="Times New Roman" panose="02020603050405020304" pitchFamily="18" charset="0"/>
                        </a:rPr>
                        <a:t>Krasne</a:t>
                      </a:r>
                      <a:endParaRPr lang="pl-PL" sz="2400" b="1" dirty="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r"/>
                      <a:r>
                        <a:rPr lang="pl-PL" sz="2400" b="0" dirty="0" smtClean="0">
                          <a:latin typeface="Times New Roman" panose="02020603050405020304" pitchFamily="18" charset="0"/>
                          <a:cs typeface="Times New Roman" panose="02020603050405020304" pitchFamily="18" charset="0"/>
                        </a:rPr>
                        <a:t>672,80</a:t>
                      </a:r>
                      <a:endParaRPr lang="pl-PL" sz="2400" b="0" dirty="0">
                        <a:latin typeface="Times New Roman" panose="02020603050405020304" pitchFamily="18" charset="0"/>
                        <a:cs typeface="Times New Roman" panose="02020603050405020304" pitchFamily="18" charset="0"/>
                      </a:endParaRPr>
                    </a:p>
                  </a:txBody>
                  <a:tcPr>
                    <a:solidFill>
                      <a:schemeClr val="bg2"/>
                    </a:solidFill>
                  </a:tcPr>
                </a:tc>
              </a:tr>
              <a:tr h="370840">
                <a:tc>
                  <a:txBody>
                    <a:bodyPr/>
                    <a:lstStyle/>
                    <a:p>
                      <a:pPr algn="ctr"/>
                      <a:r>
                        <a:rPr lang="pl-PL" sz="2400" b="1" dirty="0" smtClean="0">
                          <a:latin typeface="Times New Roman" panose="02020603050405020304" pitchFamily="18" charset="0"/>
                          <a:cs typeface="Times New Roman" panose="02020603050405020304" pitchFamily="18" charset="0"/>
                        </a:rPr>
                        <a:t>6.</a:t>
                      </a:r>
                      <a:endParaRPr lang="pl-PL" sz="2400" b="1" dirty="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algn="l"/>
                      <a:r>
                        <a:rPr lang="pl-PL" sz="2400" b="1" dirty="0" smtClean="0">
                          <a:solidFill>
                            <a:schemeClr val="tx2">
                              <a:lumMod val="50000"/>
                            </a:schemeClr>
                          </a:solidFill>
                          <a:latin typeface="Times New Roman" panose="02020603050405020304" pitchFamily="18" charset="0"/>
                          <a:cs typeface="Times New Roman" panose="02020603050405020304" pitchFamily="18" charset="0"/>
                        </a:rPr>
                        <a:t>Krzywowola</a:t>
                      </a:r>
                      <a:endParaRPr lang="pl-PL" sz="2400" b="1" dirty="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algn="r"/>
                      <a:r>
                        <a:rPr lang="pl-PL" sz="2400" b="0" dirty="0" smtClean="0">
                          <a:latin typeface="Times New Roman" panose="02020603050405020304" pitchFamily="18" charset="0"/>
                          <a:cs typeface="Times New Roman" panose="02020603050405020304" pitchFamily="18" charset="0"/>
                        </a:rPr>
                        <a:t>551,85</a:t>
                      </a:r>
                      <a:endParaRPr lang="pl-PL" sz="2400" b="0" dirty="0">
                        <a:latin typeface="Times New Roman" panose="02020603050405020304" pitchFamily="18" charset="0"/>
                        <a:cs typeface="Times New Roman" panose="02020603050405020304" pitchFamily="18" charset="0"/>
                      </a:endParaRPr>
                    </a:p>
                  </a:txBody>
                  <a:tcPr>
                    <a:solidFill>
                      <a:schemeClr val="bg2">
                        <a:lumMod val="90000"/>
                      </a:schemeClr>
                    </a:solidFill>
                  </a:tcPr>
                </a:tc>
              </a:tr>
              <a:tr h="370840">
                <a:tc>
                  <a:txBody>
                    <a:bodyPr/>
                    <a:lstStyle/>
                    <a:p>
                      <a:pPr algn="ctr"/>
                      <a:r>
                        <a:rPr lang="pl-PL" sz="2400" b="1" dirty="0" smtClean="0">
                          <a:latin typeface="Times New Roman" panose="02020603050405020304" pitchFamily="18" charset="0"/>
                          <a:cs typeface="Times New Roman" panose="02020603050405020304" pitchFamily="18" charset="0"/>
                        </a:rPr>
                        <a:t>7.</a:t>
                      </a:r>
                      <a:endParaRPr lang="pl-PL" sz="24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l"/>
                      <a:r>
                        <a:rPr lang="pl-PL" sz="2400" b="1" dirty="0" smtClean="0">
                          <a:solidFill>
                            <a:schemeClr val="tx2">
                              <a:lumMod val="50000"/>
                            </a:schemeClr>
                          </a:solidFill>
                          <a:latin typeface="Times New Roman" panose="02020603050405020304" pitchFamily="18" charset="0"/>
                          <a:cs typeface="Times New Roman" panose="02020603050405020304" pitchFamily="18" charset="0"/>
                        </a:rPr>
                        <a:t>Leszczanka</a:t>
                      </a:r>
                      <a:endParaRPr lang="pl-PL" sz="2400" b="1" dirty="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r"/>
                      <a:r>
                        <a:rPr lang="pl-PL" sz="2400" b="0" dirty="0" smtClean="0">
                          <a:latin typeface="Times New Roman" panose="02020603050405020304" pitchFamily="18" charset="0"/>
                          <a:cs typeface="Times New Roman" panose="02020603050405020304" pitchFamily="18" charset="0"/>
                        </a:rPr>
                        <a:t>215,26</a:t>
                      </a:r>
                      <a:endParaRPr lang="pl-PL" sz="2400" b="0" dirty="0">
                        <a:latin typeface="Times New Roman" panose="02020603050405020304" pitchFamily="18" charset="0"/>
                        <a:cs typeface="Times New Roman" panose="02020603050405020304" pitchFamily="18" charset="0"/>
                      </a:endParaRPr>
                    </a:p>
                  </a:txBody>
                  <a:tcPr>
                    <a:solidFill>
                      <a:schemeClr val="bg2"/>
                    </a:solidFill>
                  </a:tcPr>
                </a:tc>
              </a:tr>
              <a:tr h="370840">
                <a:tc>
                  <a:txBody>
                    <a:bodyPr/>
                    <a:lstStyle/>
                    <a:p>
                      <a:pPr algn="ctr"/>
                      <a:r>
                        <a:rPr lang="pl-PL" sz="2400" b="1" dirty="0" smtClean="0">
                          <a:latin typeface="Times New Roman" panose="02020603050405020304" pitchFamily="18" charset="0"/>
                          <a:cs typeface="Times New Roman" panose="02020603050405020304" pitchFamily="18" charset="0"/>
                        </a:rPr>
                        <a:t>8.</a:t>
                      </a:r>
                      <a:endParaRPr lang="pl-PL" sz="2400" b="1" dirty="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algn="l"/>
                      <a:r>
                        <a:rPr lang="pl-PL" sz="2400" b="1" dirty="0" smtClean="0">
                          <a:solidFill>
                            <a:schemeClr val="tx2">
                              <a:lumMod val="50000"/>
                            </a:schemeClr>
                          </a:solidFill>
                          <a:latin typeface="Times New Roman" panose="02020603050405020304" pitchFamily="18" charset="0"/>
                          <a:cs typeface="Times New Roman" panose="02020603050405020304" pitchFamily="18" charset="0"/>
                        </a:rPr>
                        <a:t>Liszno</a:t>
                      </a:r>
                      <a:endParaRPr lang="pl-PL" sz="2400" b="1" dirty="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algn="r"/>
                      <a:r>
                        <a:rPr lang="pl-PL" sz="2400" b="0" dirty="0" smtClean="0">
                          <a:latin typeface="Times New Roman" panose="02020603050405020304" pitchFamily="18" charset="0"/>
                          <a:cs typeface="Times New Roman" panose="02020603050405020304" pitchFamily="18" charset="0"/>
                        </a:rPr>
                        <a:t>1 008,89</a:t>
                      </a:r>
                      <a:endParaRPr lang="pl-PL" sz="2400" b="0" dirty="0">
                        <a:latin typeface="Times New Roman" panose="02020603050405020304" pitchFamily="18" charset="0"/>
                        <a:cs typeface="Times New Roman" panose="02020603050405020304" pitchFamily="18" charset="0"/>
                      </a:endParaRPr>
                    </a:p>
                  </a:txBody>
                  <a:tcPr>
                    <a:solidFill>
                      <a:schemeClr val="bg2">
                        <a:lumMod val="90000"/>
                      </a:schemeClr>
                    </a:solidFill>
                  </a:tcPr>
                </a:tc>
              </a:tr>
              <a:tr h="370840">
                <a:tc>
                  <a:txBody>
                    <a:bodyPr/>
                    <a:lstStyle/>
                    <a:p>
                      <a:pPr algn="ctr"/>
                      <a:r>
                        <a:rPr lang="pl-PL" sz="2400" b="1" dirty="0" smtClean="0">
                          <a:latin typeface="Times New Roman" panose="02020603050405020304" pitchFamily="18" charset="0"/>
                          <a:cs typeface="Times New Roman" panose="02020603050405020304" pitchFamily="18" charset="0"/>
                        </a:rPr>
                        <a:t>9.</a:t>
                      </a:r>
                      <a:endParaRPr lang="pl-PL" sz="24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l"/>
                      <a:r>
                        <a:rPr lang="pl-PL" sz="2400" b="1" dirty="0" smtClean="0">
                          <a:solidFill>
                            <a:schemeClr val="tx2">
                              <a:lumMod val="50000"/>
                            </a:schemeClr>
                          </a:solidFill>
                          <a:latin typeface="Times New Roman" panose="02020603050405020304" pitchFamily="18" charset="0"/>
                          <a:cs typeface="Times New Roman" panose="02020603050405020304" pitchFamily="18" charset="0"/>
                        </a:rPr>
                        <a:t>Liszno – Kolonia</a:t>
                      </a:r>
                      <a:endParaRPr lang="pl-PL" sz="2400" b="1" dirty="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r"/>
                      <a:r>
                        <a:rPr lang="pl-PL" sz="2400" b="0" dirty="0" smtClean="0">
                          <a:latin typeface="Times New Roman" panose="02020603050405020304" pitchFamily="18" charset="0"/>
                          <a:cs typeface="Times New Roman" panose="02020603050405020304" pitchFamily="18" charset="0"/>
                        </a:rPr>
                        <a:t>310,60</a:t>
                      </a:r>
                      <a:endParaRPr lang="pl-PL" sz="2400" b="0" dirty="0">
                        <a:latin typeface="Times New Roman" panose="02020603050405020304" pitchFamily="18" charset="0"/>
                        <a:cs typeface="Times New Roman" panose="02020603050405020304" pitchFamily="18" charset="0"/>
                      </a:endParaRPr>
                    </a:p>
                  </a:txBody>
                  <a:tcPr>
                    <a:solidFill>
                      <a:schemeClr val="bg2"/>
                    </a:solidFill>
                  </a:tcPr>
                </a:tc>
              </a:tr>
              <a:tr h="370840">
                <a:tc>
                  <a:txBody>
                    <a:bodyPr/>
                    <a:lstStyle/>
                    <a:p>
                      <a:pPr algn="ctr"/>
                      <a:r>
                        <a:rPr lang="pl-PL" sz="2400" b="1" dirty="0" smtClean="0">
                          <a:latin typeface="Times New Roman" panose="02020603050405020304" pitchFamily="18" charset="0"/>
                          <a:cs typeface="Times New Roman" panose="02020603050405020304" pitchFamily="18" charset="0"/>
                        </a:rPr>
                        <a:t>10.</a:t>
                      </a:r>
                      <a:endParaRPr lang="pl-PL" sz="2400" b="1" dirty="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algn="l"/>
                      <a:r>
                        <a:rPr lang="pl-PL" sz="2400" b="1" dirty="0" smtClean="0">
                          <a:solidFill>
                            <a:schemeClr val="tx2">
                              <a:lumMod val="50000"/>
                            </a:schemeClr>
                          </a:solidFill>
                          <a:latin typeface="Times New Roman" panose="02020603050405020304" pitchFamily="18" charset="0"/>
                          <a:cs typeface="Times New Roman" panose="02020603050405020304" pitchFamily="18" charset="0"/>
                        </a:rPr>
                        <a:t>Pawłów</a:t>
                      </a:r>
                      <a:endParaRPr lang="pl-PL" sz="2400" b="1" dirty="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algn="r"/>
                      <a:r>
                        <a:rPr lang="pl-PL" sz="2400" b="0" dirty="0" smtClean="0">
                          <a:latin typeface="Times New Roman" panose="02020603050405020304" pitchFamily="18" charset="0"/>
                          <a:cs typeface="Times New Roman" panose="02020603050405020304" pitchFamily="18" charset="0"/>
                        </a:rPr>
                        <a:t>2 245,44</a:t>
                      </a:r>
                      <a:endParaRPr lang="pl-PL" sz="2400" b="0" dirty="0">
                        <a:latin typeface="Times New Roman" panose="02020603050405020304" pitchFamily="18" charset="0"/>
                        <a:cs typeface="Times New Roman" panose="02020603050405020304" pitchFamily="18" charset="0"/>
                      </a:endParaRPr>
                    </a:p>
                  </a:txBody>
                  <a:tcPr>
                    <a:solidFill>
                      <a:schemeClr val="bg2">
                        <a:lumMod val="90000"/>
                      </a:schemeClr>
                    </a:solidFill>
                  </a:tcPr>
                </a:tc>
              </a:tr>
              <a:tr h="370840">
                <a:tc>
                  <a:txBody>
                    <a:bodyPr/>
                    <a:lstStyle/>
                    <a:p>
                      <a:pPr algn="ctr"/>
                      <a:r>
                        <a:rPr lang="pl-PL" sz="2400" b="1" dirty="0" smtClean="0">
                          <a:latin typeface="Times New Roman" panose="02020603050405020304" pitchFamily="18" charset="0"/>
                          <a:cs typeface="Times New Roman" panose="02020603050405020304" pitchFamily="18" charset="0"/>
                        </a:rPr>
                        <a:t>11.</a:t>
                      </a:r>
                      <a:endParaRPr lang="pl-PL" sz="24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l"/>
                      <a:r>
                        <a:rPr lang="pl-PL" sz="2400" b="1" dirty="0" smtClean="0">
                          <a:solidFill>
                            <a:schemeClr val="tx2">
                              <a:lumMod val="50000"/>
                            </a:schemeClr>
                          </a:solidFill>
                          <a:latin typeface="Times New Roman" panose="02020603050405020304" pitchFamily="18" charset="0"/>
                          <a:cs typeface="Times New Roman" panose="02020603050405020304" pitchFamily="18" charset="0"/>
                        </a:rPr>
                        <a:t>Toruń</a:t>
                      </a:r>
                      <a:endParaRPr lang="pl-PL" sz="2400" b="1" dirty="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r"/>
                      <a:r>
                        <a:rPr lang="pl-PL" sz="2400" b="0" dirty="0" smtClean="0">
                          <a:latin typeface="Times New Roman" panose="02020603050405020304" pitchFamily="18" charset="0"/>
                          <a:cs typeface="Times New Roman" panose="02020603050405020304" pitchFamily="18" charset="0"/>
                        </a:rPr>
                        <a:t>463,66</a:t>
                      </a:r>
                      <a:endParaRPr lang="pl-PL" sz="2400" b="0" dirty="0">
                        <a:latin typeface="Times New Roman" panose="02020603050405020304" pitchFamily="18" charset="0"/>
                        <a:cs typeface="Times New Roman" panose="02020603050405020304" pitchFamily="18" charset="0"/>
                      </a:endParaRPr>
                    </a:p>
                  </a:txBody>
                  <a:tcPr>
                    <a:solidFill>
                      <a:schemeClr val="bg2"/>
                    </a:solidFill>
                  </a:tcPr>
                </a:tc>
              </a:tr>
              <a:tr h="370840">
                <a:tc>
                  <a:txBody>
                    <a:bodyPr/>
                    <a:lstStyle/>
                    <a:p>
                      <a:pPr algn="ctr"/>
                      <a:r>
                        <a:rPr lang="pl-PL" sz="2400" b="1" dirty="0" smtClean="0">
                          <a:latin typeface="Times New Roman" panose="02020603050405020304" pitchFamily="18" charset="0"/>
                          <a:cs typeface="Times New Roman" panose="02020603050405020304" pitchFamily="18" charset="0"/>
                        </a:rPr>
                        <a:t>12.</a:t>
                      </a:r>
                      <a:endParaRPr lang="pl-PL" sz="2400" b="1" dirty="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algn="l"/>
                      <a:r>
                        <a:rPr lang="pl-PL" sz="2400" b="1" dirty="0" smtClean="0">
                          <a:solidFill>
                            <a:schemeClr val="tx2">
                              <a:lumMod val="50000"/>
                            </a:schemeClr>
                          </a:solidFill>
                          <a:latin typeface="Times New Roman" panose="02020603050405020304" pitchFamily="18" charset="0"/>
                          <a:cs typeface="Times New Roman" panose="02020603050405020304" pitchFamily="18" charset="0"/>
                        </a:rPr>
                        <a:t>Wólka Kańska</a:t>
                      </a:r>
                      <a:endParaRPr lang="pl-PL" sz="2400" b="1" dirty="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algn="r"/>
                      <a:r>
                        <a:rPr lang="pl-PL" sz="2400" b="0" dirty="0" smtClean="0">
                          <a:latin typeface="Times New Roman" panose="02020603050405020304" pitchFamily="18" charset="0"/>
                          <a:cs typeface="Times New Roman" panose="02020603050405020304" pitchFamily="18" charset="0"/>
                        </a:rPr>
                        <a:t>510,51</a:t>
                      </a:r>
                      <a:endParaRPr lang="pl-PL" sz="2400" b="0" dirty="0">
                        <a:latin typeface="Times New Roman" panose="02020603050405020304" pitchFamily="18" charset="0"/>
                        <a:cs typeface="Times New Roman" panose="02020603050405020304" pitchFamily="18" charset="0"/>
                      </a:endParaRPr>
                    </a:p>
                  </a:txBody>
                  <a:tcPr>
                    <a:solidFill>
                      <a:schemeClr val="bg2">
                        <a:lumMod val="90000"/>
                      </a:schemeClr>
                    </a:solidFill>
                  </a:tcPr>
                </a:tc>
              </a:tr>
              <a:tr h="370840">
                <a:tc>
                  <a:txBody>
                    <a:bodyPr/>
                    <a:lstStyle/>
                    <a:p>
                      <a:pPr algn="ctr"/>
                      <a:r>
                        <a:rPr lang="pl-PL" sz="2400" b="1" dirty="0" smtClean="0">
                          <a:latin typeface="Times New Roman" panose="02020603050405020304" pitchFamily="18" charset="0"/>
                          <a:cs typeface="Times New Roman" panose="02020603050405020304" pitchFamily="18" charset="0"/>
                        </a:rPr>
                        <a:t>13.</a:t>
                      </a:r>
                      <a:endParaRPr lang="pl-PL" sz="24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l"/>
                      <a:r>
                        <a:rPr lang="pl-PL" sz="2400" b="1" dirty="0" smtClean="0">
                          <a:solidFill>
                            <a:schemeClr val="tx2">
                              <a:lumMod val="50000"/>
                            </a:schemeClr>
                          </a:solidFill>
                          <a:latin typeface="Times New Roman" panose="02020603050405020304" pitchFamily="18" charset="0"/>
                          <a:cs typeface="Times New Roman" panose="02020603050405020304" pitchFamily="18" charset="0"/>
                        </a:rPr>
                        <a:t>Wólka Kańska – Kolonia</a:t>
                      </a:r>
                      <a:endParaRPr lang="pl-PL" sz="2400" b="1" dirty="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r"/>
                      <a:r>
                        <a:rPr lang="pl-PL" sz="2400" b="0" dirty="0" smtClean="0">
                          <a:latin typeface="Times New Roman" panose="02020603050405020304" pitchFamily="18" charset="0"/>
                          <a:cs typeface="Times New Roman" panose="02020603050405020304" pitchFamily="18" charset="0"/>
                        </a:rPr>
                        <a:t>472,97</a:t>
                      </a:r>
                      <a:endParaRPr lang="pl-PL" sz="2400" b="0" dirty="0">
                        <a:latin typeface="Times New Roman" panose="02020603050405020304" pitchFamily="18" charset="0"/>
                        <a:cs typeface="Times New Roman" panose="02020603050405020304" pitchFamily="18" charset="0"/>
                      </a:endParaRPr>
                    </a:p>
                  </a:txBody>
                  <a:tcPr>
                    <a:solidFill>
                      <a:schemeClr val="bg2"/>
                    </a:solidFill>
                  </a:tcPr>
                </a:tc>
              </a:tr>
              <a:tr h="472440">
                <a:tc>
                  <a:txBody>
                    <a:bodyPr/>
                    <a:lstStyle/>
                    <a:p>
                      <a:pPr algn="ctr"/>
                      <a:r>
                        <a:rPr lang="pl-PL" sz="2400" b="1" dirty="0" smtClean="0">
                          <a:latin typeface="Times New Roman" panose="02020603050405020304" pitchFamily="18" charset="0"/>
                          <a:cs typeface="Times New Roman" panose="02020603050405020304" pitchFamily="18" charset="0"/>
                        </a:rPr>
                        <a:t>14.</a:t>
                      </a:r>
                      <a:endParaRPr lang="pl-PL" sz="2400" b="1" dirty="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algn="l"/>
                      <a:r>
                        <a:rPr lang="pl-PL" sz="2400" b="1" dirty="0" smtClean="0">
                          <a:solidFill>
                            <a:schemeClr val="tx2">
                              <a:lumMod val="50000"/>
                            </a:schemeClr>
                          </a:solidFill>
                          <a:latin typeface="Times New Roman" panose="02020603050405020304" pitchFamily="18" charset="0"/>
                          <a:cs typeface="Times New Roman" panose="02020603050405020304" pitchFamily="18" charset="0"/>
                        </a:rPr>
                        <a:t>Zalesie Kańskie</a:t>
                      </a:r>
                      <a:endParaRPr lang="pl-PL" sz="2400" b="1" dirty="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algn="r"/>
                      <a:r>
                        <a:rPr lang="pl-PL" sz="2400" b="0" dirty="0" smtClean="0">
                          <a:latin typeface="Times New Roman" panose="02020603050405020304" pitchFamily="18" charset="0"/>
                          <a:cs typeface="Times New Roman" panose="02020603050405020304" pitchFamily="18" charset="0"/>
                        </a:rPr>
                        <a:t>167,86</a:t>
                      </a:r>
                      <a:endParaRPr lang="pl-PL" sz="2400" b="0" dirty="0">
                        <a:latin typeface="Times New Roman" panose="02020603050405020304" pitchFamily="18" charset="0"/>
                        <a:cs typeface="Times New Roman" panose="02020603050405020304" pitchFamily="18" charset="0"/>
                      </a:endParaRPr>
                    </a:p>
                  </a:txBody>
                  <a:tcPr>
                    <a:solidFill>
                      <a:schemeClr val="bg2">
                        <a:lumMod val="90000"/>
                      </a:schemeClr>
                    </a:solidFill>
                  </a:tcPr>
                </a:tc>
              </a:tr>
              <a:tr h="370840">
                <a:tc>
                  <a:txBody>
                    <a:bodyPr/>
                    <a:lstStyle/>
                    <a:p>
                      <a:pPr algn="ctr"/>
                      <a:r>
                        <a:rPr lang="pl-PL" sz="2400" b="1" dirty="0" smtClean="0">
                          <a:latin typeface="Times New Roman" panose="02020603050405020304" pitchFamily="18" charset="0"/>
                          <a:cs typeface="Times New Roman" panose="02020603050405020304" pitchFamily="18" charset="0"/>
                        </a:rPr>
                        <a:t>15.</a:t>
                      </a:r>
                      <a:endParaRPr lang="pl-PL" sz="2400" b="1" dirty="0">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l"/>
                      <a:r>
                        <a:rPr lang="pl-PL" sz="2400" b="1" dirty="0" smtClean="0">
                          <a:solidFill>
                            <a:schemeClr val="tx2">
                              <a:lumMod val="50000"/>
                            </a:schemeClr>
                          </a:solidFill>
                          <a:latin typeface="Times New Roman" panose="02020603050405020304" pitchFamily="18" charset="0"/>
                          <a:cs typeface="Times New Roman" panose="02020603050405020304" pitchFamily="18" charset="0"/>
                        </a:rPr>
                        <a:t>Zalesie Krasieńskie</a:t>
                      </a:r>
                    </a:p>
                  </a:txBody>
                  <a:tcPr>
                    <a:solidFill>
                      <a:schemeClr val="bg2"/>
                    </a:solidFill>
                  </a:tcPr>
                </a:tc>
                <a:tc>
                  <a:txBody>
                    <a:bodyPr/>
                    <a:lstStyle/>
                    <a:p>
                      <a:pPr algn="r"/>
                      <a:r>
                        <a:rPr lang="pl-PL" sz="2400" b="0" dirty="0" smtClean="0">
                          <a:latin typeface="Times New Roman" panose="02020603050405020304" pitchFamily="18" charset="0"/>
                          <a:cs typeface="Times New Roman" panose="02020603050405020304" pitchFamily="18" charset="0"/>
                        </a:rPr>
                        <a:t>109,40</a:t>
                      </a:r>
                      <a:endParaRPr lang="pl-PL" sz="2400" b="0" dirty="0">
                        <a:latin typeface="Times New Roman" panose="02020603050405020304" pitchFamily="18" charset="0"/>
                        <a:cs typeface="Times New Roman" panose="02020603050405020304" pitchFamily="18" charset="0"/>
                      </a:endParaRPr>
                    </a:p>
                  </a:txBody>
                  <a:tcPr>
                    <a:solidFill>
                      <a:schemeClr val="bg2"/>
                    </a:solidFill>
                  </a:tcPr>
                </a:tc>
              </a:tr>
              <a:tr h="370840">
                <a:tc gridSpan="2">
                  <a:txBody>
                    <a:bodyPr/>
                    <a:lstStyle/>
                    <a:p>
                      <a:pPr algn="ctr"/>
                      <a:r>
                        <a:rPr lang="pl-PL" sz="2800" b="1" dirty="0" smtClean="0">
                          <a:latin typeface="Times New Roman" panose="02020603050405020304" pitchFamily="18" charset="0"/>
                          <a:cs typeface="Times New Roman" panose="02020603050405020304" pitchFamily="18" charset="0"/>
                        </a:rPr>
                        <a:t>RAZEM:</a:t>
                      </a:r>
                      <a:endParaRPr lang="pl-PL" sz="2800" b="1" dirty="0">
                        <a:latin typeface="Times New Roman" panose="02020603050405020304" pitchFamily="18" charset="0"/>
                        <a:cs typeface="Times New Roman" panose="02020603050405020304" pitchFamily="18" charset="0"/>
                      </a:endParaRPr>
                    </a:p>
                  </a:txBody>
                  <a:tcPr>
                    <a:solidFill>
                      <a:schemeClr val="bg2">
                        <a:lumMod val="50000"/>
                      </a:schemeClr>
                    </a:solidFill>
                  </a:tcPr>
                </a:tc>
                <a:tc hMerge="1">
                  <a:txBody>
                    <a:bodyPr/>
                    <a:lstStyle/>
                    <a:p>
                      <a:pPr algn="l"/>
                      <a:endParaRPr lang="pl-PL" sz="2400" b="1" dirty="0" smtClean="0">
                        <a:solidFill>
                          <a:schemeClr val="tx2">
                            <a:lumMod val="50000"/>
                          </a:schemeClr>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r"/>
                      <a:r>
                        <a:rPr lang="pl-PL" sz="2800" b="1" dirty="0" smtClean="0">
                          <a:latin typeface="Times New Roman" panose="02020603050405020304" pitchFamily="18" charset="0"/>
                          <a:cs typeface="Times New Roman" panose="02020603050405020304" pitchFamily="18" charset="0"/>
                        </a:rPr>
                        <a:t>8 779,86</a:t>
                      </a:r>
                      <a:endParaRPr lang="pl-PL" sz="2800" b="1" dirty="0">
                        <a:latin typeface="Times New Roman" panose="02020603050405020304" pitchFamily="18" charset="0"/>
                        <a:cs typeface="Times New Roman" panose="02020603050405020304" pitchFamily="18" charset="0"/>
                      </a:endParaRPr>
                    </a:p>
                  </a:txBody>
                  <a:tcPr>
                    <a:solidFill>
                      <a:schemeClr val="bg2">
                        <a:lumMod val="50000"/>
                      </a:schemeClr>
                    </a:solidFill>
                  </a:tcPr>
                </a:tc>
              </a:tr>
            </a:tbl>
          </a:graphicData>
        </a:graphic>
      </p:graphicFrame>
      <p:sp>
        <p:nvSpPr>
          <p:cNvPr id="12" name="TextBox 6"/>
          <p:cNvSpPr txBox="1"/>
          <p:nvPr/>
        </p:nvSpPr>
        <p:spPr>
          <a:xfrm>
            <a:off x="717093" y="261064"/>
            <a:ext cx="16725900" cy="767518"/>
          </a:xfrm>
          <a:prstGeom prst="rect">
            <a:avLst/>
          </a:prstGeom>
        </p:spPr>
        <p:txBody>
          <a:bodyPr wrap="square" lIns="0" tIns="0" rIns="0" bIns="0" rtlCol="0" anchor="t">
            <a:spAutoFit/>
          </a:bodyPr>
          <a:lstStyle/>
          <a:p>
            <a:pPr algn="ctr">
              <a:lnSpc>
                <a:spcPts val="6685"/>
              </a:lnSpc>
            </a:pPr>
            <a:r>
              <a:rPr lang="pl-PL" sz="3200" dirty="0" smtClean="0">
                <a:solidFill>
                  <a:schemeClr val="bg2">
                    <a:lumMod val="90000"/>
                  </a:schemeClr>
                </a:solidFill>
                <a:latin typeface="TAN Mon Cheri"/>
              </a:rPr>
              <a:t>Wykaz sołectw w gminie Rejowiec Fabryczny oraz ich powierzchnia</a:t>
            </a:r>
            <a:endParaRPr lang="en-US" sz="3200" dirty="0">
              <a:solidFill>
                <a:schemeClr val="bg2">
                  <a:lumMod val="90000"/>
                </a:schemeClr>
              </a:solidFill>
              <a:latin typeface="TAN Mon Che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pic>
        <p:nvPicPr>
          <p:cNvPr id="5" name="Picture 9"/>
          <p:cNvPicPr>
            <a:picLocks noChangeAspect="1"/>
          </p:cNvPicPr>
          <p:nvPr/>
        </p:nvPicPr>
        <p:blipFill>
          <a:blip r:embed="rId2"/>
          <a:srcRect/>
          <a:stretch>
            <a:fillRect/>
          </a:stretch>
        </p:blipFill>
        <p:spPr>
          <a:xfrm rot="21233670">
            <a:off x="533400" y="777081"/>
            <a:ext cx="6110478" cy="8229600"/>
          </a:xfrm>
          <a:prstGeom prst="rect">
            <a:avLst/>
          </a:prstGeom>
        </p:spPr>
      </p:pic>
      <p:sp>
        <p:nvSpPr>
          <p:cNvPr id="2" name="Tytuł 1"/>
          <p:cNvSpPr>
            <a:spLocks noGrp="1"/>
          </p:cNvSpPr>
          <p:nvPr>
            <p:ph type="title"/>
          </p:nvPr>
        </p:nvSpPr>
        <p:spPr>
          <a:xfrm>
            <a:off x="3952547" y="4305300"/>
            <a:ext cx="11201400" cy="1173162"/>
          </a:xfrm>
        </p:spPr>
        <p:txBody>
          <a:bodyPr>
            <a:noAutofit/>
          </a:bodyPr>
          <a:lstStyle/>
          <a:p>
            <a:pPr>
              <a:lnSpc>
                <a:spcPct val="150000"/>
              </a:lnSpc>
            </a:pPr>
            <a:r>
              <a:rPr lang="pl-PL" b="1" dirty="0">
                <a:solidFill>
                  <a:schemeClr val="bg2">
                    <a:lumMod val="90000"/>
                  </a:schemeClr>
                </a:solidFill>
                <a:latin typeface="TAN Mon Cheri" panose="020B0604020202020204" charset="0"/>
              </a:rPr>
              <a:t>7</a:t>
            </a:r>
            <a:r>
              <a:rPr lang="pl-PL" b="1" dirty="0" smtClean="0">
                <a:solidFill>
                  <a:schemeClr val="bg2">
                    <a:lumMod val="90000"/>
                  </a:schemeClr>
                </a:solidFill>
                <a:latin typeface="TAN Mon Cheri" panose="020B0604020202020204" charset="0"/>
              </a:rPr>
              <a:t>. </a:t>
            </a:r>
            <a:r>
              <a:rPr lang="pl-PL" b="1" dirty="0" smtClean="0">
                <a:solidFill>
                  <a:schemeClr val="bg2">
                    <a:lumMod val="90000"/>
                  </a:schemeClr>
                </a:solidFill>
                <a:latin typeface="TAN Mon Cheri" panose="020B0604020202020204" charset="0"/>
              </a:rPr>
              <a:t>Źródła finansowania rozwoju Gminy Rejowiec Fabryczny </a:t>
            </a:r>
            <a:endParaRPr lang="pl-PL" b="1" dirty="0">
              <a:solidFill>
                <a:schemeClr val="bg2">
                  <a:lumMod val="90000"/>
                </a:schemeClr>
              </a:solidFill>
              <a:latin typeface="TAN Mon Cheri" panose="020B0604020202020204" charset="0"/>
            </a:endParaRPr>
          </a:p>
        </p:txBody>
      </p:sp>
      <p:pic>
        <p:nvPicPr>
          <p:cNvPr id="6" name="Picture 2"/>
          <p:cNvPicPr>
            <a:picLocks noChangeAspect="1"/>
          </p:cNvPicPr>
          <p:nvPr/>
        </p:nvPicPr>
        <p:blipFill>
          <a:blip r:embed="rId3"/>
          <a:srcRect/>
          <a:stretch>
            <a:fillRect/>
          </a:stretch>
        </p:blipFill>
        <p:spPr>
          <a:xfrm rot="12441313">
            <a:off x="12424463" y="4312303"/>
            <a:ext cx="5458968" cy="7315200"/>
          </a:xfrm>
          <a:prstGeom prst="rect">
            <a:avLst/>
          </a:prstGeom>
        </p:spPr>
      </p:pic>
      <p:pic>
        <p:nvPicPr>
          <p:cNvPr id="7" name="Picture 4"/>
          <p:cNvPicPr>
            <a:picLocks noChangeAspect="1"/>
          </p:cNvPicPr>
          <p:nvPr/>
        </p:nvPicPr>
        <p:blipFill>
          <a:blip r:embed="rId4"/>
          <a:srcRect/>
          <a:stretch>
            <a:fillRect/>
          </a:stretch>
        </p:blipFill>
        <p:spPr>
          <a:xfrm rot="18297315" flipH="1">
            <a:off x="10463372" y="-451"/>
            <a:ext cx="3284658" cy="3629457"/>
          </a:xfrm>
          <a:prstGeom prst="rect">
            <a:avLst/>
          </a:prstGeom>
        </p:spPr>
      </p:pic>
    </p:spTree>
    <p:extLst>
      <p:ext uri="{BB962C8B-B14F-4D97-AF65-F5344CB8AC3E}">
        <p14:creationId xmlns:p14="http://schemas.microsoft.com/office/powerpoint/2010/main" val="114767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duotone>
              <a:prstClr val="black"/>
              <a:srgbClr val="F9F9F9">
                <a:tint val="45000"/>
                <a:satMod val="400000"/>
              </a:srgbClr>
            </a:duotone>
            <a:extLst>
              <a:ext uri="{28A0092B-C50C-407E-A947-70E740481C1C}">
                <a14:useLocalDpi xmlns:a14="http://schemas.microsoft.com/office/drawing/2010/main" val="0"/>
              </a:ext>
            </a:extLst>
          </a:blip>
          <a:srcRect/>
          <a:stretch>
            <a:fillRect/>
          </a:stretch>
        </p:blipFill>
        <p:spPr bwMode="auto">
          <a:xfrm>
            <a:off x="1828800" y="1638300"/>
            <a:ext cx="6306032" cy="6800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p:cNvPicPr>
          <p:nvPr/>
        </p:nvPicPr>
        <p:blipFill>
          <a:blip r:embed="rId3"/>
          <a:srcRect/>
          <a:stretch>
            <a:fillRect/>
          </a:stretch>
        </p:blipFill>
        <p:spPr>
          <a:xfrm rot="2162320">
            <a:off x="12754712" y="3839551"/>
            <a:ext cx="5458968" cy="7315200"/>
          </a:xfrm>
          <a:prstGeom prst="rect">
            <a:avLst/>
          </a:prstGeom>
        </p:spPr>
      </p:pic>
      <p:sp>
        <p:nvSpPr>
          <p:cNvPr id="5" name="pole tekstowe 4"/>
          <p:cNvSpPr txBox="1"/>
          <p:nvPr/>
        </p:nvSpPr>
        <p:spPr>
          <a:xfrm>
            <a:off x="9753600" y="1409700"/>
            <a:ext cx="6629400" cy="8186836"/>
          </a:xfrm>
          <a:prstGeom prst="rect">
            <a:avLst/>
          </a:prstGeom>
          <a:noFill/>
        </p:spPr>
        <p:txBody>
          <a:bodyPr wrap="square" lIns="91418" tIns="45710" rIns="91418" bIns="45710" rtlCol="0">
            <a:spAutoFit/>
          </a:bodyPr>
          <a:lstStyle/>
          <a:p>
            <a:pPr algn="ctr">
              <a:lnSpc>
                <a:spcPct val="150000"/>
              </a:lnSpc>
            </a:pPr>
            <a:r>
              <a:rPr lang="pl-PL" sz="5400" b="1" dirty="0">
                <a:solidFill>
                  <a:schemeClr val="bg2">
                    <a:lumMod val="90000"/>
                  </a:schemeClr>
                </a:solidFill>
                <a:effectLst/>
                <a:latin typeface="Times New Roman" panose="02020603050405020304" pitchFamily="18" charset="0"/>
                <a:cs typeface="Times New Roman" panose="02020603050405020304" pitchFamily="18" charset="0"/>
              </a:rPr>
              <a:t>Ok. 1,2 Biliona PLN na rozwój Polski, </a:t>
            </a:r>
          </a:p>
          <a:p>
            <a:pPr algn="ctr">
              <a:lnSpc>
                <a:spcPct val="150000"/>
              </a:lnSpc>
            </a:pPr>
            <a:r>
              <a:rPr lang="pl-PL" sz="5400" b="1" dirty="0">
                <a:solidFill>
                  <a:schemeClr val="bg2">
                    <a:lumMod val="90000"/>
                  </a:schemeClr>
                </a:solidFill>
                <a:effectLst/>
                <a:latin typeface="Times New Roman" panose="02020603050405020304" pitchFamily="18" charset="0"/>
                <a:cs typeface="Times New Roman" panose="02020603050405020304" pitchFamily="18" charset="0"/>
              </a:rPr>
              <a:t>a według bardziej optymistycznych wyliczeń nawet ok. </a:t>
            </a:r>
            <a:r>
              <a:rPr lang="pl-PL" sz="5400" b="1" dirty="0" smtClean="0">
                <a:solidFill>
                  <a:schemeClr val="bg2">
                    <a:lumMod val="90000"/>
                  </a:schemeClr>
                </a:solidFill>
                <a:effectLst/>
                <a:latin typeface="Times New Roman" panose="02020603050405020304" pitchFamily="18" charset="0"/>
                <a:cs typeface="Times New Roman" panose="02020603050405020304" pitchFamily="18" charset="0"/>
              </a:rPr>
              <a:t/>
            </a:r>
            <a:br>
              <a:rPr lang="pl-PL" sz="5400" b="1" dirty="0" smtClean="0">
                <a:solidFill>
                  <a:schemeClr val="bg2">
                    <a:lumMod val="90000"/>
                  </a:schemeClr>
                </a:solidFill>
                <a:effectLst/>
                <a:latin typeface="Times New Roman" panose="02020603050405020304" pitchFamily="18" charset="0"/>
                <a:cs typeface="Times New Roman" panose="02020603050405020304" pitchFamily="18" charset="0"/>
              </a:rPr>
            </a:br>
            <a:r>
              <a:rPr lang="pl-PL" sz="5400" b="1" dirty="0" smtClean="0">
                <a:solidFill>
                  <a:schemeClr val="bg2">
                    <a:lumMod val="90000"/>
                  </a:schemeClr>
                </a:solidFill>
                <a:effectLst/>
                <a:latin typeface="Times New Roman" panose="02020603050405020304" pitchFamily="18" charset="0"/>
                <a:cs typeface="Times New Roman" panose="02020603050405020304" pitchFamily="18" charset="0"/>
              </a:rPr>
              <a:t>1,5 </a:t>
            </a:r>
            <a:r>
              <a:rPr lang="pl-PL" sz="5400" b="1" dirty="0">
                <a:solidFill>
                  <a:schemeClr val="bg2">
                    <a:lumMod val="90000"/>
                  </a:schemeClr>
                </a:solidFill>
                <a:effectLst/>
                <a:latin typeface="Times New Roman" panose="02020603050405020304" pitchFamily="18" charset="0"/>
                <a:cs typeface="Times New Roman" panose="02020603050405020304" pitchFamily="18" charset="0"/>
              </a:rPr>
              <a:t>biliona PLN </a:t>
            </a:r>
          </a:p>
          <a:p>
            <a:pPr algn="ctr"/>
            <a:r>
              <a:rPr lang="pl-PL" sz="4000" b="1" dirty="0">
                <a:solidFill>
                  <a:schemeClr val="bg2">
                    <a:lumMod val="90000"/>
                  </a:schemeClr>
                </a:solidFill>
                <a:effectLst>
                  <a:glow rad="101600">
                    <a:schemeClr val="bg2">
                      <a:alpha val="60000"/>
                    </a:schemeClr>
                  </a:glow>
                </a:effectLst>
              </a:rPr>
              <a:t> </a:t>
            </a:r>
          </a:p>
        </p:txBody>
      </p:sp>
    </p:spTree>
    <p:extLst>
      <p:ext uri="{BB962C8B-B14F-4D97-AF65-F5344CB8AC3E}">
        <p14:creationId xmlns:p14="http://schemas.microsoft.com/office/powerpoint/2010/main" val="296099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pole tekstowe 3"/>
          <p:cNvSpPr txBox="1"/>
          <p:nvPr/>
        </p:nvSpPr>
        <p:spPr>
          <a:xfrm>
            <a:off x="395536" y="908720"/>
            <a:ext cx="17282864" cy="8956278"/>
          </a:xfrm>
          <a:prstGeom prst="rect">
            <a:avLst/>
          </a:prstGeom>
          <a:noFill/>
        </p:spPr>
        <p:txBody>
          <a:bodyPr wrap="square" lIns="91418" tIns="45710" rIns="91418" bIns="45710" rtlCol="0">
            <a:spAutoFit/>
          </a:bodyPr>
          <a:lstStyle/>
          <a:p>
            <a:pPr algn="ctr"/>
            <a:r>
              <a:rPr lang="pl-PL" sz="4000" b="1" dirty="0">
                <a:solidFill>
                  <a:srgbClr val="3D2E12"/>
                </a:solidFill>
                <a:latin typeface="Times New Roman" panose="02020603050405020304" pitchFamily="18" charset="0"/>
                <a:cs typeface="Times New Roman" panose="02020603050405020304" pitchFamily="18" charset="0"/>
              </a:rPr>
              <a:t>Na lata 2021-2027 Polska otrzyma z budżetu Unii Europejskiej łącznie ok. 133,8 mld EURO, czyli ok. 770  mld PLN z UE. </a:t>
            </a:r>
            <a:br>
              <a:rPr lang="pl-PL" sz="4000" b="1" dirty="0">
                <a:solidFill>
                  <a:srgbClr val="3D2E12"/>
                </a:solidFill>
                <a:latin typeface="Times New Roman" panose="02020603050405020304" pitchFamily="18" charset="0"/>
                <a:cs typeface="Times New Roman" panose="02020603050405020304" pitchFamily="18" charset="0"/>
              </a:rPr>
            </a:br>
            <a:r>
              <a:rPr lang="pl-PL" sz="4000" b="1" dirty="0">
                <a:solidFill>
                  <a:srgbClr val="3D2E12"/>
                </a:solidFill>
                <a:latin typeface="Times New Roman" panose="02020603050405020304" pitchFamily="18" charset="0"/>
                <a:cs typeface="Times New Roman" panose="02020603050405020304" pitchFamily="18" charset="0"/>
              </a:rPr>
              <a:t>Z czego ok.:</a:t>
            </a:r>
          </a:p>
          <a:p>
            <a:endParaRPr lang="pl-PL" sz="3200" dirty="0">
              <a:latin typeface="Times New Roman" panose="02020603050405020304" pitchFamily="18" charset="0"/>
              <a:cs typeface="Times New Roman" panose="02020603050405020304" pitchFamily="18" charset="0"/>
            </a:endParaRPr>
          </a:p>
          <a:p>
            <a:pPr marL="742881" lvl="1" indent="-285681">
              <a:buFont typeface="Wingdings" panose="05000000000000000000" pitchFamily="2" charset="2"/>
              <a:buChar char="ü"/>
            </a:pPr>
            <a:r>
              <a:rPr lang="pl-PL" sz="3600" b="1" dirty="0">
                <a:latin typeface="Times New Roman" panose="02020603050405020304" pitchFamily="18" charset="0"/>
                <a:cs typeface="Times New Roman" panose="02020603050405020304" pitchFamily="18" charset="0"/>
              </a:rPr>
              <a:t>57,2 mld euro </a:t>
            </a:r>
            <a:r>
              <a:rPr lang="pl-PL" sz="3600" dirty="0">
                <a:latin typeface="Times New Roman" panose="02020603050405020304" pitchFamily="18" charset="0"/>
                <a:cs typeface="Times New Roman" panose="02020603050405020304" pitchFamily="18" charset="0"/>
              </a:rPr>
              <a:t>w ramach nowego Instrumentu na rzecz Odbudowy </a:t>
            </a:r>
            <a:br>
              <a:rPr lang="pl-PL" sz="3600" dirty="0">
                <a:latin typeface="Times New Roman" panose="02020603050405020304" pitchFamily="18" charset="0"/>
                <a:cs typeface="Times New Roman" panose="02020603050405020304" pitchFamily="18" charset="0"/>
              </a:rPr>
            </a:br>
            <a:r>
              <a:rPr lang="pl-PL" sz="3600" dirty="0">
                <a:latin typeface="Times New Roman" panose="02020603050405020304" pitchFamily="18" charset="0"/>
                <a:cs typeface="Times New Roman" panose="02020603050405020304" pitchFamily="18" charset="0"/>
              </a:rPr>
              <a:t>i Zwiększenia Odporności, z czego 23 mld euro w formie dotacji i 34,2 </a:t>
            </a:r>
            <a:br>
              <a:rPr lang="pl-PL" sz="3600" dirty="0">
                <a:latin typeface="Times New Roman" panose="02020603050405020304" pitchFamily="18" charset="0"/>
                <a:cs typeface="Times New Roman" panose="02020603050405020304" pitchFamily="18" charset="0"/>
              </a:rPr>
            </a:br>
            <a:r>
              <a:rPr lang="pl-PL" sz="3600" dirty="0">
                <a:latin typeface="Times New Roman" panose="02020603050405020304" pitchFamily="18" charset="0"/>
                <a:cs typeface="Times New Roman" panose="02020603050405020304" pitchFamily="18" charset="0"/>
              </a:rPr>
              <a:t>w formie pożyczek </a:t>
            </a:r>
            <a:r>
              <a:rPr lang="pl-PL" sz="3600" b="1" dirty="0">
                <a:latin typeface="Times New Roman" panose="02020603050405020304" pitchFamily="18" charset="0"/>
                <a:cs typeface="Times New Roman" panose="02020603050405020304" pitchFamily="18" charset="0"/>
              </a:rPr>
              <a:t>tj. ok. 250 mld PLN</a:t>
            </a:r>
          </a:p>
          <a:p>
            <a:endParaRPr lang="pl-PL" sz="3600" dirty="0">
              <a:latin typeface="Times New Roman" panose="02020603050405020304" pitchFamily="18" charset="0"/>
              <a:cs typeface="Times New Roman" panose="02020603050405020304" pitchFamily="18" charset="0"/>
            </a:endParaRPr>
          </a:p>
          <a:p>
            <a:pPr marL="742881" lvl="1" indent="-285681">
              <a:buFont typeface="Wingdings" panose="05000000000000000000" pitchFamily="2" charset="2"/>
              <a:buChar char="ü"/>
            </a:pPr>
            <a:r>
              <a:rPr lang="pl-PL" sz="3600" b="1" dirty="0">
                <a:latin typeface="Times New Roman" panose="02020603050405020304" pitchFamily="18" charset="0"/>
                <a:cs typeface="Times New Roman" panose="02020603050405020304" pitchFamily="18" charset="0"/>
              </a:rPr>
              <a:t>72,2 mld euro </a:t>
            </a:r>
            <a:r>
              <a:rPr lang="pl-PL" sz="3600" dirty="0">
                <a:latin typeface="Times New Roman" panose="02020603050405020304" pitchFamily="18" charset="0"/>
                <a:cs typeface="Times New Roman" panose="02020603050405020304" pitchFamily="18" charset="0"/>
              </a:rPr>
              <a:t>na realizację polityki spójności w nowym okresie programowania (EFRR i EFS+), </a:t>
            </a:r>
            <a:endParaRPr lang="pl-PL" sz="3600" dirty="0" smtClean="0">
              <a:latin typeface="Times New Roman" panose="02020603050405020304" pitchFamily="18" charset="0"/>
              <a:cs typeface="Times New Roman" panose="02020603050405020304" pitchFamily="18" charset="0"/>
            </a:endParaRPr>
          </a:p>
          <a:p>
            <a:pPr marL="742881" lvl="1" indent="-285681">
              <a:buFont typeface="Wingdings" panose="05000000000000000000" pitchFamily="2" charset="2"/>
              <a:buChar char="ü"/>
            </a:pPr>
            <a:endParaRPr lang="pl-PL" sz="3600" dirty="0">
              <a:latin typeface="Times New Roman" panose="02020603050405020304" pitchFamily="18" charset="0"/>
              <a:cs typeface="Times New Roman" panose="02020603050405020304" pitchFamily="18" charset="0"/>
            </a:endParaRPr>
          </a:p>
          <a:p>
            <a:pPr marL="742881" lvl="1" indent="-285681">
              <a:buFont typeface="Wingdings" panose="05000000000000000000" pitchFamily="2" charset="2"/>
              <a:buChar char="ü"/>
            </a:pPr>
            <a:r>
              <a:rPr lang="pl-PL" sz="3600" b="1" dirty="0">
                <a:latin typeface="Times New Roman" panose="02020603050405020304" pitchFamily="18" charset="0"/>
                <a:cs typeface="Times New Roman" panose="02020603050405020304" pitchFamily="18" charset="0"/>
              </a:rPr>
              <a:t>4,4, mld euro </a:t>
            </a:r>
            <a:r>
              <a:rPr lang="pl-PL" sz="3600" dirty="0">
                <a:latin typeface="Times New Roman" panose="02020603050405020304" pitchFamily="18" charset="0"/>
                <a:cs typeface="Times New Roman" panose="02020603050405020304" pitchFamily="18" charset="0"/>
              </a:rPr>
              <a:t>w ramach Funduszu na rzecz Sprawiedliwej Transformacji (FST), tj.: ok. </a:t>
            </a:r>
            <a:r>
              <a:rPr lang="pl-PL" sz="3600" b="1" dirty="0">
                <a:latin typeface="Times New Roman" panose="02020603050405020304" pitchFamily="18" charset="0"/>
                <a:cs typeface="Times New Roman" panose="02020603050405020304" pitchFamily="18" charset="0"/>
              </a:rPr>
              <a:t>25,5 mld PLN                </a:t>
            </a:r>
            <a:endParaRPr lang="pl-PL" sz="3600" b="1" dirty="0" smtClean="0">
              <a:latin typeface="Times New Roman" panose="02020603050405020304" pitchFamily="18" charset="0"/>
              <a:cs typeface="Times New Roman" panose="02020603050405020304" pitchFamily="18" charset="0"/>
            </a:endParaRPr>
          </a:p>
          <a:p>
            <a:pPr marL="285681" indent="-285681">
              <a:buFont typeface="Wingdings" panose="05000000000000000000" pitchFamily="2" charset="2"/>
              <a:buChar char="ü"/>
            </a:pPr>
            <a:endParaRPr lang="pl-PL" sz="3600" b="1" dirty="0" smtClean="0">
              <a:latin typeface="Times New Roman" panose="02020603050405020304" pitchFamily="18" charset="0"/>
              <a:cs typeface="Times New Roman" panose="02020603050405020304" pitchFamily="18" charset="0"/>
            </a:endParaRPr>
          </a:p>
          <a:p>
            <a:pPr algn="ctr"/>
            <a:r>
              <a:rPr lang="pl-PL" sz="3600" b="1" dirty="0">
                <a:latin typeface="Times New Roman" panose="02020603050405020304" pitchFamily="18" charset="0"/>
                <a:cs typeface="Times New Roman" panose="02020603050405020304" pitchFamily="18" charset="0"/>
              </a:rPr>
              <a:t>	</a:t>
            </a:r>
            <a:r>
              <a:rPr lang="pl-PL" sz="4400" b="1" dirty="0" smtClean="0">
                <a:latin typeface="Times New Roman" panose="02020603050405020304" pitchFamily="18" charset="0"/>
                <a:cs typeface="Times New Roman" panose="02020603050405020304" pitchFamily="18" charset="0"/>
              </a:rPr>
              <a:t>- </a:t>
            </a:r>
            <a:r>
              <a:rPr lang="pl-PL" sz="4400" b="1" dirty="0">
                <a:latin typeface="Times New Roman" panose="02020603050405020304" pitchFamily="18" charset="0"/>
                <a:cs typeface="Times New Roman" panose="02020603050405020304" pitchFamily="18" charset="0"/>
              </a:rPr>
              <a:t>łącznie 500 mld PLN (POLITYKA SPÓJNOŚCI)</a:t>
            </a:r>
          </a:p>
          <a:p>
            <a:pPr marL="3942404" lvl="8" indent="-285681">
              <a:buFont typeface="Wingdings" panose="05000000000000000000" pitchFamily="2" charset="2"/>
              <a:buChar char="ü"/>
            </a:pPr>
            <a:endParaRPr lang="pl-PL" sz="2000" dirty="0"/>
          </a:p>
        </p:txBody>
      </p:sp>
      <p:sp>
        <p:nvSpPr>
          <p:cNvPr id="5" name="AutoShape 6"/>
          <p:cNvSpPr/>
          <p:nvPr/>
        </p:nvSpPr>
        <p:spPr>
          <a:xfrm>
            <a:off x="609600" y="3162300"/>
            <a:ext cx="17068800" cy="0"/>
          </a:xfrm>
          <a:prstGeom prst="line">
            <a:avLst/>
          </a:prstGeom>
          <a:ln w="28575" cap="flat">
            <a:solidFill>
              <a:schemeClr val="bg1"/>
            </a:solidFill>
            <a:prstDash val="solid"/>
            <a:headEnd type="none" w="sm" len="sm"/>
            <a:tailEnd type="none" w="sm" len="sm"/>
          </a:ln>
        </p:spPr>
      </p:sp>
      <p:sp>
        <p:nvSpPr>
          <p:cNvPr id="6" name="AutoShape 6"/>
          <p:cNvSpPr/>
          <p:nvPr/>
        </p:nvSpPr>
        <p:spPr>
          <a:xfrm>
            <a:off x="609600" y="8648700"/>
            <a:ext cx="17068800" cy="0"/>
          </a:xfrm>
          <a:prstGeom prst="line">
            <a:avLst/>
          </a:prstGeom>
          <a:ln w="28575" cap="flat">
            <a:solidFill>
              <a:schemeClr val="bg1"/>
            </a:solidFill>
            <a:prstDash val="solid"/>
            <a:headEnd type="none" w="sm" len="sm"/>
            <a:tailEnd type="none" w="sm" len="sm"/>
          </a:ln>
        </p:spPr>
      </p:sp>
      <p:pic>
        <p:nvPicPr>
          <p:cNvPr id="7" name="Picture 3"/>
          <p:cNvPicPr>
            <a:picLocks noChangeAspect="1"/>
          </p:cNvPicPr>
          <p:nvPr/>
        </p:nvPicPr>
        <p:blipFill>
          <a:blip r:embed="rId2"/>
          <a:srcRect/>
          <a:stretch>
            <a:fillRect/>
          </a:stretch>
        </p:blipFill>
        <p:spPr>
          <a:xfrm rot="7096969">
            <a:off x="12014419" y="2212718"/>
            <a:ext cx="6048756" cy="8229600"/>
          </a:xfrm>
          <a:prstGeom prst="rect">
            <a:avLst/>
          </a:prstGeom>
        </p:spPr>
      </p:pic>
    </p:spTree>
    <p:extLst>
      <p:ext uri="{BB962C8B-B14F-4D97-AF65-F5344CB8AC3E}">
        <p14:creationId xmlns:p14="http://schemas.microsoft.com/office/powerpoint/2010/main" val="273579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2"/>
          <a:srcRect/>
          <a:stretch>
            <a:fillRect/>
          </a:stretch>
        </p:blipFill>
        <p:spPr>
          <a:xfrm rot="14454772">
            <a:off x="-1619488" y="1583956"/>
            <a:ext cx="7405853" cy="8060792"/>
          </a:xfrm>
          <a:prstGeom prst="rect">
            <a:avLst/>
          </a:prstGeom>
        </p:spPr>
      </p:pic>
      <p:sp>
        <p:nvSpPr>
          <p:cNvPr id="4" name="pole tekstowe 3"/>
          <p:cNvSpPr txBox="1"/>
          <p:nvPr/>
        </p:nvSpPr>
        <p:spPr>
          <a:xfrm>
            <a:off x="4876800" y="1104900"/>
            <a:ext cx="11127432" cy="3600966"/>
          </a:xfrm>
          <a:prstGeom prst="rect">
            <a:avLst/>
          </a:prstGeom>
          <a:noFill/>
        </p:spPr>
        <p:txBody>
          <a:bodyPr wrap="square" lIns="91418" tIns="45710" rIns="91418" bIns="45710" rtlCol="0">
            <a:spAutoFit/>
          </a:bodyPr>
          <a:lstStyle/>
          <a:p>
            <a:pPr marL="285681" indent="-285681">
              <a:buFont typeface="Wingdings" panose="05000000000000000000" pitchFamily="2" charset="2"/>
              <a:buChar char="ü"/>
            </a:pPr>
            <a:r>
              <a:rPr lang="pl-PL" sz="3200" b="1" dirty="0">
                <a:solidFill>
                  <a:schemeClr val="bg2">
                    <a:lumMod val="90000"/>
                  </a:schemeClr>
                </a:solidFill>
                <a:latin typeface="Times New Roman" panose="02020603050405020304" pitchFamily="18" charset="0"/>
                <a:cs typeface="Times New Roman" panose="02020603050405020304" pitchFamily="18" charset="0"/>
              </a:rPr>
              <a:t>120 mld </a:t>
            </a:r>
            <a:r>
              <a:rPr lang="pl-PL" sz="3200" dirty="0">
                <a:solidFill>
                  <a:schemeClr val="bg2">
                    <a:lumMod val="90000"/>
                  </a:schemeClr>
                </a:solidFill>
                <a:latin typeface="Times New Roman" panose="02020603050405020304" pitchFamily="18" charset="0"/>
                <a:cs typeface="Times New Roman" panose="02020603050405020304" pitchFamily="18" charset="0"/>
              </a:rPr>
              <a:t>– Krajowe Środki Publiczne (ok. 15%),</a:t>
            </a:r>
          </a:p>
          <a:p>
            <a:pPr marL="285681" indent="-285681">
              <a:buFont typeface="Wingdings" panose="05000000000000000000" pitchFamily="2" charset="2"/>
              <a:buChar char="ü"/>
            </a:pPr>
            <a:endParaRPr lang="pl-PL" sz="3200" dirty="0">
              <a:solidFill>
                <a:schemeClr val="bg2">
                  <a:lumMod val="90000"/>
                </a:schemeClr>
              </a:solidFill>
              <a:latin typeface="Times New Roman" panose="02020603050405020304" pitchFamily="18" charset="0"/>
              <a:cs typeface="Times New Roman" panose="02020603050405020304" pitchFamily="18" charset="0"/>
            </a:endParaRPr>
          </a:p>
          <a:p>
            <a:pPr marL="285681" indent="-285681">
              <a:buFont typeface="Wingdings" panose="05000000000000000000" pitchFamily="2" charset="2"/>
              <a:buChar char="ü"/>
            </a:pPr>
            <a:r>
              <a:rPr lang="pl-PL" sz="3200" b="1" dirty="0">
                <a:solidFill>
                  <a:schemeClr val="bg2">
                    <a:lumMod val="90000"/>
                  </a:schemeClr>
                </a:solidFill>
                <a:latin typeface="Times New Roman" panose="02020603050405020304" pitchFamily="18" charset="0"/>
                <a:cs typeface="Times New Roman" panose="02020603050405020304" pitchFamily="18" charset="0"/>
              </a:rPr>
              <a:t>200 mld – </a:t>
            </a:r>
            <a:r>
              <a:rPr lang="pl-PL" sz="3200" dirty="0">
                <a:solidFill>
                  <a:schemeClr val="bg2">
                    <a:lumMod val="90000"/>
                  </a:schemeClr>
                </a:solidFill>
                <a:latin typeface="Times New Roman" panose="02020603050405020304" pitchFamily="18" charset="0"/>
                <a:cs typeface="Times New Roman" panose="02020603050405020304" pitchFamily="18" charset="0"/>
              </a:rPr>
              <a:t>Środki komercyjne (ok. 25%),</a:t>
            </a:r>
          </a:p>
          <a:p>
            <a:pPr marL="285681" indent="-285681">
              <a:buFont typeface="Wingdings" panose="05000000000000000000" pitchFamily="2" charset="2"/>
              <a:buChar char="ü"/>
            </a:pPr>
            <a:endParaRPr lang="pl-PL" sz="3200" dirty="0">
              <a:solidFill>
                <a:schemeClr val="bg2">
                  <a:lumMod val="90000"/>
                </a:schemeClr>
              </a:solidFill>
              <a:latin typeface="Times New Roman" panose="02020603050405020304" pitchFamily="18" charset="0"/>
              <a:cs typeface="Times New Roman" panose="02020603050405020304" pitchFamily="18" charset="0"/>
            </a:endParaRPr>
          </a:p>
          <a:p>
            <a:pPr marL="285681" indent="-285681">
              <a:buFont typeface="Wingdings" panose="05000000000000000000" pitchFamily="2" charset="2"/>
              <a:buChar char="ü"/>
            </a:pPr>
            <a:r>
              <a:rPr lang="pl-PL" sz="3200" b="1" dirty="0">
                <a:solidFill>
                  <a:schemeClr val="bg2">
                    <a:lumMod val="90000"/>
                  </a:schemeClr>
                </a:solidFill>
                <a:latin typeface="Times New Roman" panose="02020603050405020304" pitchFamily="18" charset="0"/>
                <a:cs typeface="Times New Roman" panose="02020603050405020304" pitchFamily="18" charset="0"/>
              </a:rPr>
              <a:t>100 mld </a:t>
            </a:r>
            <a:r>
              <a:rPr lang="pl-PL" sz="2800" b="1" dirty="0">
                <a:solidFill>
                  <a:schemeClr val="bg2">
                    <a:lumMod val="90000"/>
                  </a:schemeClr>
                </a:solidFill>
                <a:latin typeface="Times New Roman" panose="02020603050405020304" pitchFamily="18" charset="0"/>
                <a:cs typeface="Times New Roman" panose="02020603050405020304" pitchFamily="18" charset="0"/>
              </a:rPr>
              <a:t>PLN </a:t>
            </a:r>
            <a:r>
              <a:rPr lang="pl-PL" sz="2800" dirty="0">
                <a:solidFill>
                  <a:schemeClr val="bg2">
                    <a:lumMod val="90000"/>
                  </a:schemeClr>
                </a:solidFill>
                <a:latin typeface="Times New Roman" panose="02020603050405020304" pitchFamily="18" charset="0"/>
                <a:cs typeface="Times New Roman" panose="02020603050405020304" pitchFamily="18" charset="0"/>
              </a:rPr>
              <a:t>– Środki bezpośrednio </a:t>
            </a:r>
            <a:r>
              <a:rPr lang="pl-PL" sz="3200" dirty="0">
                <a:solidFill>
                  <a:schemeClr val="bg2">
                    <a:lumMod val="90000"/>
                  </a:schemeClr>
                </a:solidFill>
                <a:latin typeface="Times New Roman" panose="02020603050405020304" pitchFamily="18" charset="0"/>
                <a:cs typeface="Times New Roman" panose="02020603050405020304" pitchFamily="18" charset="0"/>
              </a:rPr>
              <a:t>dostępne</a:t>
            </a:r>
            <a:r>
              <a:rPr lang="pl-PL" sz="2800" dirty="0">
                <a:solidFill>
                  <a:schemeClr val="bg2">
                    <a:lumMod val="90000"/>
                  </a:schemeClr>
                </a:solidFill>
                <a:latin typeface="Times New Roman" panose="02020603050405020304" pitchFamily="18" charset="0"/>
                <a:cs typeface="Times New Roman" panose="02020603050405020304" pitchFamily="18" charset="0"/>
              </a:rPr>
              <a:t> z Brukseli.</a:t>
            </a:r>
          </a:p>
          <a:p>
            <a:pPr marL="285681" indent="-285681">
              <a:buFont typeface="Wingdings" panose="05000000000000000000" pitchFamily="2" charset="2"/>
              <a:buChar char="ü"/>
            </a:pPr>
            <a:endParaRPr lang="pl-PL" sz="3200" dirty="0">
              <a:solidFill>
                <a:schemeClr val="bg2">
                  <a:lumMod val="90000"/>
                </a:schemeClr>
              </a:solidFill>
              <a:latin typeface="Times New Roman" panose="02020603050405020304" pitchFamily="18" charset="0"/>
              <a:cs typeface="Times New Roman" panose="02020603050405020304" pitchFamily="18" charset="0"/>
            </a:endParaRPr>
          </a:p>
          <a:p>
            <a:pPr marL="285681" indent="-285681">
              <a:buFont typeface="Wingdings" panose="05000000000000000000" pitchFamily="2" charset="2"/>
              <a:buChar char="ü"/>
            </a:pPr>
            <a:endParaRPr lang="pl-PL" sz="3200" dirty="0">
              <a:solidFill>
                <a:schemeClr val="bg2">
                  <a:lumMod val="90000"/>
                </a:schemeClr>
              </a:solidFill>
              <a:latin typeface="Times New Roman" panose="02020603050405020304" pitchFamily="18" charset="0"/>
              <a:cs typeface="Times New Roman" panose="02020603050405020304" pitchFamily="18" charset="0"/>
            </a:endParaRPr>
          </a:p>
        </p:txBody>
      </p:sp>
      <p:cxnSp>
        <p:nvCxnSpPr>
          <p:cNvPr id="5" name="Łącznik prostoliniowy 3"/>
          <p:cNvCxnSpPr/>
          <p:nvPr/>
        </p:nvCxnSpPr>
        <p:spPr>
          <a:xfrm>
            <a:off x="762000" y="4213423"/>
            <a:ext cx="16687800" cy="0"/>
          </a:xfrm>
          <a:prstGeom prst="line">
            <a:avLst/>
          </a:prstGeom>
          <a:ln w="28575">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9" name="Łącznik prosty 8"/>
          <p:cNvCxnSpPr/>
          <p:nvPr/>
        </p:nvCxnSpPr>
        <p:spPr>
          <a:xfrm>
            <a:off x="8839200" y="5295900"/>
            <a:ext cx="0" cy="38100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pole tekstowe 9"/>
          <p:cNvSpPr txBox="1"/>
          <p:nvPr/>
        </p:nvSpPr>
        <p:spPr>
          <a:xfrm>
            <a:off x="1690446" y="6554569"/>
            <a:ext cx="6372708" cy="923309"/>
          </a:xfrm>
          <a:prstGeom prst="rect">
            <a:avLst/>
          </a:prstGeom>
          <a:noFill/>
        </p:spPr>
        <p:txBody>
          <a:bodyPr wrap="square" lIns="91418" tIns="45710" rIns="91418" bIns="45710" rtlCol="0">
            <a:spAutoFit/>
          </a:bodyPr>
          <a:lstStyle/>
          <a:p>
            <a:pPr marL="285681" indent="-285681">
              <a:buFont typeface="Wingdings" panose="05000000000000000000" pitchFamily="2" charset="2"/>
              <a:buChar char="Ø"/>
            </a:pPr>
            <a:r>
              <a:rPr lang="pl-PL" sz="5400" b="1" dirty="0">
                <a:solidFill>
                  <a:schemeClr val="bg2">
                    <a:lumMod val="90000"/>
                  </a:schemeClr>
                </a:solidFill>
                <a:latin typeface="Times New Roman" panose="02020603050405020304" pitchFamily="18" charset="0"/>
                <a:cs typeface="Times New Roman" panose="02020603050405020304" pitchFamily="18" charset="0"/>
              </a:rPr>
              <a:t>  1,2 biliona PLN </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6061966"/>
            <a:ext cx="6324600" cy="2519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p:cNvPicPr>
          <p:nvPr/>
        </p:nvPicPr>
        <p:blipFill>
          <a:blip r:embed="rId4"/>
          <a:srcRect/>
          <a:stretch>
            <a:fillRect/>
          </a:stretch>
        </p:blipFill>
        <p:spPr>
          <a:xfrm rot="19235772" flipH="1">
            <a:off x="15455631" y="-805014"/>
            <a:ext cx="3159747" cy="3491434"/>
          </a:xfrm>
          <a:prstGeom prst="rect">
            <a:avLst/>
          </a:prstGeom>
        </p:spPr>
      </p:pic>
    </p:spTree>
    <p:extLst>
      <p:ext uri="{BB962C8B-B14F-4D97-AF65-F5344CB8AC3E}">
        <p14:creationId xmlns:p14="http://schemas.microsoft.com/office/powerpoint/2010/main" val="147073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0"/>
            <a:ext cx="14603165" cy="10325514"/>
          </a:xfrm>
          <a:prstGeom prst="rect">
            <a:avLst/>
          </a:prstGeom>
        </p:spPr>
      </p:pic>
    </p:spTree>
    <p:extLst>
      <p:ext uri="{BB962C8B-B14F-4D97-AF65-F5344CB8AC3E}">
        <p14:creationId xmlns:p14="http://schemas.microsoft.com/office/powerpoint/2010/main" val="830873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Prostokąt 1"/>
          <p:cNvSpPr/>
          <p:nvPr/>
        </p:nvSpPr>
        <p:spPr>
          <a:xfrm>
            <a:off x="762000" y="876300"/>
            <a:ext cx="16535400" cy="7848302"/>
          </a:xfrm>
          <a:prstGeom prst="rect">
            <a:avLst/>
          </a:prstGeom>
        </p:spPr>
        <p:txBody>
          <a:bodyPr wrap="square">
            <a:spAutoFit/>
          </a:bodyPr>
          <a:lstStyle/>
          <a:p>
            <a:pPr algn="just">
              <a:lnSpc>
                <a:spcPct val="150000"/>
              </a:lnSpc>
            </a:pPr>
            <a:r>
              <a:rPr lang="pl-PL" sz="3600" b="1" dirty="0">
                <a:solidFill>
                  <a:schemeClr val="bg2">
                    <a:lumMod val="90000"/>
                  </a:schemeClr>
                </a:solidFill>
                <a:latin typeface="Times New Roman" panose="02020603050405020304" pitchFamily="18" charset="0"/>
                <a:cs typeface="Times New Roman" panose="02020603050405020304" pitchFamily="18" charset="0"/>
              </a:rPr>
              <a:t>1. Umowa Partnerstwa na lata 2021-2027</a:t>
            </a:r>
          </a:p>
          <a:p>
            <a:pP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	1.1 Fundusze Europejskie dla Województw Samorządowych </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2021-2027</a:t>
            </a:r>
            <a:endParaRPr lang="pl-PL" sz="3200" b="1" dirty="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	1.2 Fundusze Europejskie na Infrastrukturę, Klimat, </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Środowisko 2021-2027</a:t>
            </a:r>
            <a:endParaRPr lang="pl-PL" sz="3200" b="1" dirty="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	1.3 Fundusze Europejskie dla Nowoczesnej Gospodarki </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2021-2027</a:t>
            </a:r>
            <a:endParaRPr lang="pl-PL" sz="3200" b="1" dirty="0">
              <a:solidFill>
                <a:schemeClr val="bg2">
                  <a:lumMod val="90000"/>
                </a:schemeClr>
              </a:solidFill>
              <a:latin typeface="Times New Roman" panose="02020603050405020304" pitchFamily="18" charset="0"/>
              <a:cs typeface="Times New Roman" panose="02020603050405020304" pitchFamily="18" charset="0"/>
            </a:endParaRPr>
          </a:p>
          <a:p>
            <a:pPr algn="just">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	1.4 Fundusze Europejskie dla Polski Wschodniej 2021-2027</a:t>
            </a:r>
          </a:p>
          <a:p>
            <a:pPr algn="just">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	1.5 Fundusze Europejskie dla Rozwoju Społecznego 2021-2027</a:t>
            </a:r>
          </a:p>
          <a:p>
            <a:pPr algn="just">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	1.6 Fundusze Europejskie na Rozwój Cyfrowy 2021-2027</a:t>
            </a:r>
          </a:p>
          <a:p>
            <a:pPr algn="just">
              <a:lnSpc>
                <a:spcPct val="150000"/>
              </a:lnSpc>
            </a:pPr>
            <a:r>
              <a:rPr lang="pl-PL" sz="3600" b="1" dirty="0">
                <a:solidFill>
                  <a:schemeClr val="bg2">
                    <a:lumMod val="90000"/>
                  </a:schemeClr>
                </a:solidFill>
                <a:latin typeface="Times New Roman" panose="02020603050405020304" pitchFamily="18" charset="0"/>
                <a:cs typeface="Times New Roman" panose="02020603050405020304" pitchFamily="18" charset="0"/>
              </a:rPr>
              <a:t>2. Krajowy Plan Odbudowy 2021-2027</a:t>
            </a:r>
          </a:p>
          <a:p>
            <a:pPr algn="just">
              <a:lnSpc>
                <a:spcPct val="150000"/>
              </a:lnSpc>
            </a:pPr>
            <a:r>
              <a:rPr lang="pl-PL" sz="3600" b="1" dirty="0">
                <a:solidFill>
                  <a:schemeClr val="bg2">
                    <a:lumMod val="90000"/>
                  </a:schemeClr>
                </a:solidFill>
                <a:latin typeface="Times New Roman" panose="02020603050405020304" pitchFamily="18" charset="0"/>
                <a:cs typeface="Times New Roman" panose="02020603050405020304" pitchFamily="18" charset="0"/>
              </a:rPr>
              <a:t>3. Fundusz Sprawiedliwej Transformacji 2021-2027</a:t>
            </a:r>
          </a:p>
          <a:p>
            <a:pPr algn="just">
              <a:lnSpc>
                <a:spcPct val="150000"/>
              </a:lnSpc>
            </a:pPr>
            <a:r>
              <a:rPr lang="pl-PL" sz="3600" b="1" dirty="0">
                <a:solidFill>
                  <a:schemeClr val="bg2">
                    <a:lumMod val="90000"/>
                  </a:schemeClr>
                </a:solidFill>
                <a:latin typeface="Times New Roman" panose="02020603050405020304" pitchFamily="18" charset="0"/>
                <a:cs typeface="Times New Roman" panose="02020603050405020304" pitchFamily="18" charset="0"/>
              </a:rPr>
              <a:t>4. Mechanizmy Finansowe EOG 2021-2027</a:t>
            </a:r>
          </a:p>
        </p:txBody>
      </p:sp>
      <p:pic>
        <p:nvPicPr>
          <p:cNvPr id="3" name="Picture 8"/>
          <p:cNvPicPr>
            <a:picLocks noChangeAspect="1"/>
          </p:cNvPicPr>
          <p:nvPr/>
        </p:nvPicPr>
        <p:blipFill>
          <a:blip r:embed="rId2"/>
          <a:srcRect/>
          <a:stretch>
            <a:fillRect/>
          </a:stretch>
        </p:blipFill>
        <p:spPr>
          <a:xfrm rot="2698237">
            <a:off x="12044308" y="3917966"/>
            <a:ext cx="5871842" cy="5893944"/>
          </a:xfrm>
          <a:prstGeom prst="rect">
            <a:avLst/>
          </a:prstGeom>
        </p:spPr>
      </p:pic>
    </p:spTree>
    <p:extLst>
      <p:ext uri="{BB962C8B-B14F-4D97-AF65-F5344CB8AC3E}">
        <p14:creationId xmlns:p14="http://schemas.microsoft.com/office/powerpoint/2010/main" val="31712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Prostokąt 1"/>
          <p:cNvSpPr/>
          <p:nvPr/>
        </p:nvSpPr>
        <p:spPr>
          <a:xfrm>
            <a:off x="1295400" y="1104900"/>
            <a:ext cx="16605448" cy="7821372"/>
          </a:xfrm>
          <a:prstGeom prst="rect">
            <a:avLst/>
          </a:prstGeom>
        </p:spPr>
        <p:txBody>
          <a:bodyPr wrap="square">
            <a:spAutoFit/>
          </a:bodyPr>
          <a:lstStyle/>
          <a:p>
            <a:pPr algn="just">
              <a:lnSpc>
                <a:spcPct val="200000"/>
              </a:lnSpc>
            </a:pPr>
            <a:r>
              <a:rPr lang="pl-PL" sz="3200" b="1" dirty="0">
                <a:solidFill>
                  <a:srgbClr val="422100"/>
                </a:solidFill>
                <a:latin typeface="Times New Roman" panose="02020603050405020304" pitchFamily="18" charset="0"/>
                <a:cs typeface="Times New Roman" panose="02020603050405020304" pitchFamily="18" charset="0"/>
              </a:rPr>
              <a:t>5. Programy Wspólnotowe UE 2021-2027</a:t>
            </a:r>
          </a:p>
          <a:p>
            <a:pPr algn="just">
              <a:lnSpc>
                <a:spcPct val="200000"/>
              </a:lnSpc>
            </a:pPr>
            <a:r>
              <a:rPr lang="pl-PL" sz="3200" b="1" dirty="0">
                <a:solidFill>
                  <a:srgbClr val="422100"/>
                </a:solidFill>
                <a:latin typeface="Times New Roman" panose="02020603050405020304" pitchFamily="18" charset="0"/>
                <a:cs typeface="Times New Roman" panose="02020603050405020304" pitchFamily="18" charset="0"/>
              </a:rPr>
              <a:t>6. Duńskie Fundacje VELLUX</a:t>
            </a:r>
          </a:p>
          <a:p>
            <a:pPr algn="just">
              <a:lnSpc>
                <a:spcPct val="200000"/>
              </a:lnSpc>
            </a:pPr>
            <a:r>
              <a:rPr lang="pl-PL" sz="3200" b="1" dirty="0">
                <a:solidFill>
                  <a:srgbClr val="422100"/>
                </a:solidFill>
                <a:latin typeface="Times New Roman" panose="02020603050405020304" pitchFamily="18" charset="0"/>
                <a:cs typeface="Times New Roman" panose="02020603050405020304" pitchFamily="18" charset="0"/>
              </a:rPr>
              <a:t>7. Programy Operacyjne Banku Gospodarstwa Krajowego</a:t>
            </a:r>
          </a:p>
          <a:p>
            <a:pPr algn="just">
              <a:lnSpc>
                <a:spcPct val="200000"/>
              </a:lnSpc>
            </a:pPr>
            <a:r>
              <a:rPr lang="pl-PL" sz="3200" b="1" dirty="0">
                <a:solidFill>
                  <a:srgbClr val="422100"/>
                </a:solidFill>
                <a:latin typeface="Times New Roman" panose="02020603050405020304" pitchFamily="18" charset="0"/>
                <a:cs typeface="Times New Roman" panose="02020603050405020304" pitchFamily="18" charset="0"/>
              </a:rPr>
              <a:t>8. Programy Operacyjne Polskiej Agencji Rozwoju </a:t>
            </a:r>
            <a:r>
              <a:rPr lang="pl-PL" sz="3200" b="1" dirty="0" smtClean="0">
                <a:solidFill>
                  <a:srgbClr val="422100"/>
                </a:solidFill>
                <a:latin typeface="Times New Roman" panose="02020603050405020304" pitchFamily="18" charset="0"/>
                <a:cs typeface="Times New Roman" panose="02020603050405020304" pitchFamily="18" charset="0"/>
              </a:rPr>
              <a:t>Przedsiębiorczości </a:t>
            </a:r>
            <a:endParaRPr lang="pl-PL" sz="3200" b="1" dirty="0">
              <a:solidFill>
                <a:srgbClr val="422100"/>
              </a:solidFill>
              <a:latin typeface="Times New Roman" panose="02020603050405020304" pitchFamily="18" charset="0"/>
              <a:cs typeface="Times New Roman" panose="02020603050405020304" pitchFamily="18" charset="0"/>
            </a:endParaRPr>
          </a:p>
          <a:p>
            <a:pPr algn="just">
              <a:lnSpc>
                <a:spcPct val="200000"/>
              </a:lnSpc>
            </a:pPr>
            <a:r>
              <a:rPr lang="pl-PL" sz="3200" b="1" dirty="0">
                <a:solidFill>
                  <a:srgbClr val="422100"/>
                </a:solidFill>
                <a:latin typeface="Times New Roman" panose="02020603050405020304" pitchFamily="18" charset="0"/>
                <a:cs typeface="Times New Roman" panose="02020603050405020304" pitchFamily="18" charset="0"/>
              </a:rPr>
              <a:t>9. Programy Operacyjne Polskiego Funduszu Rozwoju</a:t>
            </a:r>
          </a:p>
          <a:p>
            <a:pPr algn="just">
              <a:lnSpc>
                <a:spcPct val="200000"/>
              </a:lnSpc>
            </a:pPr>
            <a:r>
              <a:rPr lang="pl-PL" sz="3200" b="1" dirty="0">
                <a:solidFill>
                  <a:srgbClr val="422100"/>
                </a:solidFill>
                <a:latin typeface="Times New Roman" panose="02020603050405020304" pitchFamily="18" charset="0"/>
                <a:cs typeface="Times New Roman" panose="02020603050405020304" pitchFamily="18" charset="0"/>
              </a:rPr>
              <a:t>10. Programy Operacyjne Narodowego Centrum Badań i Rozwoju</a:t>
            </a:r>
          </a:p>
          <a:p>
            <a:pPr>
              <a:lnSpc>
                <a:spcPct val="200000"/>
              </a:lnSpc>
            </a:pPr>
            <a:r>
              <a:rPr lang="pl-PL" sz="3200" b="1" dirty="0">
                <a:solidFill>
                  <a:srgbClr val="422100"/>
                </a:solidFill>
                <a:latin typeface="Times New Roman" panose="02020603050405020304" pitchFamily="18" charset="0"/>
                <a:cs typeface="Times New Roman" panose="02020603050405020304" pitchFamily="18" charset="0"/>
              </a:rPr>
              <a:t>11. Programy Operacyjne Ministerstwa Kultury i Dziedzictwa Narodowego</a:t>
            </a:r>
          </a:p>
          <a:p>
            <a:pPr algn="just">
              <a:lnSpc>
                <a:spcPct val="200000"/>
              </a:lnSpc>
            </a:pPr>
            <a:r>
              <a:rPr lang="pl-PL" sz="3200" b="1" dirty="0">
                <a:solidFill>
                  <a:srgbClr val="422100"/>
                </a:solidFill>
                <a:latin typeface="Times New Roman" panose="02020603050405020304" pitchFamily="18" charset="0"/>
                <a:cs typeface="Times New Roman" panose="02020603050405020304" pitchFamily="18" charset="0"/>
              </a:rPr>
              <a:t>12. Programy Operacyjne Ministerstwa Edukacji i Nauki</a:t>
            </a:r>
          </a:p>
        </p:txBody>
      </p:sp>
      <p:pic>
        <p:nvPicPr>
          <p:cNvPr id="3" name="Picture 4"/>
          <p:cNvPicPr>
            <a:picLocks noChangeAspect="1"/>
          </p:cNvPicPr>
          <p:nvPr/>
        </p:nvPicPr>
        <p:blipFill>
          <a:blip r:embed="rId2"/>
          <a:srcRect b="60111"/>
          <a:stretch>
            <a:fillRect/>
          </a:stretch>
        </p:blipFill>
        <p:spPr>
          <a:xfrm>
            <a:off x="11734800" y="7004359"/>
            <a:ext cx="6048756" cy="3282641"/>
          </a:xfrm>
          <a:prstGeom prst="rect">
            <a:avLst/>
          </a:prstGeom>
        </p:spPr>
      </p:pic>
      <p:pic>
        <p:nvPicPr>
          <p:cNvPr id="4" name="Picture 9"/>
          <p:cNvPicPr>
            <a:picLocks noChangeAspect="1"/>
          </p:cNvPicPr>
          <p:nvPr/>
        </p:nvPicPr>
        <p:blipFill>
          <a:blip r:embed="rId3"/>
          <a:srcRect/>
          <a:stretch>
            <a:fillRect/>
          </a:stretch>
        </p:blipFill>
        <p:spPr>
          <a:xfrm rot="8397577">
            <a:off x="11977871" y="-1028892"/>
            <a:ext cx="5109514" cy="6881500"/>
          </a:xfrm>
          <a:prstGeom prst="rect">
            <a:avLst/>
          </a:prstGeom>
        </p:spPr>
      </p:pic>
    </p:spTree>
    <p:extLst>
      <p:ext uri="{BB962C8B-B14F-4D97-AF65-F5344CB8AC3E}">
        <p14:creationId xmlns:p14="http://schemas.microsoft.com/office/powerpoint/2010/main" val="78830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sp>
        <p:nvSpPr>
          <p:cNvPr id="2" name="Prostokąt 1"/>
          <p:cNvSpPr/>
          <p:nvPr/>
        </p:nvSpPr>
        <p:spPr>
          <a:xfrm>
            <a:off x="685800" y="952500"/>
            <a:ext cx="16859944" cy="7971413"/>
          </a:xfrm>
          <a:prstGeom prst="rect">
            <a:avLst/>
          </a:prstGeom>
        </p:spPr>
        <p:txBody>
          <a:bodyPr wrap="square">
            <a:spAutoFit/>
          </a:bodyPr>
          <a:lstStyle/>
          <a:p>
            <a:pPr>
              <a:lnSpc>
                <a:spcPct val="200000"/>
              </a:lnSpc>
            </a:pP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13</a:t>
            </a:r>
            <a:r>
              <a:rPr lang="pl-PL" sz="3200" b="1" dirty="0">
                <a:solidFill>
                  <a:schemeClr val="bg2">
                    <a:lumMod val="90000"/>
                  </a:schemeClr>
                </a:solidFill>
                <a:latin typeface="Times New Roman" panose="02020603050405020304" pitchFamily="18" charset="0"/>
                <a:cs typeface="Times New Roman" panose="02020603050405020304" pitchFamily="18" charset="0"/>
              </a:rPr>
              <a:t>. Programy Operacyjne Ministerstwa Sportu i Turystyki</a:t>
            </a:r>
          </a:p>
          <a:p>
            <a:pPr>
              <a:lnSpc>
                <a:spcPct val="20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14. Programy Operacyjne Narodowego Funduszu  </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Ochrony </a:t>
            </a:r>
            <a:r>
              <a:rPr lang="pl-PL" sz="3200" b="1" dirty="0">
                <a:solidFill>
                  <a:schemeClr val="bg2">
                    <a:lumMod val="90000"/>
                  </a:schemeClr>
                </a:solidFill>
                <a:latin typeface="Times New Roman" panose="02020603050405020304" pitchFamily="18" charset="0"/>
                <a:cs typeface="Times New Roman" panose="02020603050405020304" pitchFamily="18" charset="0"/>
              </a:rPr>
              <a:t>Środowiska </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i </a:t>
            </a:r>
            <a:r>
              <a:rPr lang="pl-PL" sz="3200" b="1" dirty="0">
                <a:solidFill>
                  <a:schemeClr val="bg2">
                    <a:lumMod val="90000"/>
                  </a:schemeClr>
                </a:solidFill>
                <a:latin typeface="Times New Roman" panose="02020603050405020304" pitchFamily="18" charset="0"/>
                <a:cs typeface="Times New Roman" panose="02020603050405020304" pitchFamily="18" charset="0"/>
              </a:rPr>
              <a:t>Gospodarki Wodnej </a:t>
            </a:r>
            <a:endParaRPr lang="pl-PL" sz="3200" b="1" dirty="0" smtClean="0">
              <a:solidFill>
                <a:schemeClr val="bg2">
                  <a:lumMod val="90000"/>
                </a:schemeClr>
              </a:solidFill>
              <a:latin typeface="Times New Roman" panose="02020603050405020304" pitchFamily="18" charset="0"/>
              <a:cs typeface="Times New Roman" panose="02020603050405020304" pitchFamily="18" charset="0"/>
            </a:endParaRPr>
          </a:p>
          <a:p>
            <a:pPr>
              <a:lnSpc>
                <a:spcPct val="200000"/>
              </a:lnSpc>
            </a:pP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15</a:t>
            </a:r>
            <a:r>
              <a:rPr lang="pl-PL" sz="3200" b="1" dirty="0">
                <a:solidFill>
                  <a:schemeClr val="bg2">
                    <a:lumMod val="90000"/>
                  </a:schemeClr>
                </a:solidFill>
                <a:latin typeface="Times New Roman" panose="02020603050405020304" pitchFamily="18" charset="0"/>
                <a:cs typeface="Times New Roman" panose="02020603050405020304" pitchFamily="18" charset="0"/>
              </a:rPr>
              <a:t>. Programy Operacyjne Wojewódzkich Funduszy  </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Ochrony Środowiska</a:t>
            </a:r>
            <a:r>
              <a:rPr lang="pl-PL" sz="3200" b="1" dirty="0">
                <a:solidFill>
                  <a:schemeClr val="bg2">
                    <a:lumMod val="90000"/>
                  </a:schemeClr>
                </a:solidFill>
                <a:latin typeface="Times New Roman" panose="02020603050405020304" pitchFamily="18" charset="0"/>
                <a:cs typeface="Times New Roman" panose="02020603050405020304" pitchFamily="18" charset="0"/>
              </a:rPr>
              <a:t> </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i </a:t>
            </a:r>
            <a:r>
              <a:rPr lang="pl-PL" sz="3200" b="1" dirty="0">
                <a:solidFill>
                  <a:schemeClr val="bg2">
                    <a:lumMod val="90000"/>
                  </a:schemeClr>
                </a:solidFill>
                <a:latin typeface="Times New Roman" panose="02020603050405020304" pitchFamily="18" charset="0"/>
                <a:cs typeface="Times New Roman" panose="02020603050405020304" pitchFamily="18" charset="0"/>
              </a:rPr>
              <a:t>Gospodarki Wodnej</a:t>
            </a:r>
          </a:p>
          <a:p>
            <a:pPr>
              <a:lnSpc>
                <a:spcPct val="20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16. Fundacje Krajowe</a:t>
            </a:r>
          </a:p>
          <a:p>
            <a:pPr>
              <a:lnSpc>
                <a:spcPct val="20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17. Fundacje Zagraniczne</a:t>
            </a:r>
          </a:p>
          <a:p>
            <a:pPr>
              <a:lnSpc>
                <a:spcPct val="20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18. Regionalne Fundusze Pożyczkowe</a:t>
            </a:r>
          </a:p>
          <a:p>
            <a:pPr>
              <a:lnSpc>
                <a:spcPct val="20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19. Regionalne Fundusze Poręczeniowe</a:t>
            </a:r>
          </a:p>
          <a:p>
            <a:pPr>
              <a:lnSpc>
                <a:spcPct val="20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20. Fundusze Inwestycyjne</a:t>
            </a:r>
          </a:p>
        </p:txBody>
      </p:sp>
      <p:pic>
        <p:nvPicPr>
          <p:cNvPr id="3" name="Picture 2"/>
          <p:cNvPicPr>
            <a:picLocks noChangeAspect="1"/>
          </p:cNvPicPr>
          <p:nvPr/>
        </p:nvPicPr>
        <p:blipFill>
          <a:blip r:embed="rId2"/>
          <a:srcRect/>
          <a:stretch>
            <a:fillRect/>
          </a:stretch>
        </p:blipFill>
        <p:spPr>
          <a:xfrm rot="-9407351">
            <a:off x="9720588" y="4557416"/>
            <a:ext cx="8278416" cy="7719623"/>
          </a:xfrm>
          <a:prstGeom prst="rect">
            <a:avLst/>
          </a:prstGeom>
        </p:spPr>
      </p:pic>
    </p:spTree>
    <p:extLst>
      <p:ext uri="{BB962C8B-B14F-4D97-AF65-F5344CB8AC3E}">
        <p14:creationId xmlns:p14="http://schemas.microsoft.com/office/powerpoint/2010/main" val="420008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Prostokąt 1"/>
          <p:cNvSpPr/>
          <p:nvPr/>
        </p:nvSpPr>
        <p:spPr>
          <a:xfrm>
            <a:off x="1524000" y="571500"/>
            <a:ext cx="16316491" cy="8956298"/>
          </a:xfrm>
          <a:prstGeom prst="rect">
            <a:avLst/>
          </a:prstGeom>
        </p:spPr>
        <p:txBody>
          <a:bodyPr wrap="square">
            <a:spAutoFit/>
          </a:bodyPr>
          <a:lstStyle/>
          <a:p>
            <a:pP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21. Fundusze Venture Capital</a:t>
            </a:r>
          </a:p>
          <a:p>
            <a:pP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22. Fundusze </a:t>
            </a:r>
            <a:r>
              <a:rPr lang="pl-PL" sz="3200" b="1" dirty="0" err="1">
                <a:solidFill>
                  <a:schemeClr val="bg2">
                    <a:lumMod val="90000"/>
                  </a:schemeClr>
                </a:solidFill>
                <a:latin typeface="Times New Roman" panose="02020603050405020304" pitchFamily="18" charset="0"/>
                <a:cs typeface="Times New Roman" panose="02020603050405020304" pitchFamily="18" charset="0"/>
              </a:rPr>
              <a:t>Handingowe</a:t>
            </a:r>
            <a:endParaRPr lang="pl-PL" sz="3200" b="1" dirty="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23. Fundusze Luksemburskie</a:t>
            </a:r>
          </a:p>
          <a:p>
            <a:pP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24. Bank Światowy</a:t>
            </a:r>
          </a:p>
          <a:p>
            <a:pP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25. Europejski Bank Inwestycyjny</a:t>
            </a:r>
          </a:p>
          <a:p>
            <a:pPr marL="457200" indent="-457200">
              <a:lnSpc>
                <a:spcPct val="150000"/>
              </a:lnSpc>
              <a:buAutoNum type="arabicPeriod" startAt="26"/>
            </a:pPr>
            <a:r>
              <a:rPr lang="pl-PL" sz="3200" b="1" dirty="0">
                <a:solidFill>
                  <a:schemeClr val="bg2">
                    <a:lumMod val="90000"/>
                  </a:schemeClr>
                </a:solidFill>
                <a:latin typeface="Times New Roman" panose="02020603050405020304" pitchFamily="18" charset="0"/>
                <a:cs typeface="Times New Roman" panose="02020603050405020304" pitchFamily="18" charset="0"/>
              </a:rPr>
              <a:t>Bank Rady </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Europy</a:t>
            </a:r>
          </a:p>
          <a:p>
            <a:pP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27. Banki Polskie</a:t>
            </a:r>
          </a:p>
          <a:p>
            <a:pP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28. Emisja Obligacji (Komunalnych i Prywatnych)</a:t>
            </a:r>
          </a:p>
          <a:p>
            <a:pP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29. Crowdfunding</a:t>
            </a:r>
          </a:p>
          <a:p>
            <a:pP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30. Partnerstwo </a:t>
            </a:r>
            <a:r>
              <a:rPr lang="pl-PL" sz="3200" b="1" dirty="0" err="1">
                <a:solidFill>
                  <a:schemeClr val="bg2">
                    <a:lumMod val="90000"/>
                  </a:schemeClr>
                </a:solidFill>
                <a:latin typeface="Times New Roman" panose="02020603050405020304" pitchFamily="18" charset="0"/>
                <a:cs typeface="Times New Roman" panose="02020603050405020304" pitchFamily="18" charset="0"/>
              </a:rPr>
              <a:t>Publiczno</a:t>
            </a:r>
            <a:r>
              <a:rPr lang="pl-PL" sz="3200" b="1" dirty="0">
                <a:solidFill>
                  <a:schemeClr val="bg2">
                    <a:lumMod val="90000"/>
                  </a:schemeClr>
                </a:solidFill>
                <a:latin typeface="Times New Roman" panose="02020603050405020304" pitchFamily="18" charset="0"/>
                <a:cs typeface="Times New Roman" panose="02020603050405020304" pitchFamily="18" charset="0"/>
              </a:rPr>
              <a:t> - Prywatne (PPP)</a:t>
            </a:r>
          </a:p>
          <a:p>
            <a:pP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31. Finansowanie Krzyżowe </a:t>
            </a:r>
            <a:r>
              <a:rPr lang="pl-PL" sz="3200" b="1" dirty="0" err="1">
                <a:solidFill>
                  <a:schemeClr val="bg2">
                    <a:lumMod val="90000"/>
                  </a:schemeClr>
                </a:solidFill>
                <a:latin typeface="Times New Roman" panose="02020603050405020304" pitchFamily="18" charset="0"/>
                <a:cs typeface="Times New Roman" panose="02020603050405020304" pitchFamily="18" charset="0"/>
              </a:rPr>
              <a:t>Crossfinansing</a:t>
            </a:r>
            <a:endParaRPr lang="pl-PL" sz="3200" b="1" dirty="0">
              <a:solidFill>
                <a:schemeClr val="bg2">
                  <a:lumMod val="90000"/>
                </a:schemeClr>
              </a:solidFill>
              <a:latin typeface="Times New Roman" panose="02020603050405020304" pitchFamily="18" charset="0"/>
              <a:cs typeface="Times New Roman" panose="02020603050405020304" pitchFamily="18" charset="0"/>
            </a:endParaRPr>
          </a:p>
          <a:p>
            <a:pPr>
              <a:lnSpc>
                <a:spcPct val="150000"/>
              </a:lnSpc>
            </a:pPr>
            <a:r>
              <a:rPr lang="pl-PL" sz="3200" b="1" dirty="0">
                <a:solidFill>
                  <a:schemeClr val="bg2">
                    <a:lumMod val="90000"/>
                  </a:schemeClr>
                </a:solidFill>
                <a:latin typeface="Times New Roman" panose="02020603050405020304" pitchFamily="18" charset="0"/>
                <a:cs typeface="Times New Roman" panose="02020603050405020304" pitchFamily="18" charset="0"/>
              </a:rPr>
              <a:t>32. Finansowanie </a:t>
            </a:r>
            <a:r>
              <a:rPr lang="pl-PL" sz="3200" b="1" dirty="0" smtClean="0">
                <a:solidFill>
                  <a:schemeClr val="bg2">
                    <a:lumMod val="90000"/>
                  </a:schemeClr>
                </a:solidFill>
                <a:latin typeface="Times New Roman" panose="02020603050405020304" pitchFamily="18" charset="0"/>
                <a:cs typeface="Times New Roman" panose="02020603050405020304" pitchFamily="18" charset="0"/>
              </a:rPr>
              <a:t>Hybrydowe</a:t>
            </a:r>
            <a:endParaRPr lang="pl-PL" sz="3200" b="1" dirty="0">
              <a:solidFill>
                <a:schemeClr val="bg2">
                  <a:lumMod val="90000"/>
                </a:schemeClr>
              </a:solidFill>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2"/>
          <a:srcRect/>
          <a:stretch>
            <a:fillRect/>
          </a:stretch>
        </p:blipFill>
        <p:spPr>
          <a:xfrm rot="2717614">
            <a:off x="9342867" y="-2309156"/>
            <a:ext cx="6048756" cy="8229600"/>
          </a:xfrm>
          <a:prstGeom prst="rect">
            <a:avLst/>
          </a:prstGeom>
        </p:spPr>
      </p:pic>
      <p:pic>
        <p:nvPicPr>
          <p:cNvPr id="4" name="Picture 2"/>
          <p:cNvPicPr>
            <a:picLocks noChangeAspect="1"/>
          </p:cNvPicPr>
          <p:nvPr/>
        </p:nvPicPr>
        <p:blipFill>
          <a:blip r:embed="rId3"/>
          <a:srcRect/>
          <a:stretch>
            <a:fillRect/>
          </a:stretch>
        </p:blipFill>
        <p:spPr>
          <a:xfrm rot="18368837">
            <a:off x="14042319" y="4370235"/>
            <a:ext cx="5641919" cy="7637116"/>
          </a:xfrm>
          <a:prstGeom prst="rect">
            <a:avLst/>
          </a:prstGeom>
        </p:spPr>
      </p:pic>
    </p:spTree>
    <p:extLst>
      <p:ext uri="{BB962C8B-B14F-4D97-AF65-F5344CB8AC3E}">
        <p14:creationId xmlns:p14="http://schemas.microsoft.com/office/powerpoint/2010/main" val="346392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srcRect/>
          <a:stretch>
            <a:fillRect/>
          </a:stretch>
        </p:blipFill>
        <p:spPr>
          <a:xfrm rot="7100854">
            <a:off x="-1234309" y="-2946972"/>
            <a:ext cx="5871842" cy="5893944"/>
          </a:xfrm>
          <a:prstGeom prst="rect">
            <a:avLst/>
          </a:prstGeom>
        </p:spPr>
      </p:pic>
      <p:pic>
        <p:nvPicPr>
          <p:cNvPr id="15" name="Picture 15"/>
          <p:cNvPicPr>
            <a:picLocks noChangeAspect="1"/>
          </p:cNvPicPr>
          <p:nvPr/>
        </p:nvPicPr>
        <p:blipFill>
          <a:blip r:embed="rId3"/>
          <a:srcRect b="60280"/>
          <a:stretch>
            <a:fillRect/>
          </a:stretch>
        </p:blipFill>
        <p:spPr>
          <a:xfrm>
            <a:off x="2352071" y="8493277"/>
            <a:ext cx="8328564" cy="4570736"/>
          </a:xfrm>
          <a:prstGeom prst="rect">
            <a:avLst/>
          </a:prstGeom>
        </p:spPr>
      </p:pic>
      <p:pic>
        <p:nvPicPr>
          <p:cNvPr id="17" name="Obraz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4600" y="0"/>
            <a:ext cx="8153400" cy="10287000"/>
          </a:xfrm>
          <a:prstGeom prst="rect">
            <a:avLst/>
          </a:prstGeom>
        </p:spPr>
      </p:pic>
      <p:sp>
        <p:nvSpPr>
          <p:cNvPr id="19" name="pole tekstowe 18"/>
          <p:cNvSpPr txBox="1"/>
          <p:nvPr/>
        </p:nvSpPr>
        <p:spPr>
          <a:xfrm>
            <a:off x="914400" y="2969761"/>
            <a:ext cx="8947355" cy="5755422"/>
          </a:xfrm>
          <a:prstGeom prst="rect">
            <a:avLst/>
          </a:prstGeom>
          <a:noFill/>
        </p:spPr>
        <p:txBody>
          <a:bodyPr wrap="square" rtlCol="0">
            <a:spAutoFit/>
          </a:bodyPr>
          <a:lstStyle/>
          <a:p>
            <a:pPr algn="ctr">
              <a:lnSpc>
                <a:spcPct val="150000"/>
              </a:lnSpc>
            </a:pPr>
            <a:r>
              <a:rPr lang="pl-PL" sz="3200" dirty="0" smtClean="0">
                <a:latin typeface="TAN Mon Cheri" panose="020B0604020202020204" charset="0"/>
              </a:rPr>
              <a:t>Starajmy się dzisiaj żyć w zgodzie</a:t>
            </a:r>
          </a:p>
          <a:p>
            <a:pPr algn="ctr">
              <a:lnSpc>
                <a:spcPct val="150000"/>
              </a:lnSpc>
            </a:pPr>
            <a:r>
              <a:rPr lang="pl-PL" sz="3200" dirty="0" smtClean="0">
                <a:latin typeface="TAN Mon Cheri" panose="020B0604020202020204" charset="0"/>
              </a:rPr>
              <a:t>z aforyzmem.</a:t>
            </a:r>
          </a:p>
          <a:p>
            <a:pPr algn="ctr"/>
            <a:endParaRPr lang="pl-PL" sz="3200" dirty="0">
              <a:latin typeface="TAN Mon Cheri" panose="020B0604020202020204" charset="0"/>
            </a:endParaRPr>
          </a:p>
          <a:p>
            <a:pPr algn="ctr"/>
            <a:r>
              <a:rPr lang="pl-PL" sz="3200" dirty="0" smtClean="0">
                <a:latin typeface="TAN Mon Cheri" panose="020B0604020202020204" charset="0"/>
              </a:rPr>
              <a:t>				</a:t>
            </a:r>
            <a:r>
              <a:rPr lang="pl-PL" sz="2800" b="1" i="1" dirty="0">
                <a:ln w="12700">
                  <a:solidFill>
                    <a:srgbClr val="133134"/>
                  </a:solidFill>
                  <a:prstDash val="solid"/>
                </a:ln>
              </a:rPr>
              <a:t>~ Franz Kafka</a:t>
            </a:r>
          </a:p>
          <a:p>
            <a:pPr algn="ctr"/>
            <a:endParaRPr lang="pl-PL" sz="3200" dirty="0" smtClean="0">
              <a:latin typeface="TAN Mon Cheri" panose="020B0604020202020204" charset="0"/>
            </a:endParaRPr>
          </a:p>
          <a:p>
            <a:pPr algn="ctr"/>
            <a:endParaRPr lang="pl-PL" sz="3200" dirty="0" smtClean="0">
              <a:latin typeface="TAN Mon Cheri" panose="020B0604020202020204" charset="0"/>
            </a:endParaRPr>
          </a:p>
          <a:p>
            <a:pPr algn="ctr">
              <a:lnSpc>
                <a:spcPct val="150000"/>
              </a:lnSpc>
            </a:pPr>
            <a:endParaRPr lang="pl-PL" sz="3200" dirty="0">
              <a:latin typeface="TAN Mon Cheri" panose="020B0604020202020204" charset="0"/>
            </a:endParaRPr>
          </a:p>
          <a:p>
            <a:pPr algn="ctr">
              <a:lnSpc>
                <a:spcPct val="150000"/>
              </a:lnSpc>
            </a:pPr>
            <a:r>
              <a:rPr lang="pl-PL" sz="3200" dirty="0" smtClean="0">
                <a:latin typeface="TAN Mon Cheri" panose="020B0604020202020204" charset="0"/>
              </a:rPr>
              <a:t>„</a:t>
            </a:r>
            <a:r>
              <a:rPr lang="pl-PL" sz="3200" i="1" dirty="0" smtClean="0">
                <a:latin typeface="TAN Mon Cheri" panose="020B0604020202020204" charset="0"/>
              </a:rPr>
              <a:t>W sporze między Tobą</a:t>
            </a:r>
          </a:p>
          <a:p>
            <a:pPr algn="ctr">
              <a:lnSpc>
                <a:spcPct val="150000"/>
              </a:lnSpc>
            </a:pPr>
            <a:r>
              <a:rPr lang="pl-PL" sz="3200" i="1" dirty="0">
                <a:latin typeface="TAN Mon Cheri" panose="020B0604020202020204" charset="0"/>
              </a:rPr>
              <a:t>a</a:t>
            </a:r>
            <a:r>
              <a:rPr lang="pl-PL" sz="3200" i="1" dirty="0" smtClean="0">
                <a:latin typeface="TAN Mon Cheri" panose="020B0604020202020204" charset="0"/>
              </a:rPr>
              <a:t> światem – sekunduj światu</a:t>
            </a:r>
            <a:r>
              <a:rPr lang="pl-PL" sz="3200" dirty="0" smtClean="0">
                <a:latin typeface="TAN Mon Cheri" panose="020B0604020202020204" charset="0"/>
              </a:rPr>
              <a:t>”</a:t>
            </a:r>
            <a:endParaRPr lang="pl-PL" sz="3200" dirty="0">
              <a:latin typeface="TAN Mon Cheri" panose="020B06040202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797618">
            <a:off x="11672039" y="4643827"/>
            <a:ext cx="7149465" cy="8229600"/>
          </a:xfrm>
          <a:prstGeom prst="rect">
            <a:avLst/>
          </a:prstGeom>
        </p:spPr>
      </p:pic>
      <p:pic>
        <p:nvPicPr>
          <p:cNvPr id="3" name="Picture 3"/>
          <p:cNvPicPr>
            <a:picLocks noChangeAspect="1"/>
          </p:cNvPicPr>
          <p:nvPr/>
        </p:nvPicPr>
        <p:blipFill>
          <a:blip r:embed="rId3"/>
          <a:srcRect/>
          <a:stretch>
            <a:fillRect/>
          </a:stretch>
        </p:blipFill>
        <p:spPr>
          <a:xfrm>
            <a:off x="13335000" y="341501"/>
            <a:ext cx="3105680" cy="3380332"/>
          </a:xfrm>
          <a:prstGeom prst="rect">
            <a:avLst/>
          </a:prstGeom>
        </p:spPr>
      </p:pic>
      <p:pic>
        <p:nvPicPr>
          <p:cNvPr id="4" name="Picture 4"/>
          <p:cNvPicPr>
            <a:picLocks noChangeAspect="1"/>
          </p:cNvPicPr>
          <p:nvPr/>
        </p:nvPicPr>
        <p:blipFill>
          <a:blip r:embed="rId4"/>
          <a:srcRect/>
          <a:stretch>
            <a:fillRect/>
          </a:stretch>
        </p:blipFill>
        <p:spPr>
          <a:xfrm>
            <a:off x="304800" y="5129067"/>
            <a:ext cx="3779046" cy="5115460"/>
          </a:xfrm>
          <a:prstGeom prst="rect">
            <a:avLst/>
          </a:prstGeom>
        </p:spPr>
      </p:pic>
      <p:sp>
        <p:nvSpPr>
          <p:cNvPr id="6" name="TextBox 6"/>
          <p:cNvSpPr txBox="1"/>
          <p:nvPr/>
        </p:nvSpPr>
        <p:spPr>
          <a:xfrm>
            <a:off x="685800" y="754385"/>
            <a:ext cx="16116300" cy="1657505"/>
          </a:xfrm>
          <a:prstGeom prst="rect">
            <a:avLst/>
          </a:prstGeom>
        </p:spPr>
        <p:txBody>
          <a:bodyPr wrap="square" lIns="0" tIns="0" rIns="0" bIns="0" rtlCol="0" anchor="t">
            <a:spAutoFit/>
          </a:bodyPr>
          <a:lstStyle/>
          <a:p>
            <a:pPr algn="ctr">
              <a:lnSpc>
                <a:spcPts val="6685"/>
              </a:lnSpc>
            </a:pPr>
            <a:r>
              <a:rPr lang="pl-PL" sz="3600" dirty="0" smtClean="0">
                <a:solidFill>
                  <a:srgbClr val="1B1B1B"/>
                </a:solidFill>
                <a:latin typeface="TAN Mon Cheri"/>
              </a:rPr>
              <a:t>Ludność w gminie Rejowiec Fabryczny z podziałem na kobiety i mężczyźnie w latach 2018-2020</a:t>
            </a:r>
            <a:endParaRPr lang="en-US" sz="3600" dirty="0">
              <a:solidFill>
                <a:srgbClr val="1B1B1B"/>
              </a:solidFill>
              <a:latin typeface="TAN Mon Cheri"/>
            </a:endParaRPr>
          </a:p>
        </p:txBody>
      </p:sp>
      <p:graphicFrame>
        <p:nvGraphicFramePr>
          <p:cNvPr id="14" name="Tabela 13"/>
          <p:cNvGraphicFramePr>
            <a:graphicFrameLocks noGrp="1"/>
          </p:cNvGraphicFramePr>
          <p:nvPr>
            <p:extLst>
              <p:ext uri="{D42A27DB-BD31-4B8C-83A1-F6EECF244321}">
                <p14:modId xmlns:p14="http://schemas.microsoft.com/office/powerpoint/2010/main" val="1919726090"/>
              </p:ext>
            </p:extLst>
          </p:nvPr>
        </p:nvGraphicFramePr>
        <p:xfrm>
          <a:off x="2647950" y="4134717"/>
          <a:ext cx="12192000" cy="2804160"/>
        </p:xfrm>
        <a:graphic>
          <a:graphicData uri="http://schemas.openxmlformats.org/drawingml/2006/table">
            <a:tbl>
              <a:tblPr firstRow="1" bandRow="1">
                <a:tableStyleId>{5C22544A-7EE6-4342-B048-85BDC9FD1C3A}</a:tableStyleId>
              </a:tblPr>
              <a:tblGrid>
                <a:gridCol w="3048000"/>
                <a:gridCol w="3048000"/>
                <a:gridCol w="3048000"/>
                <a:gridCol w="3048000"/>
              </a:tblGrid>
              <a:tr h="370840">
                <a:tc>
                  <a:txBody>
                    <a:bodyPr/>
                    <a:lstStyle/>
                    <a:p>
                      <a:endParaRPr lang="pl-PL" sz="40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pPr algn="ctr"/>
                      <a:r>
                        <a:rPr lang="pl-PL" sz="4000" dirty="0" smtClean="0">
                          <a:latin typeface="Times New Roman" panose="02020603050405020304" pitchFamily="18" charset="0"/>
                          <a:cs typeface="Times New Roman" panose="02020603050405020304" pitchFamily="18" charset="0"/>
                        </a:rPr>
                        <a:t>2018</a:t>
                      </a:r>
                      <a:endParaRPr lang="pl-PL" sz="40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pPr algn="ctr"/>
                      <a:r>
                        <a:rPr lang="pl-PL" sz="4000" dirty="0" smtClean="0">
                          <a:latin typeface="Times New Roman" panose="02020603050405020304" pitchFamily="18" charset="0"/>
                          <a:cs typeface="Times New Roman" panose="02020603050405020304" pitchFamily="18" charset="0"/>
                        </a:rPr>
                        <a:t>2019</a:t>
                      </a:r>
                      <a:endParaRPr lang="pl-PL" sz="4000" dirty="0">
                        <a:latin typeface="Times New Roman" panose="02020603050405020304" pitchFamily="18" charset="0"/>
                        <a:cs typeface="Times New Roman" panose="02020603050405020304" pitchFamily="18" charset="0"/>
                      </a:endParaRPr>
                    </a:p>
                  </a:txBody>
                  <a:tcPr>
                    <a:solidFill>
                      <a:schemeClr val="bg1">
                        <a:lumMod val="50000"/>
                      </a:schemeClr>
                    </a:solidFill>
                  </a:tcPr>
                </a:tc>
                <a:tc>
                  <a:txBody>
                    <a:bodyPr/>
                    <a:lstStyle/>
                    <a:p>
                      <a:pPr algn="ctr"/>
                      <a:r>
                        <a:rPr lang="pl-PL" sz="4000" dirty="0" smtClean="0">
                          <a:latin typeface="Times New Roman" panose="02020603050405020304" pitchFamily="18" charset="0"/>
                          <a:cs typeface="Times New Roman" panose="02020603050405020304" pitchFamily="18" charset="0"/>
                        </a:rPr>
                        <a:t>2020</a:t>
                      </a:r>
                      <a:endParaRPr lang="pl-PL" sz="4000" dirty="0">
                        <a:latin typeface="Times New Roman" panose="02020603050405020304" pitchFamily="18" charset="0"/>
                        <a:cs typeface="Times New Roman" panose="02020603050405020304" pitchFamily="18" charset="0"/>
                      </a:endParaRPr>
                    </a:p>
                  </a:txBody>
                  <a:tcPr>
                    <a:solidFill>
                      <a:schemeClr val="bg1">
                        <a:lumMod val="50000"/>
                      </a:schemeClr>
                    </a:solidFill>
                  </a:tcPr>
                </a:tc>
              </a:tr>
              <a:tr h="370840">
                <a:tc>
                  <a:txBody>
                    <a:bodyPr/>
                    <a:lstStyle/>
                    <a:p>
                      <a:r>
                        <a:rPr lang="pl-PL" sz="4000" dirty="0" smtClean="0">
                          <a:latin typeface="Times New Roman" panose="02020603050405020304" pitchFamily="18" charset="0"/>
                          <a:cs typeface="Times New Roman" panose="02020603050405020304" pitchFamily="18" charset="0"/>
                        </a:rPr>
                        <a:t>Kobiety</a:t>
                      </a:r>
                      <a:endParaRPr lang="pl-PL" sz="4000"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pl-PL" sz="4000" dirty="0" smtClean="0">
                          <a:latin typeface="Times New Roman" panose="02020603050405020304" pitchFamily="18" charset="0"/>
                          <a:cs typeface="Times New Roman" panose="02020603050405020304" pitchFamily="18" charset="0"/>
                        </a:rPr>
                        <a:t>2 215</a:t>
                      </a:r>
                      <a:endParaRPr lang="pl-PL" sz="4000"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pl-PL" sz="4000" dirty="0" smtClean="0">
                          <a:latin typeface="Times New Roman" panose="02020603050405020304" pitchFamily="18" charset="0"/>
                          <a:cs typeface="Times New Roman" panose="02020603050405020304" pitchFamily="18" charset="0"/>
                        </a:rPr>
                        <a:t>2 197</a:t>
                      </a:r>
                      <a:endParaRPr lang="pl-PL" sz="4000"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pl-PL" sz="4000" dirty="0" smtClean="0">
                          <a:latin typeface="Times New Roman" panose="02020603050405020304" pitchFamily="18" charset="0"/>
                          <a:cs typeface="Times New Roman" panose="02020603050405020304" pitchFamily="18" charset="0"/>
                        </a:rPr>
                        <a:t>2 166</a:t>
                      </a:r>
                      <a:endParaRPr lang="pl-PL" sz="4000" dirty="0">
                        <a:latin typeface="Times New Roman" panose="02020603050405020304" pitchFamily="18" charset="0"/>
                        <a:cs typeface="Times New Roman" panose="02020603050405020304" pitchFamily="18" charset="0"/>
                      </a:endParaRPr>
                    </a:p>
                  </a:txBody>
                  <a:tcPr>
                    <a:solidFill>
                      <a:schemeClr val="bg1">
                        <a:lumMod val="95000"/>
                      </a:schemeClr>
                    </a:solidFill>
                  </a:tcPr>
                </a:tc>
              </a:tr>
              <a:tr h="370840">
                <a:tc>
                  <a:txBody>
                    <a:bodyPr/>
                    <a:lstStyle/>
                    <a:p>
                      <a:r>
                        <a:rPr lang="pl-PL" sz="4000" dirty="0" smtClean="0">
                          <a:latin typeface="Times New Roman" panose="02020603050405020304" pitchFamily="18" charset="0"/>
                          <a:cs typeface="Times New Roman" panose="02020603050405020304" pitchFamily="18" charset="0"/>
                        </a:rPr>
                        <a:t>Mężczyźni</a:t>
                      </a:r>
                      <a:endParaRPr lang="pl-PL" sz="4000" dirty="0">
                        <a:latin typeface="Times New Roman" panose="02020603050405020304" pitchFamily="18" charset="0"/>
                        <a:cs typeface="Times New Roman" panose="02020603050405020304" pitchFamily="18" charset="0"/>
                      </a:endParaRPr>
                    </a:p>
                  </a:txBody>
                  <a:tcPr>
                    <a:solidFill>
                      <a:schemeClr val="bg1">
                        <a:lumMod val="85000"/>
                      </a:schemeClr>
                    </a:solidFill>
                  </a:tcPr>
                </a:tc>
                <a:tc>
                  <a:txBody>
                    <a:bodyPr/>
                    <a:lstStyle/>
                    <a:p>
                      <a:pPr algn="ctr"/>
                      <a:r>
                        <a:rPr lang="pl-PL" sz="4000" dirty="0" smtClean="0">
                          <a:latin typeface="Times New Roman" panose="02020603050405020304" pitchFamily="18" charset="0"/>
                          <a:cs typeface="Times New Roman" panose="02020603050405020304" pitchFamily="18" charset="0"/>
                        </a:rPr>
                        <a:t>2 057</a:t>
                      </a:r>
                      <a:endParaRPr lang="pl-PL" sz="4000" dirty="0">
                        <a:latin typeface="Times New Roman" panose="02020603050405020304" pitchFamily="18" charset="0"/>
                        <a:cs typeface="Times New Roman" panose="02020603050405020304" pitchFamily="18" charset="0"/>
                      </a:endParaRPr>
                    </a:p>
                  </a:txBody>
                  <a:tcPr>
                    <a:solidFill>
                      <a:schemeClr val="bg1">
                        <a:lumMod val="85000"/>
                      </a:schemeClr>
                    </a:solidFill>
                  </a:tcPr>
                </a:tc>
                <a:tc>
                  <a:txBody>
                    <a:bodyPr/>
                    <a:lstStyle/>
                    <a:p>
                      <a:pPr algn="ctr"/>
                      <a:r>
                        <a:rPr lang="pl-PL" sz="4000" dirty="0" smtClean="0">
                          <a:latin typeface="Times New Roman" panose="02020603050405020304" pitchFamily="18" charset="0"/>
                          <a:cs typeface="Times New Roman" panose="02020603050405020304" pitchFamily="18" charset="0"/>
                        </a:rPr>
                        <a:t>2 054</a:t>
                      </a:r>
                      <a:endParaRPr lang="pl-PL" sz="4000" dirty="0">
                        <a:latin typeface="Times New Roman" panose="02020603050405020304" pitchFamily="18" charset="0"/>
                        <a:cs typeface="Times New Roman" panose="02020603050405020304" pitchFamily="18" charset="0"/>
                      </a:endParaRPr>
                    </a:p>
                  </a:txBody>
                  <a:tcPr>
                    <a:solidFill>
                      <a:schemeClr val="bg1">
                        <a:lumMod val="85000"/>
                      </a:schemeClr>
                    </a:solidFill>
                  </a:tcPr>
                </a:tc>
                <a:tc>
                  <a:txBody>
                    <a:bodyPr/>
                    <a:lstStyle/>
                    <a:p>
                      <a:pPr algn="ctr"/>
                      <a:r>
                        <a:rPr lang="pl-PL" sz="4000" dirty="0" smtClean="0">
                          <a:latin typeface="Times New Roman" panose="02020603050405020304" pitchFamily="18" charset="0"/>
                          <a:cs typeface="Times New Roman" panose="02020603050405020304" pitchFamily="18" charset="0"/>
                        </a:rPr>
                        <a:t>2 049</a:t>
                      </a:r>
                      <a:endParaRPr lang="pl-PL" sz="4000" dirty="0">
                        <a:latin typeface="Times New Roman" panose="02020603050405020304" pitchFamily="18" charset="0"/>
                        <a:cs typeface="Times New Roman" panose="02020603050405020304" pitchFamily="18" charset="0"/>
                      </a:endParaRPr>
                    </a:p>
                  </a:txBody>
                  <a:tcPr>
                    <a:solidFill>
                      <a:schemeClr val="bg1">
                        <a:lumMod val="85000"/>
                      </a:schemeClr>
                    </a:solidFill>
                  </a:tcPr>
                </a:tc>
              </a:tr>
              <a:tr h="370840">
                <a:tc>
                  <a:txBody>
                    <a:bodyPr/>
                    <a:lstStyle/>
                    <a:p>
                      <a:pPr algn="r"/>
                      <a:r>
                        <a:rPr lang="pl-PL" sz="4000" b="1" dirty="0" smtClean="0">
                          <a:solidFill>
                            <a:schemeClr val="bg2">
                              <a:lumMod val="90000"/>
                            </a:schemeClr>
                          </a:solidFill>
                          <a:latin typeface="Times New Roman" panose="02020603050405020304" pitchFamily="18" charset="0"/>
                          <a:cs typeface="Times New Roman" panose="02020603050405020304" pitchFamily="18" charset="0"/>
                        </a:rPr>
                        <a:t>Ogółem</a:t>
                      </a:r>
                      <a:endParaRPr lang="pl-PL" sz="4000" b="1" dirty="0">
                        <a:solidFill>
                          <a:schemeClr val="bg2">
                            <a:lumMod val="90000"/>
                          </a:schemeClr>
                        </a:solidFill>
                        <a:latin typeface="Times New Roman" panose="02020603050405020304" pitchFamily="18" charset="0"/>
                        <a:cs typeface="Times New Roman" panose="02020603050405020304" pitchFamily="18" charset="0"/>
                      </a:endParaRPr>
                    </a:p>
                  </a:txBody>
                  <a:tcPr>
                    <a:solidFill>
                      <a:schemeClr val="tx1">
                        <a:lumMod val="75000"/>
                        <a:lumOff val="25000"/>
                      </a:schemeClr>
                    </a:solidFill>
                  </a:tcPr>
                </a:tc>
                <a:tc>
                  <a:txBody>
                    <a:bodyPr/>
                    <a:lstStyle/>
                    <a:p>
                      <a:pPr algn="ctr"/>
                      <a:r>
                        <a:rPr lang="pl-PL" sz="4000" b="1" dirty="0" smtClean="0">
                          <a:solidFill>
                            <a:schemeClr val="bg2">
                              <a:lumMod val="90000"/>
                            </a:schemeClr>
                          </a:solidFill>
                          <a:latin typeface="Times New Roman" panose="02020603050405020304" pitchFamily="18" charset="0"/>
                          <a:cs typeface="Times New Roman" panose="02020603050405020304" pitchFamily="18" charset="0"/>
                        </a:rPr>
                        <a:t>4 272</a:t>
                      </a:r>
                      <a:endParaRPr lang="pl-PL" sz="4000" b="1" dirty="0">
                        <a:solidFill>
                          <a:schemeClr val="bg2">
                            <a:lumMod val="90000"/>
                          </a:schemeClr>
                        </a:solidFill>
                        <a:latin typeface="Times New Roman" panose="02020603050405020304" pitchFamily="18" charset="0"/>
                        <a:cs typeface="Times New Roman" panose="02020603050405020304" pitchFamily="18" charset="0"/>
                      </a:endParaRPr>
                    </a:p>
                  </a:txBody>
                  <a:tcPr>
                    <a:solidFill>
                      <a:schemeClr val="tx1">
                        <a:lumMod val="75000"/>
                        <a:lumOff val="25000"/>
                      </a:schemeClr>
                    </a:solidFill>
                  </a:tcPr>
                </a:tc>
                <a:tc>
                  <a:txBody>
                    <a:bodyPr/>
                    <a:lstStyle/>
                    <a:p>
                      <a:pPr algn="ctr"/>
                      <a:r>
                        <a:rPr lang="pl-PL" sz="4000" b="1" dirty="0" smtClean="0">
                          <a:solidFill>
                            <a:schemeClr val="bg2">
                              <a:lumMod val="90000"/>
                            </a:schemeClr>
                          </a:solidFill>
                          <a:latin typeface="Times New Roman" panose="02020603050405020304" pitchFamily="18" charset="0"/>
                          <a:cs typeface="Times New Roman" panose="02020603050405020304" pitchFamily="18" charset="0"/>
                        </a:rPr>
                        <a:t>4 251</a:t>
                      </a:r>
                      <a:endParaRPr lang="pl-PL" sz="4000" b="1" dirty="0">
                        <a:solidFill>
                          <a:schemeClr val="bg2">
                            <a:lumMod val="90000"/>
                          </a:schemeClr>
                        </a:solidFill>
                        <a:latin typeface="Times New Roman" panose="02020603050405020304" pitchFamily="18" charset="0"/>
                        <a:cs typeface="Times New Roman" panose="02020603050405020304" pitchFamily="18" charset="0"/>
                      </a:endParaRPr>
                    </a:p>
                  </a:txBody>
                  <a:tcPr>
                    <a:solidFill>
                      <a:schemeClr val="tx1">
                        <a:lumMod val="75000"/>
                        <a:lumOff val="25000"/>
                      </a:schemeClr>
                    </a:solidFill>
                  </a:tcPr>
                </a:tc>
                <a:tc>
                  <a:txBody>
                    <a:bodyPr/>
                    <a:lstStyle/>
                    <a:p>
                      <a:pPr algn="ctr"/>
                      <a:r>
                        <a:rPr lang="pl-PL" sz="4000" b="1" dirty="0" smtClean="0">
                          <a:solidFill>
                            <a:schemeClr val="bg2">
                              <a:lumMod val="90000"/>
                            </a:schemeClr>
                          </a:solidFill>
                          <a:latin typeface="Times New Roman" panose="02020603050405020304" pitchFamily="18" charset="0"/>
                          <a:cs typeface="Times New Roman" panose="02020603050405020304" pitchFamily="18" charset="0"/>
                        </a:rPr>
                        <a:t>4 215</a:t>
                      </a:r>
                      <a:endParaRPr lang="pl-PL" sz="4000" b="1" dirty="0">
                        <a:solidFill>
                          <a:schemeClr val="bg2">
                            <a:lumMod val="90000"/>
                          </a:schemeClr>
                        </a:solidFill>
                        <a:latin typeface="Times New Roman" panose="02020603050405020304" pitchFamily="18" charset="0"/>
                        <a:cs typeface="Times New Roman" panose="02020603050405020304" pitchFamily="18" charset="0"/>
                      </a:endParaRPr>
                    </a:p>
                  </a:txBody>
                  <a:tcPr>
                    <a:solidFill>
                      <a:schemeClr val="tx1">
                        <a:lumMod val="75000"/>
                        <a:lumOff val="25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206E4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407351">
            <a:off x="-373382" y="-4803575"/>
            <a:ext cx="11220973" cy="10463557"/>
          </a:xfrm>
          <a:prstGeom prst="rect">
            <a:avLst/>
          </a:prstGeom>
        </p:spPr>
      </p:pic>
      <p:pic>
        <p:nvPicPr>
          <p:cNvPr id="4" name="Picture 4"/>
          <p:cNvPicPr>
            <a:picLocks noChangeAspect="1"/>
          </p:cNvPicPr>
          <p:nvPr/>
        </p:nvPicPr>
        <p:blipFill>
          <a:blip r:embed="rId3"/>
          <a:srcRect/>
          <a:stretch>
            <a:fillRect/>
          </a:stretch>
        </p:blipFill>
        <p:spPr>
          <a:xfrm>
            <a:off x="14401800" y="1597235"/>
            <a:ext cx="8618816" cy="8977934"/>
          </a:xfrm>
          <a:prstGeom prst="rect">
            <a:avLst/>
          </a:prstGeom>
        </p:spPr>
      </p:pic>
      <p:pic>
        <p:nvPicPr>
          <p:cNvPr id="6" name="Picture 6"/>
          <p:cNvPicPr>
            <a:picLocks noChangeAspect="1"/>
          </p:cNvPicPr>
          <p:nvPr/>
        </p:nvPicPr>
        <p:blipFill>
          <a:blip r:embed="rId4"/>
          <a:srcRect/>
          <a:stretch>
            <a:fillRect/>
          </a:stretch>
        </p:blipFill>
        <p:spPr>
          <a:xfrm>
            <a:off x="4795053" y="8076655"/>
            <a:ext cx="4591019" cy="4997028"/>
          </a:xfrm>
          <a:prstGeom prst="rect">
            <a:avLst/>
          </a:prstGeom>
        </p:spPr>
      </p:pic>
      <p:sp>
        <p:nvSpPr>
          <p:cNvPr id="5" name="TextBox 5"/>
          <p:cNvSpPr txBox="1"/>
          <p:nvPr/>
        </p:nvSpPr>
        <p:spPr>
          <a:xfrm>
            <a:off x="495300" y="4668506"/>
            <a:ext cx="17754600" cy="1417696"/>
          </a:xfrm>
          <a:prstGeom prst="rect">
            <a:avLst/>
          </a:prstGeom>
        </p:spPr>
        <p:txBody>
          <a:bodyPr wrap="square" lIns="0" tIns="0" rIns="0" bIns="0" rtlCol="0" anchor="t">
            <a:spAutoFit/>
          </a:bodyPr>
          <a:lstStyle/>
          <a:p>
            <a:pPr algn="ctr">
              <a:lnSpc>
                <a:spcPts val="12120"/>
              </a:lnSpc>
            </a:pPr>
            <a:r>
              <a:rPr lang="pl-PL" sz="6600" b="1" dirty="0" smtClean="0">
                <a:solidFill>
                  <a:srgbClr val="FAF2E9"/>
                </a:solidFill>
                <a:latin typeface="TAN Mon Cheri"/>
              </a:rPr>
              <a:t>DZIĘKUJĘ ZA UWAGĘ!</a:t>
            </a:r>
          </a:p>
        </p:txBody>
      </p:sp>
    </p:spTree>
    <p:extLst>
      <p:ext uri="{BB962C8B-B14F-4D97-AF65-F5344CB8AC3E}">
        <p14:creationId xmlns:p14="http://schemas.microsoft.com/office/powerpoint/2010/main" val="2189685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1405</TotalTime>
  <Words>2931</Words>
  <Application>Microsoft Office PowerPoint</Application>
  <PresentationFormat>Niestandardowy</PresentationFormat>
  <Paragraphs>608</Paragraphs>
  <Slides>90</Slides>
  <Notes>4</Notes>
  <HiddenSlides>0</HiddenSlides>
  <MMClips>0</MMClips>
  <ScaleCrop>false</ScaleCrop>
  <HeadingPairs>
    <vt:vector size="6" baseType="variant">
      <vt:variant>
        <vt:lpstr>Używane czcionki</vt:lpstr>
      </vt:variant>
      <vt:variant>
        <vt:i4>13</vt:i4>
      </vt:variant>
      <vt:variant>
        <vt:lpstr>Motyw</vt:lpstr>
      </vt:variant>
      <vt:variant>
        <vt:i4>1</vt:i4>
      </vt:variant>
      <vt:variant>
        <vt:lpstr>Tytuły slajdów</vt:lpstr>
      </vt:variant>
      <vt:variant>
        <vt:i4>90</vt:i4>
      </vt:variant>
    </vt:vector>
  </HeadingPairs>
  <TitlesOfParts>
    <vt:vector size="104" baseType="lpstr">
      <vt:lpstr>TAN Mon Cheri</vt:lpstr>
      <vt:lpstr>Arimo Italics</vt:lpstr>
      <vt:lpstr>Cormorant Garamond Light</vt:lpstr>
      <vt:lpstr>Bahnschrift SemiBold</vt:lpstr>
      <vt:lpstr>Barlow Medium Bold</vt:lpstr>
      <vt:lpstr>Barlow Light Bold</vt:lpstr>
      <vt:lpstr>Open Sans</vt:lpstr>
      <vt:lpstr>Bahnschrift SemiLight</vt:lpstr>
      <vt:lpstr>Arial</vt:lpstr>
      <vt:lpstr>Wingdings</vt:lpstr>
      <vt:lpstr>Cambria Math</vt:lpstr>
      <vt:lpstr>Calibri</vt:lpstr>
      <vt:lpstr>Times New Roman</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4. 2. Najważniejsze  definicje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7. Źródła finansowania rozwoju Gminy Rejowiec Fabryczny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Zielona i Czarna Organiczne Kształty Motywacja Warsztaty Seminarium Internetowe Myśl Przewodnia Prezentacja</dc:title>
  <dc:creator>User</dc:creator>
  <cp:lastModifiedBy>User</cp:lastModifiedBy>
  <cp:revision>108</cp:revision>
  <cp:lastPrinted>2022-06-22T12:47:17Z</cp:lastPrinted>
  <dcterms:created xsi:type="dcterms:W3CDTF">2006-08-16T00:00:00Z</dcterms:created>
  <dcterms:modified xsi:type="dcterms:W3CDTF">2022-06-22T12:50:37Z</dcterms:modified>
  <dc:identifier>DAFDHEHZSgQ</dc:identifier>
</cp:coreProperties>
</file>