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media/image14.jpg" ContentType="image/jpeg"/>
  <Override PartName="/ppt/notesSlides/notesSlide23.xml" ContentType="application/vnd.openxmlformats-officedocument.presentationml.notesSlide+xml"/>
  <Override PartName="/ppt/media/image15.jpg" ContentType="image/jpeg"/>
  <Override PartName="/ppt/notesSlides/notesSlide24.xml" ContentType="application/vnd.openxmlformats-officedocument.presentationml.notesSlide+xml"/>
  <Override PartName="/ppt/media/image16.jpg" ContentType="image/jpeg"/>
  <Override PartName="/ppt/media/image1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  <p:sldMasterId id="2147483696" r:id="rId4"/>
    <p:sldMasterId id="2147483711" r:id="rId5"/>
    <p:sldMasterId id="2147483723" r:id="rId6"/>
    <p:sldMasterId id="2147483738" r:id="rId7"/>
    <p:sldMasterId id="2147483762" r:id="rId8"/>
  </p:sldMasterIdLst>
  <p:notesMasterIdLst>
    <p:notesMasterId r:id="rId90"/>
  </p:notesMasterIdLst>
  <p:sldIdLst>
    <p:sldId id="259" r:id="rId9"/>
    <p:sldId id="429" r:id="rId10"/>
    <p:sldId id="428" r:id="rId11"/>
    <p:sldId id="383" r:id="rId12"/>
    <p:sldId id="344" r:id="rId13"/>
    <p:sldId id="271" r:id="rId14"/>
    <p:sldId id="387" r:id="rId15"/>
    <p:sldId id="385" r:id="rId16"/>
    <p:sldId id="386" r:id="rId17"/>
    <p:sldId id="388" r:id="rId18"/>
    <p:sldId id="263" r:id="rId19"/>
    <p:sldId id="273" r:id="rId20"/>
    <p:sldId id="389" r:id="rId21"/>
    <p:sldId id="390" r:id="rId22"/>
    <p:sldId id="391" r:id="rId23"/>
    <p:sldId id="264" r:id="rId24"/>
    <p:sldId id="275" r:id="rId25"/>
    <p:sldId id="265" r:id="rId26"/>
    <p:sldId id="278" r:id="rId27"/>
    <p:sldId id="276" r:id="rId28"/>
    <p:sldId id="392" r:id="rId29"/>
    <p:sldId id="393" r:id="rId30"/>
    <p:sldId id="280" r:id="rId31"/>
    <p:sldId id="285" r:id="rId32"/>
    <p:sldId id="394" r:id="rId33"/>
    <p:sldId id="395" r:id="rId34"/>
    <p:sldId id="372" r:id="rId35"/>
    <p:sldId id="373" r:id="rId36"/>
    <p:sldId id="396" r:id="rId37"/>
    <p:sldId id="397" r:id="rId38"/>
    <p:sldId id="282" r:id="rId39"/>
    <p:sldId id="286" r:id="rId40"/>
    <p:sldId id="398" r:id="rId41"/>
    <p:sldId id="399" r:id="rId42"/>
    <p:sldId id="400" r:id="rId43"/>
    <p:sldId id="283" r:id="rId44"/>
    <p:sldId id="293" r:id="rId45"/>
    <p:sldId id="266" r:id="rId46"/>
    <p:sldId id="267" r:id="rId47"/>
    <p:sldId id="354" r:id="rId48"/>
    <p:sldId id="401" r:id="rId49"/>
    <p:sldId id="402" r:id="rId50"/>
    <p:sldId id="403" r:id="rId51"/>
    <p:sldId id="404" r:id="rId52"/>
    <p:sldId id="405" r:id="rId53"/>
    <p:sldId id="406" r:id="rId54"/>
    <p:sldId id="407" r:id="rId55"/>
    <p:sldId id="408" r:id="rId56"/>
    <p:sldId id="409" r:id="rId57"/>
    <p:sldId id="410" r:id="rId58"/>
    <p:sldId id="374" r:id="rId59"/>
    <p:sldId id="411" r:id="rId60"/>
    <p:sldId id="412" r:id="rId61"/>
    <p:sldId id="384" r:id="rId62"/>
    <p:sldId id="413" r:id="rId63"/>
    <p:sldId id="414" r:id="rId64"/>
    <p:sldId id="418" r:id="rId65"/>
    <p:sldId id="417" r:id="rId66"/>
    <p:sldId id="419" r:id="rId67"/>
    <p:sldId id="420" r:id="rId68"/>
    <p:sldId id="421" r:id="rId69"/>
    <p:sldId id="422" r:id="rId70"/>
    <p:sldId id="423" r:id="rId71"/>
    <p:sldId id="424" r:id="rId72"/>
    <p:sldId id="425" r:id="rId73"/>
    <p:sldId id="426" r:id="rId74"/>
    <p:sldId id="427" r:id="rId75"/>
    <p:sldId id="269" r:id="rId76"/>
    <p:sldId id="376" r:id="rId77"/>
    <p:sldId id="380" r:id="rId78"/>
    <p:sldId id="381" r:id="rId79"/>
    <p:sldId id="379" r:id="rId80"/>
    <p:sldId id="365" r:id="rId81"/>
    <p:sldId id="366" r:id="rId82"/>
    <p:sldId id="367" r:id="rId83"/>
    <p:sldId id="368" r:id="rId84"/>
    <p:sldId id="382" r:id="rId85"/>
    <p:sldId id="369" r:id="rId86"/>
    <p:sldId id="370" r:id="rId87"/>
    <p:sldId id="431" r:id="rId88"/>
    <p:sldId id="342" r:id="rId89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929"/>
    <a:srgbClr val="AB8168"/>
    <a:srgbClr val="627593"/>
    <a:srgbClr val="D4C1AC"/>
    <a:srgbClr val="005250"/>
    <a:srgbClr val="1A3428"/>
    <a:srgbClr val="0C6260"/>
    <a:srgbClr val="FFE8D6"/>
    <a:srgbClr val="E1FFFE"/>
    <a:srgbClr val="3A6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1715" autoAdjust="0"/>
  </p:normalViewPr>
  <p:slideViewPr>
    <p:cSldViewPr snapToGrid="0">
      <p:cViewPr>
        <p:scale>
          <a:sx n="66" d="100"/>
          <a:sy n="66" d="100"/>
        </p:scale>
        <p:origin x="114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5" Type="http://schemas.openxmlformats.org/officeDocument/2006/relationships/slideMaster" Target="slideMasters/slideMaster5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17B41-B3DD-479A-B6A5-9A7D844A0262}" type="datetimeFigureOut">
              <a:rPr lang="pl-PL" smtClean="0"/>
              <a:t>14.07.2022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E4155-06FC-40E2-A1EC-1970710DB5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12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155-06FC-40E2-A1EC-1970710DB52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15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155-06FC-40E2-A1EC-1970710DB525}" type="slidenum">
              <a:rPr lang="pl-PL" smtClean="0">
                <a:solidFill>
                  <a:prstClr val="black"/>
                </a:solidFill>
              </a:rPr>
              <a:pPr/>
              <a:t>42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9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155-06FC-40E2-A1EC-1970710DB525}" type="slidenum">
              <a:rPr lang="pl-PL" smtClean="0">
                <a:solidFill>
                  <a:prstClr val="black"/>
                </a:solidFill>
              </a:rPr>
              <a:pPr/>
              <a:t>43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56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155-06FC-40E2-A1EC-1970710DB525}" type="slidenum">
              <a:rPr lang="pl-PL" smtClean="0">
                <a:solidFill>
                  <a:prstClr val="black"/>
                </a:solidFill>
              </a:rPr>
              <a:pPr/>
              <a:t>44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11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155-06FC-40E2-A1EC-1970710DB525}" type="slidenum">
              <a:rPr lang="pl-PL" smtClean="0">
                <a:solidFill>
                  <a:prstClr val="black"/>
                </a:solidFill>
              </a:rPr>
              <a:pPr/>
              <a:t>45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01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155-06FC-40E2-A1EC-1970710DB525}" type="slidenum">
              <a:rPr lang="pl-PL" smtClean="0">
                <a:solidFill>
                  <a:prstClr val="black"/>
                </a:solidFill>
              </a:rPr>
              <a:pPr/>
              <a:t>46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90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155-06FC-40E2-A1EC-1970710DB525}" type="slidenum">
              <a:rPr lang="pl-PL" smtClean="0">
                <a:solidFill>
                  <a:prstClr val="black"/>
                </a:solidFill>
              </a:rPr>
              <a:pPr/>
              <a:t>47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068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155-06FC-40E2-A1EC-1970710DB525}" type="slidenum">
              <a:rPr lang="pl-PL" smtClean="0">
                <a:solidFill>
                  <a:prstClr val="black"/>
                </a:solidFill>
              </a:rPr>
              <a:pPr/>
              <a:t>48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728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155-06FC-40E2-A1EC-1970710DB525}" type="slidenum">
              <a:rPr lang="pl-PL" smtClean="0">
                <a:solidFill>
                  <a:prstClr val="black"/>
                </a:solidFill>
              </a:rPr>
              <a:pPr/>
              <a:t>49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268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155-06FC-40E2-A1EC-1970710DB525}" type="slidenum">
              <a:rPr lang="pl-PL" smtClean="0">
                <a:solidFill>
                  <a:prstClr val="black"/>
                </a:solidFill>
              </a:rPr>
              <a:pPr/>
              <a:t>50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460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155-06FC-40E2-A1EC-1970710DB525}" type="slidenum">
              <a:rPr lang="pl-PL" smtClean="0">
                <a:solidFill>
                  <a:prstClr val="black"/>
                </a:solidFill>
              </a:rPr>
              <a:pPr/>
              <a:t>52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337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8D914-1458-4907-A65A-AD35032E69DE}" type="slidenum">
              <a:rPr lang="pl-PL" smtClean="0">
                <a:solidFill>
                  <a:prstClr val="black"/>
                </a:solidFill>
              </a:rPr>
              <a:pPr/>
              <a:t>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2534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155-06FC-40E2-A1EC-1970710DB525}" type="slidenum">
              <a:rPr lang="pl-PL" smtClean="0">
                <a:solidFill>
                  <a:prstClr val="black"/>
                </a:solidFill>
              </a:rPr>
              <a:pPr/>
              <a:t>53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813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155-06FC-40E2-A1EC-1970710DB525}" type="slidenum">
              <a:rPr lang="pl-PL" smtClean="0">
                <a:solidFill>
                  <a:prstClr val="black"/>
                </a:solidFill>
              </a:rPr>
              <a:pPr/>
              <a:t>56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3464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155-06FC-40E2-A1EC-1970710DB525}" type="slidenum">
              <a:rPr lang="pl-PL" smtClean="0">
                <a:solidFill>
                  <a:prstClr val="black"/>
                </a:solidFill>
              </a:rPr>
              <a:pPr/>
              <a:t>57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2185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155-06FC-40E2-A1EC-1970710DB525}" type="slidenum">
              <a:rPr lang="pl-PL" smtClean="0">
                <a:solidFill>
                  <a:prstClr val="black"/>
                </a:solidFill>
              </a:rPr>
              <a:pPr/>
              <a:t>58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631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155-06FC-40E2-A1EC-1970710DB525}" type="slidenum">
              <a:rPr lang="pl-PL" smtClean="0">
                <a:solidFill>
                  <a:prstClr val="black"/>
                </a:solidFill>
              </a:rPr>
              <a:pPr/>
              <a:t>59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51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155-06FC-40E2-A1EC-1970710DB525}" type="slidenum">
              <a:rPr lang="pl-PL" smtClean="0">
                <a:solidFill>
                  <a:prstClr val="black"/>
                </a:solidFill>
              </a:rPr>
              <a:pPr/>
              <a:t>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19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155-06FC-40E2-A1EC-1970710DB525}" type="slidenum">
              <a:rPr lang="pl-PL" smtClean="0">
                <a:solidFill>
                  <a:prstClr val="black"/>
                </a:solidFill>
              </a:rPr>
              <a:pPr/>
              <a:t>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71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155-06FC-40E2-A1EC-1970710DB525}" type="slidenum">
              <a:rPr lang="pl-PL" smtClean="0">
                <a:solidFill>
                  <a:prstClr val="black"/>
                </a:solidFill>
              </a:rPr>
              <a:pPr/>
              <a:t>13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49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155-06FC-40E2-A1EC-1970710DB525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6003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155-06FC-40E2-A1EC-1970710DB525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13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155-06FC-40E2-A1EC-1970710DB525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4480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155-06FC-40E2-A1EC-1970710DB525}" type="slidenum">
              <a:rPr lang="pl-PL" smtClean="0">
                <a:solidFill>
                  <a:prstClr val="black"/>
                </a:solidFill>
              </a:rPr>
              <a:pPr/>
              <a:t>41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86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548F7-4388-437A-B6C2-A7041B3FDA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4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8F5E-A4FF-4B98-85C0-60D2A97358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51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CE56-47CA-46AD-8360-726D39EEBB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46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845E-EB73-4E76-90F5-469BF4457C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97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2D77-D6A1-4A30-8A3A-3B6A7296F8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39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BA83-D932-4B4F-9134-F210DCD070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25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B84C-6789-4F5E-AF72-B0D99563E9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02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1DE2-CC28-463A-9ADD-B43385CF8D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267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A3E68-B804-45A6-BD11-BD00C9EAA8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45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3348-3444-4870-8500-F824F21EC1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33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FC50-B62C-4802-895F-D83B7BD721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0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9A2E-693C-47EE-8C98-8444BBE9FD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528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E98F-1539-45AD-AD90-19F99BC3E1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4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BF1B-AE84-4368-AF15-996EE9CB4C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280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3DF9-1397-406C-A070-AADC43A68A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58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B9E1-AB4D-4DE6-9CC7-00D70364E3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9A57-F79F-4E71-A78D-F7725EBAC72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194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4927-BE8A-4E5F-B7B5-E90970ACE0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9A57-F79F-4E71-A78D-F7725EBAC72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00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4424-3AC6-4DC0-B682-5B789D9513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9A57-F79F-4E71-A78D-F7725EBAC72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3263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9557-6D7E-4969-856C-7D812E7F16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9A57-F79F-4E71-A78D-F7725EBAC72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25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6D65-3E78-4657-8475-2D96D3CEF1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9A57-F79F-4E71-A78D-F7725EBAC72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460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179B-8A78-4A57-AC15-83C36F8DDC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9A57-F79F-4E71-A78D-F7725EBAC72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856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2372-64DE-43CE-B185-5A58F8C9CE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9A57-F79F-4E71-A78D-F7725EBAC72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64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9C01-AD03-4B2A-9736-568F1ADA71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69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5008-8C81-4612-8815-0B7AB0E555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9A57-F79F-4E71-A78D-F7725EBAC72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274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D12F-CF1A-4EB1-9C95-B9F8075EF2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9A57-F79F-4E71-A78D-F7725EBAC72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1108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B36D-3A87-4011-B91E-4C57977E22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9A57-F79F-4E71-A78D-F7725EBAC72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3713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38B48-1CE5-446D-B9FA-B94CD3E67A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9A57-F79F-4E71-A78D-F7725EBAC72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192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76A6-5410-4152-BB4B-7F314BFFD1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C26F-B1F8-4888-8ED2-ED915C9B624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8379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F72C-EF1B-41B6-B7BF-84B8EDDC54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C26F-B1F8-4888-8ED2-ED915C9B624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118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89966-4BA1-4D01-9533-02FACCB980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C26F-B1F8-4888-8ED2-ED915C9B624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626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BFBB-0509-4C84-B1EB-4A7D0062FA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C26F-B1F8-4888-8ED2-ED915C9B624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3032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9071-169D-49CD-8B6B-77178FD3B6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C26F-B1F8-4888-8ED2-ED915C9B624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351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A3CD-1FFC-4DB2-B2D1-D0072D7576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C26F-B1F8-4888-8ED2-ED915C9B624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52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B033-F420-4EBF-9BAD-6B329A876E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946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CACE-39FB-45DD-8F65-02DA243F79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C26F-B1F8-4888-8ED2-ED915C9B624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9019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1" indent="0">
              <a:buNone/>
              <a:defRPr sz="900"/>
            </a:lvl5pPr>
            <a:lvl6pPr marL="2285451" indent="0">
              <a:buNone/>
              <a:defRPr sz="900"/>
            </a:lvl6pPr>
            <a:lvl7pPr marL="2742542" indent="0">
              <a:buNone/>
              <a:defRPr sz="900"/>
            </a:lvl7pPr>
            <a:lvl8pPr marL="3199632" indent="0">
              <a:buNone/>
              <a:defRPr sz="900"/>
            </a:lvl8pPr>
            <a:lvl9pPr marL="3656722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8CC9-F12E-4065-90ED-06EA7673C3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C26F-B1F8-4888-8ED2-ED915C9B624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3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0" indent="0">
              <a:buNone/>
              <a:defRPr sz="2800"/>
            </a:lvl2pPr>
            <a:lvl3pPr marL="914180" indent="0">
              <a:buNone/>
              <a:defRPr sz="2400"/>
            </a:lvl3pPr>
            <a:lvl4pPr marL="1371270" indent="0">
              <a:buNone/>
              <a:defRPr sz="2000"/>
            </a:lvl4pPr>
            <a:lvl5pPr marL="1828361" indent="0">
              <a:buNone/>
              <a:defRPr sz="2000"/>
            </a:lvl5pPr>
            <a:lvl6pPr marL="2285451" indent="0">
              <a:buNone/>
              <a:defRPr sz="2000"/>
            </a:lvl6pPr>
            <a:lvl7pPr marL="2742542" indent="0">
              <a:buNone/>
              <a:defRPr sz="2000"/>
            </a:lvl7pPr>
            <a:lvl8pPr marL="3199632" indent="0">
              <a:buNone/>
              <a:defRPr sz="2000"/>
            </a:lvl8pPr>
            <a:lvl9pPr marL="3656722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1" indent="0">
              <a:buNone/>
              <a:defRPr sz="900"/>
            </a:lvl5pPr>
            <a:lvl6pPr marL="2285451" indent="0">
              <a:buNone/>
              <a:defRPr sz="900"/>
            </a:lvl6pPr>
            <a:lvl7pPr marL="2742542" indent="0">
              <a:buNone/>
              <a:defRPr sz="900"/>
            </a:lvl7pPr>
            <a:lvl8pPr marL="3199632" indent="0">
              <a:buNone/>
              <a:defRPr sz="900"/>
            </a:lvl8pPr>
            <a:lvl9pPr marL="3656722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038F-625C-4A4F-B11F-5ACC692A44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C26F-B1F8-4888-8ED2-ED915C9B624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453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7D81F-09AF-4FAD-8E64-4E7E91C63B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C26F-B1F8-4888-8ED2-ED915C9B624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638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37E-8C73-451A-BEBF-017BE789B4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C26F-B1F8-4888-8ED2-ED915C9B624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060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48118"/>
            <a:ext cx="12188928" cy="65037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180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2" y="1359325"/>
            <a:ext cx="12185857" cy="5489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180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8437E-D066-4F61-BFEC-1F3A486D95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4471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326166"/>
            <a:ext cx="12188928" cy="93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180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2178900" y="1370068"/>
            <a:ext cx="5788897" cy="4458467"/>
          </a:xfrm>
          <a:custGeom>
            <a:avLst/>
            <a:gdLst/>
            <a:ahLst/>
            <a:cxnLst/>
            <a:rect l="l" t="t" r="r" b="b"/>
            <a:pathLst>
              <a:path w="4787900" h="3690620">
                <a:moveTo>
                  <a:pt x="0" y="0"/>
                </a:moveTo>
                <a:lnTo>
                  <a:pt x="0" y="3675379"/>
                </a:lnTo>
              </a:path>
              <a:path w="4787900" h="3690620">
                <a:moveTo>
                  <a:pt x="4787900" y="17780"/>
                </a:moveTo>
                <a:lnTo>
                  <a:pt x="4787900" y="3690620"/>
                </a:lnTo>
              </a:path>
              <a:path w="4787900" h="3690620">
                <a:moveTo>
                  <a:pt x="2819399" y="17780"/>
                </a:moveTo>
                <a:lnTo>
                  <a:pt x="2821940" y="369062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180"/>
            <a:endParaRPr sz="180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3452014"/>
            <a:ext cx="10481435" cy="607554"/>
          </a:xfrm>
          <a:custGeom>
            <a:avLst/>
            <a:gdLst/>
            <a:ahLst/>
            <a:cxnLst/>
            <a:rect l="l" t="t" r="r" b="b"/>
            <a:pathLst>
              <a:path w="8669020" h="502920">
                <a:moveTo>
                  <a:pt x="8669020" y="0"/>
                </a:moveTo>
                <a:lnTo>
                  <a:pt x="439686" y="0"/>
                </a:lnTo>
                <a:lnTo>
                  <a:pt x="0" y="426535"/>
                </a:lnTo>
                <a:lnTo>
                  <a:pt x="0" y="502919"/>
                </a:lnTo>
                <a:lnTo>
                  <a:pt x="8150606" y="502919"/>
                </a:lnTo>
                <a:lnTo>
                  <a:pt x="8669020" y="0"/>
                </a:lnTo>
                <a:close/>
              </a:path>
            </a:pathLst>
          </a:custGeom>
          <a:solidFill>
            <a:srgbClr val="64C294"/>
          </a:solidFill>
        </p:spPr>
        <p:txBody>
          <a:bodyPr wrap="square" lIns="0" tIns="0" rIns="0" bIns="0" rtlCol="0"/>
          <a:lstStyle/>
          <a:p>
            <a:pPr defTabSz="914180"/>
            <a:endParaRPr sz="180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3452014"/>
            <a:ext cx="10481435" cy="607554"/>
          </a:xfrm>
          <a:custGeom>
            <a:avLst/>
            <a:gdLst/>
            <a:ahLst/>
            <a:cxnLst/>
            <a:rect l="l" t="t" r="r" b="b"/>
            <a:pathLst>
              <a:path w="8669020" h="502920">
                <a:moveTo>
                  <a:pt x="0" y="426535"/>
                </a:moveTo>
                <a:lnTo>
                  <a:pt x="439686" y="0"/>
                </a:lnTo>
                <a:lnTo>
                  <a:pt x="8669020" y="0"/>
                </a:lnTo>
                <a:lnTo>
                  <a:pt x="8150606" y="502919"/>
                </a:lnTo>
                <a:lnTo>
                  <a:pt x="0" y="502919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914180"/>
            <a:endParaRPr sz="180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0" y="5044542"/>
            <a:ext cx="10441512" cy="782456"/>
          </a:xfrm>
          <a:custGeom>
            <a:avLst/>
            <a:gdLst/>
            <a:ahLst/>
            <a:cxnLst/>
            <a:rect l="l" t="t" r="r" b="b"/>
            <a:pathLst>
              <a:path w="8636000" h="647700">
                <a:moveTo>
                  <a:pt x="8636000" y="0"/>
                </a:moveTo>
                <a:lnTo>
                  <a:pt x="406996" y="0"/>
                </a:lnTo>
                <a:lnTo>
                  <a:pt x="0" y="508160"/>
                </a:lnTo>
                <a:lnTo>
                  <a:pt x="0" y="647700"/>
                </a:lnTo>
                <a:lnTo>
                  <a:pt x="8117205" y="647700"/>
                </a:lnTo>
                <a:lnTo>
                  <a:pt x="8636000" y="0"/>
                </a:lnTo>
                <a:close/>
              </a:path>
            </a:pathLst>
          </a:custGeom>
          <a:solidFill>
            <a:srgbClr val="AA54A0"/>
          </a:solidFill>
        </p:spPr>
        <p:txBody>
          <a:bodyPr wrap="square" lIns="0" tIns="0" rIns="0" bIns="0" rtlCol="0"/>
          <a:lstStyle/>
          <a:p>
            <a:pPr defTabSz="914180"/>
            <a:endParaRPr sz="180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0" y="5044542"/>
            <a:ext cx="10441512" cy="782456"/>
          </a:xfrm>
          <a:custGeom>
            <a:avLst/>
            <a:gdLst/>
            <a:ahLst/>
            <a:cxnLst/>
            <a:rect l="l" t="t" r="r" b="b"/>
            <a:pathLst>
              <a:path w="8636000" h="647700">
                <a:moveTo>
                  <a:pt x="0" y="508160"/>
                </a:moveTo>
                <a:lnTo>
                  <a:pt x="406996" y="0"/>
                </a:lnTo>
                <a:lnTo>
                  <a:pt x="8636000" y="0"/>
                </a:lnTo>
                <a:lnTo>
                  <a:pt x="8117205" y="647700"/>
                </a:lnTo>
                <a:lnTo>
                  <a:pt x="0" y="64770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914180"/>
            <a:endParaRPr sz="1800"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3" y="4176169"/>
            <a:ext cx="10401588" cy="782456"/>
          </a:xfrm>
          <a:custGeom>
            <a:avLst/>
            <a:gdLst/>
            <a:ahLst/>
            <a:cxnLst/>
            <a:rect l="l" t="t" r="r" b="b"/>
            <a:pathLst>
              <a:path w="8602980" h="647700">
                <a:moveTo>
                  <a:pt x="8602980" y="0"/>
                </a:moveTo>
                <a:lnTo>
                  <a:pt x="373976" y="0"/>
                </a:lnTo>
                <a:lnTo>
                  <a:pt x="0" y="466933"/>
                </a:lnTo>
                <a:lnTo>
                  <a:pt x="0" y="647699"/>
                </a:lnTo>
                <a:lnTo>
                  <a:pt x="8084184" y="647699"/>
                </a:lnTo>
                <a:lnTo>
                  <a:pt x="8602980" y="0"/>
                </a:lnTo>
                <a:close/>
              </a:path>
            </a:pathLst>
          </a:custGeom>
          <a:solidFill>
            <a:srgbClr val="AA54A0"/>
          </a:solidFill>
        </p:spPr>
        <p:txBody>
          <a:bodyPr wrap="square" lIns="0" tIns="0" rIns="0" bIns="0" rtlCol="0"/>
          <a:lstStyle/>
          <a:p>
            <a:pPr defTabSz="914180"/>
            <a:endParaRPr sz="1800"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3" y="4176169"/>
            <a:ext cx="10401588" cy="782456"/>
          </a:xfrm>
          <a:custGeom>
            <a:avLst/>
            <a:gdLst/>
            <a:ahLst/>
            <a:cxnLst/>
            <a:rect l="l" t="t" r="r" b="b"/>
            <a:pathLst>
              <a:path w="8602980" h="647700">
                <a:moveTo>
                  <a:pt x="0" y="466933"/>
                </a:moveTo>
                <a:lnTo>
                  <a:pt x="373976" y="0"/>
                </a:lnTo>
                <a:lnTo>
                  <a:pt x="8602980" y="0"/>
                </a:lnTo>
                <a:lnTo>
                  <a:pt x="8084184" y="647699"/>
                </a:lnTo>
                <a:lnTo>
                  <a:pt x="0" y="647699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914180"/>
            <a:endParaRPr sz="1800"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0" y="2783090"/>
            <a:ext cx="10481435" cy="607554"/>
          </a:xfrm>
          <a:custGeom>
            <a:avLst/>
            <a:gdLst/>
            <a:ahLst/>
            <a:cxnLst/>
            <a:rect l="l" t="t" r="r" b="b"/>
            <a:pathLst>
              <a:path w="8669020" h="502919">
                <a:moveTo>
                  <a:pt x="8669020" y="0"/>
                </a:moveTo>
                <a:lnTo>
                  <a:pt x="439686" y="0"/>
                </a:lnTo>
                <a:lnTo>
                  <a:pt x="0" y="426535"/>
                </a:lnTo>
                <a:lnTo>
                  <a:pt x="0" y="502919"/>
                </a:lnTo>
                <a:lnTo>
                  <a:pt x="8150606" y="502919"/>
                </a:lnTo>
                <a:lnTo>
                  <a:pt x="8669020" y="0"/>
                </a:lnTo>
                <a:close/>
              </a:path>
            </a:pathLst>
          </a:custGeom>
          <a:solidFill>
            <a:srgbClr val="AA54A0"/>
          </a:solidFill>
        </p:spPr>
        <p:txBody>
          <a:bodyPr wrap="square" lIns="0" tIns="0" rIns="0" bIns="0" rtlCol="0"/>
          <a:lstStyle/>
          <a:p>
            <a:pPr defTabSz="914180"/>
            <a:endParaRPr sz="1800"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0" y="2783090"/>
            <a:ext cx="10481435" cy="607554"/>
          </a:xfrm>
          <a:custGeom>
            <a:avLst/>
            <a:gdLst/>
            <a:ahLst/>
            <a:cxnLst/>
            <a:rect l="l" t="t" r="r" b="b"/>
            <a:pathLst>
              <a:path w="8669020" h="502919">
                <a:moveTo>
                  <a:pt x="0" y="426535"/>
                </a:moveTo>
                <a:lnTo>
                  <a:pt x="439686" y="0"/>
                </a:lnTo>
                <a:lnTo>
                  <a:pt x="8669020" y="0"/>
                </a:lnTo>
                <a:lnTo>
                  <a:pt x="8150606" y="502919"/>
                </a:lnTo>
                <a:lnTo>
                  <a:pt x="0" y="502919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914180"/>
            <a:endParaRPr sz="1800"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0" y="2129510"/>
            <a:ext cx="10481435" cy="610622"/>
          </a:xfrm>
          <a:custGeom>
            <a:avLst/>
            <a:gdLst/>
            <a:ahLst/>
            <a:cxnLst/>
            <a:rect l="l" t="t" r="r" b="b"/>
            <a:pathLst>
              <a:path w="8669020" h="505460">
                <a:moveTo>
                  <a:pt x="8669020" y="0"/>
                </a:moveTo>
                <a:lnTo>
                  <a:pt x="442302" y="0"/>
                </a:lnTo>
                <a:lnTo>
                  <a:pt x="0" y="429074"/>
                </a:lnTo>
                <a:lnTo>
                  <a:pt x="0" y="505460"/>
                </a:lnTo>
                <a:lnTo>
                  <a:pt x="8147939" y="505460"/>
                </a:lnTo>
                <a:lnTo>
                  <a:pt x="8669020" y="0"/>
                </a:lnTo>
                <a:close/>
              </a:path>
            </a:pathLst>
          </a:custGeom>
          <a:solidFill>
            <a:srgbClr val="AA54A0"/>
          </a:solidFill>
        </p:spPr>
        <p:txBody>
          <a:bodyPr wrap="square" lIns="0" tIns="0" rIns="0" bIns="0" rtlCol="0"/>
          <a:lstStyle/>
          <a:p>
            <a:pPr defTabSz="914180"/>
            <a:endParaRPr sz="1800"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0" y="2129510"/>
            <a:ext cx="10481435" cy="610622"/>
          </a:xfrm>
          <a:custGeom>
            <a:avLst/>
            <a:gdLst/>
            <a:ahLst/>
            <a:cxnLst/>
            <a:rect l="l" t="t" r="r" b="b"/>
            <a:pathLst>
              <a:path w="8669020" h="505460">
                <a:moveTo>
                  <a:pt x="0" y="429074"/>
                </a:moveTo>
                <a:lnTo>
                  <a:pt x="442302" y="0"/>
                </a:lnTo>
                <a:lnTo>
                  <a:pt x="8669020" y="0"/>
                </a:lnTo>
                <a:lnTo>
                  <a:pt x="8147939" y="505460"/>
                </a:lnTo>
                <a:lnTo>
                  <a:pt x="0" y="50546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914180"/>
            <a:endParaRPr sz="1800">
              <a:solidFill>
                <a:prstClr val="black"/>
              </a:solidFill>
            </a:endParaRPr>
          </a:p>
        </p:txBody>
      </p:sp>
      <p:sp>
        <p:nvSpPr>
          <p:cNvPr id="28" name="bg object 28"/>
          <p:cNvSpPr/>
          <p:nvPr/>
        </p:nvSpPr>
        <p:spPr>
          <a:xfrm>
            <a:off x="3" y="1478996"/>
            <a:ext cx="10521359" cy="607554"/>
          </a:xfrm>
          <a:custGeom>
            <a:avLst/>
            <a:gdLst/>
            <a:ahLst/>
            <a:cxnLst/>
            <a:rect l="l" t="t" r="r" b="b"/>
            <a:pathLst>
              <a:path w="8702040" h="502919">
                <a:moveTo>
                  <a:pt x="8702040" y="0"/>
                </a:moveTo>
                <a:lnTo>
                  <a:pt x="472706" y="0"/>
                </a:lnTo>
                <a:lnTo>
                  <a:pt x="0" y="458567"/>
                </a:lnTo>
                <a:lnTo>
                  <a:pt x="0" y="502919"/>
                </a:lnTo>
                <a:lnTo>
                  <a:pt x="8183626" y="502919"/>
                </a:lnTo>
                <a:lnTo>
                  <a:pt x="8702040" y="0"/>
                </a:lnTo>
                <a:close/>
              </a:path>
            </a:pathLst>
          </a:custGeom>
          <a:solidFill>
            <a:srgbClr val="AA54A0"/>
          </a:solidFill>
        </p:spPr>
        <p:txBody>
          <a:bodyPr wrap="square" lIns="0" tIns="0" rIns="0" bIns="0" rtlCol="0"/>
          <a:lstStyle/>
          <a:p>
            <a:pPr defTabSz="914180"/>
            <a:endParaRPr sz="1800">
              <a:solidFill>
                <a:prstClr val="black"/>
              </a:solidFill>
            </a:endParaRPr>
          </a:p>
        </p:txBody>
      </p:sp>
      <p:sp>
        <p:nvSpPr>
          <p:cNvPr id="29" name="bg object 29"/>
          <p:cNvSpPr/>
          <p:nvPr/>
        </p:nvSpPr>
        <p:spPr>
          <a:xfrm>
            <a:off x="3" y="1478996"/>
            <a:ext cx="10521359" cy="607554"/>
          </a:xfrm>
          <a:custGeom>
            <a:avLst/>
            <a:gdLst/>
            <a:ahLst/>
            <a:cxnLst/>
            <a:rect l="l" t="t" r="r" b="b"/>
            <a:pathLst>
              <a:path w="8702040" h="502919">
                <a:moveTo>
                  <a:pt x="0" y="458567"/>
                </a:moveTo>
                <a:lnTo>
                  <a:pt x="472706" y="0"/>
                </a:lnTo>
                <a:lnTo>
                  <a:pt x="8702040" y="0"/>
                </a:lnTo>
                <a:lnTo>
                  <a:pt x="8183626" y="502919"/>
                </a:lnTo>
                <a:lnTo>
                  <a:pt x="0" y="502919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914180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42E65-4E04-46A0-9A98-DE0081716F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893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9215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34198" y="1457922"/>
            <a:ext cx="4456431" cy="1962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75" b="0" i="0">
                <a:solidFill>
                  <a:srgbClr val="4D4D4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5443" y="1903998"/>
            <a:ext cx="506349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1" i="0">
                <a:solidFill>
                  <a:srgbClr val="9215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ED9F2-A919-44BC-B904-0A40BBF4FF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0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CB3CA-E9C3-448F-B663-9B67E6BFB4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3946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D233-D1F5-4AB6-A0DB-4A6F20EDB7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847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67C6-C1E3-4A5F-909A-BAD2158D80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0628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CD3D-8228-495F-BCF3-E88DA05A50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1403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A4D-8BE0-4CAE-8E4A-693685E427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495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230A-7C27-495E-B87D-EDCD0D64B2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794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6CAF-7F4B-4FE0-A97F-D4ED540E5E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743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5C4B-A0B0-48C3-8EAB-2E5A933036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2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58AE-3E06-483A-AF3B-50062F6683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163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CCC14-8189-4BDF-8F4D-92A728E19C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9496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86FA-B1B6-4ADB-83E8-E72DEEC085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467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A831-DE0B-4134-ACC0-2556FFCA9A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322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7D38-0F42-4BBD-B1F2-66843B41F14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14.07.2022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C26F-B1F8-4888-8ED2-ED915C9B624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2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9C20-F7A2-4278-AAD1-43F07F3A5D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953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6F21-F0AA-4EC3-9BB8-F3593B0DA7A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14.07.2022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C26F-B1F8-4888-8ED2-ED915C9B624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9448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E647-579A-4D82-8AC2-9F3095DDE590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14.07.2022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C26F-B1F8-4888-8ED2-ED915C9B624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330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9882-196B-4150-B066-75D41B93E6F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14.07.2022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C26F-B1F8-4888-8ED2-ED915C9B624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1541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8676-B85E-41A3-ABEF-66B87135E8B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14.07.2022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C26F-B1F8-4888-8ED2-ED915C9B624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970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69DF-8A16-4E29-9161-B3BD998DCDB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14.07.2022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C26F-B1F8-4888-8ED2-ED915C9B624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968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7E5A-17F8-4210-B594-D96850F53060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14.07.2022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C26F-B1F8-4888-8ED2-ED915C9B624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285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1" indent="0">
              <a:buNone/>
              <a:defRPr sz="900"/>
            </a:lvl5pPr>
            <a:lvl6pPr marL="2285451" indent="0">
              <a:buNone/>
              <a:defRPr sz="900"/>
            </a:lvl6pPr>
            <a:lvl7pPr marL="2742542" indent="0">
              <a:buNone/>
              <a:defRPr sz="900"/>
            </a:lvl7pPr>
            <a:lvl8pPr marL="3199632" indent="0">
              <a:buNone/>
              <a:defRPr sz="900"/>
            </a:lvl8pPr>
            <a:lvl9pPr marL="3656722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6912-869E-4109-9245-97B86508F44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14.07.2022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C26F-B1F8-4888-8ED2-ED915C9B624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495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0" indent="0">
              <a:buNone/>
              <a:defRPr sz="2800"/>
            </a:lvl2pPr>
            <a:lvl3pPr marL="914180" indent="0">
              <a:buNone/>
              <a:defRPr sz="2400"/>
            </a:lvl3pPr>
            <a:lvl4pPr marL="1371270" indent="0">
              <a:buNone/>
              <a:defRPr sz="2000"/>
            </a:lvl4pPr>
            <a:lvl5pPr marL="1828361" indent="0">
              <a:buNone/>
              <a:defRPr sz="2000"/>
            </a:lvl5pPr>
            <a:lvl6pPr marL="2285451" indent="0">
              <a:buNone/>
              <a:defRPr sz="2000"/>
            </a:lvl6pPr>
            <a:lvl7pPr marL="2742542" indent="0">
              <a:buNone/>
              <a:defRPr sz="2000"/>
            </a:lvl7pPr>
            <a:lvl8pPr marL="3199632" indent="0">
              <a:buNone/>
              <a:defRPr sz="2000"/>
            </a:lvl8pPr>
            <a:lvl9pPr marL="3656722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1" indent="0">
              <a:buNone/>
              <a:defRPr sz="900"/>
            </a:lvl5pPr>
            <a:lvl6pPr marL="2285451" indent="0">
              <a:buNone/>
              <a:defRPr sz="900"/>
            </a:lvl6pPr>
            <a:lvl7pPr marL="2742542" indent="0">
              <a:buNone/>
              <a:defRPr sz="900"/>
            </a:lvl7pPr>
            <a:lvl8pPr marL="3199632" indent="0">
              <a:buNone/>
              <a:defRPr sz="900"/>
            </a:lvl8pPr>
            <a:lvl9pPr marL="3656722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5C83-7A0D-4970-9818-5F6DB126153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14.07.2022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C26F-B1F8-4888-8ED2-ED915C9B624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0456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28DF-2213-47D3-98A5-F2A6D8101EB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14.07.2022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C26F-B1F8-4888-8ED2-ED915C9B624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978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8F5A-12E8-4594-964E-3A1F9E08687E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14.07.2022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C26F-B1F8-4888-8ED2-ED915C9B624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2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3B10-DE89-47B5-9F54-CAEF1C1A81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205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48118"/>
            <a:ext cx="12188928" cy="65037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180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2" y="1359325"/>
            <a:ext cx="12185857" cy="5489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180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47804-7FF4-4006-B296-7CB2E8E7F05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14.07.2022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4260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326166"/>
            <a:ext cx="12188928" cy="93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180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2178900" y="1370068"/>
            <a:ext cx="5788897" cy="4458467"/>
          </a:xfrm>
          <a:custGeom>
            <a:avLst/>
            <a:gdLst/>
            <a:ahLst/>
            <a:cxnLst/>
            <a:rect l="l" t="t" r="r" b="b"/>
            <a:pathLst>
              <a:path w="4787900" h="3690620">
                <a:moveTo>
                  <a:pt x="0" y="0"/>
                </a:moveTo>
                <a:lnTo>
                  <a:pt x="0" y="3675379"/>
                </a:lnTo>
              </a:path>
              <a:path w="4787900" h="3690620">
                <a:moveTo>
                  <a:pt x="4787900" y="17780"/>
                </a:moveTo>
                <a:lnTo>
                  <a:pt x="4787900" y="3690620"/>
                </a:lnTo>
              </a:path>
              <a:path w="4787900" h="3690620">
                <a:moveTo>
                  <a:pt x="2819399" y="17780"/>
                </a:moveTo>
                <a:lnTo>
                  <a:pt x="2821940" y="369062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180"/>
            <a:endParaRPr sz="180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3452014"/>
            <a:ext cx="10481435" cy="607554"/>
          </a:xfrm>
          <a:custGeom>
            <a:avLst/>
            <a:gdLst/>
            <a:ahLst/>
            <a:cxnLst/>
            <a:rect l="l" t="t" r="r" b="b"/>
            <a:pathLst>
              <a:path w="8669020" h="502920">
                <a:moveTo>
                  <a:pt x="8669020" y="0"/>
                </a:moveTo>
                <a:lnTo>
                  <a:pt x="439686" y="0"/>
                </a:lnTo>
                <a:lnTo>
                  <a:pt x="0" y="426535"/>
                </a:lnTo>
                <a:lnTo>
                  <a:pt x="0" y="502919"/>
                </a:lnTo>
                <a:lnTo>
                  <a:pt x="8150606" y="502919"/>
                </a:lnTo>
                <a:lnTo>
                  <a:pt x="8669020" y="0"/>
                </a:lnTo>
                <a:close/>
              </a:path>
            </a:pathLst>
          </a:custGeom>
          <a:solidFill>
            <a:srgbClr val="64C294"/>
          </a:solidFill>
        </p:spPr>
        <p:txBody>
          <a:bodyPr wrap="square" lIns="0" tIns="0" rIns="0" bIns="0" rtlCol="0"/>
          <a:lstStyle/>
          <a:p>
            <a:pPr defTabSz="914180"/>
            <a:endParaRPr sz="180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3452014"/>
            <a:ext cx="10481435" cy="607554"/>
          </a:xfrm>
          <a:custGeom>
            <a:avLst/>
            <a:gdLst/>
            <a:ahLst/>
            <a:cxnLst/>
            <a:rect l="l" t="t" r="r" b="b"/>
            <a:pathLst>
              <a:path w="8669020" h="502920">
                <a:moveTo>
                  <a:pt x="0" y="426535"/>
                </a:moveTo>
                <a:lnTo>
                  <a:pt x="439686" y="0"/>
                </a:lnTo>
                <a:lnTo>
                  <a:pt x="8669020" y="0"/>
                </a:lnTo>
                <a:lnTo>
                  <a:pt x="8150606" y="502919"/>
                </a:lnTo>
                <a:lnTo>
                  <a:pt x="0" y="502919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914180"/>
            <a:endParaRPr sz="180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0" y="5044542"/>
            <a:ext cx="10441512" cy="782456"/>
          </a:xfrm>
          <a:custGeom>
            <a:avLst/>
            <a:gdLst/>
            <a:ahLst/>
            <a:cxnLst/>
            <a:rect l="l" t="t" r="r" b="b"/>
            <a:pathLst>
              <a:path w="8636000" h="647700">
                <a:moveTo>
                  <a:pt x="8636000" y="0"/>
                </a:moveTo>
                <a:lnTo>
                  <a:pt x="406996" y="0"/>
                </a:lnTo>
                <a:lnTo>
                  <a:pt x="0" y="508160"/>
                </a:lnTo>
                <a:lnTo>
                  <a:pt x="0" y="647700"/>
                </a:lnTo>
                <a:lnTo>
                  <a:pt x="8117205" y="647700"/>
                </a:lnTo>
                <a:lnTo>
                  <a:pt x="8636000" y="0"/>
                </a:lnTo>
                <a:close/>
              </a:path>
            </a:pathLst>
          </a:custGeom>
          <a:solidFill>
            <a:srgbClr val="AA54A0"/>
          </a:solidFill>
        </p:spPr>
        <p:txBody>
          <a:bodyPr wrap="square" lIns="0" tIns="0" rIns="0" bIns="0" rtlCol="0"/>
          <a:lstStyle/>
          <a:p>
            <a:pPr defTabSz="914180"/>
            <a:endParaRPr sz="180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0" y="5044542"/>
            <a:ext cx="10441512" cy="782456"/>
          </a:xfrm>
          <a:custGeom>
            <a:avLst/>
            <a:gdLst/>
            <a:ahLst/>
            <a:cxnLst/>
            <a:rect l="l" t="t" r="r" b="b"/>
            <a:pathLst>
              <a:path w="8636000" h="647700">
                <a:moveTo>
                  <a:pt x="0" y="508160"/>
                </a:moveTo>
                <a:lnTo>
                  <a:pt x="406996" y="0"/>
                </a:lnTo>
                <a:lnTo>
                  <a:pt x="8636000" y="0"/>
                </a:lnTo>
                <a:lnTo>
                  <a:pt x="8117205" y="647700"/>
                </a:lnTo>
                <a:lnTo>
                  <a:pt x="0" y="64770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914180"/>
            <a:endParaRPr sz="1800"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3" y="4176169"/>
            <a:ext cx="10401588" cy="782456"/>
          </a:xfrm>
          <a:custGeom>
            <a:avLst/>
            <a:gdLst/>
            <a:ahLst/>
            <a:cxnLst/>
            <a:rect l="l" t="t" r="r" b="b"/>
            <a:pathLst>
              <a:path w="8602980" h="647700">
                <a:moveTo>
                  <a:pt x="8602980" y="0"/>
                </a:moveTo>
                <a:lnTo>
                  <a:pt x="373976" y="0"/>
                </a:lnTo>
                <a:lnTo>
                  <a:pt x="0" y="466933"/>
                </a:lnTo>
                <a:lnTo>
                  <a:pt x="0" y="647699"/>
                </a:lnTo>
                <a:lnTo>
                  <a:pt x="8084184" y="647699"/>
                </a:lnTo>
                <a:lnTo>
                  <a:pt x="8602980" y="0"/>
                </a:lnTo>
                <a:close/>
              </a:path>
            </a:pathLst>
          </a:custGeom>
          <a:solidFill>
            <a:srgbClr val="AA54A0"/>
          </a:solidFill>
        </p:spPr>
        <p:txBody>
          <a:bodyPr wrap="square" lIns="0" tIns="0" rIns="0" bIns="0" rtlCol="0"/>
          <a:lstStyle/>
          <a:p>
            <a:pPr defTabSz="914180"/>
            <a:endParaRPr sz="1800"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3" y="4176169"/>
            <a:ext cx="10401588" cy="782456"/>
          </a:xfrm>
          <a:custGeom>
            <a:avLst/>
            <a:gdLst/>
            <a:ahLst/>
            <a:cxnLst/>
            <a:rect l="l" t="t" r="r" b="b"/>
            <a:pathLst>
              <a:path w="8602980" h="647700">
                <a:moveTo>
                  <a:pt x="0" y="466933"/>
                </a:moveTo>
                <a:lnTo>
                  <a:pt x="373976" y="0"/>
                </a:lnTo>
                <a:lnTo>
                  <a:pt x="8602980" y="0"/>
                </a:lnTo>
                <a:lnTo>
                  <a:pt x="8084184" y="647699"/>
                </a:lnTo>
                <a:lnTo>
                  <a:pt x="0" y="647699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914180"/>
            <a:endParaRPr sz="1800"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0" y="2783090"/>
            <a:ext cx="10481435" cy="607554"/>
          </a:xfrm>
          <a:custGeom>
            <a:avLst/>
            <a:gdLst/>
            <a:ahLst/>
            <a:cxnLst/>
            <a:rect l="l" t="t" r="r" b="b"/>
            <a:pathLst>
              <a:path w="8669020" h="502919">
                <a:moveTo>
                  <a:pt x="8669020" y="0"/>
                </a:moveTo>
                <a:lnTo>
                  <a:pt x="439686" y="0"/>
                </a:lnTo>
                <a:lnTo>
                  <a:pt x="0" y="426535"/>
                </a:lnTo>
                <a:lnTo>
                  <a:pt x="0" y="502919"/>
                </a:lnTo>
                <a:lnTo>
                  <a:pt x="8150606" y="502919"/>
                </a:lnTo>
                <a:lnTo>
                  <a:pt x="8669020" y="0"/>
                </a:lnTo>
                <a:close/>
              </a:path>
            </a:pathLst>
          </a:custGeom>
          <a:solidFill>
            <a:srgbClr val="AA54A0"/>
          </a:solidFill>
        </p:spPr>
        <p:txBody>
          <a:bodyPr wrap="square" lIns="0" tIns="0" rIns="0" bIns="0" rtlCol="0"/>
          <a:lstStyle/>
          <a:p>
            <a:pPr defTabSz="914180"/>
            <a:endParaRPr sz="1800"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0" y="2783090"/>
            <a:ext cx="10481435" cy="607554"/>
          </a:xfrm>
          <a:custGeom>
            <a:avLst/>
            <a:gdLst/>
            <a:ahLst/>
            <a:cxnLst/>
            <a:rect l="l" t="t" r="r" b="b"/>
            <a:pathLst>
              <a:path w="8669020" h="502919">
                <a:moveTo>
                  <a:pt x="0" y="426535"/>
                </a:moveTo>
                <a:lnTo>
                  <a:pt x="439686" y="0"/>
                </a:lnTo>
                <a:lnTo>
                  <a:pt x="8669020" y="0"/>
                </a:lnTo>
                <a:lnTo>
                  <a:pt x="8150606" y="502919"/>
                </a:lnTo>
                <a:lnTo>
                  <a:pt x="0" y="502919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914180"/>
            <a:endParaRPr sz="1800"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0" y="2129510"/>
            <a:ext cx="10481435" cy="610622"/>
          </a:xfrm>
          <a:custGeom>
            <a:avLst/>
            <a:gdLst/>
            <a:ahLst/>
            <a:cxnLst/>
            <a:rect l="l" t="t" r="r" b="b"/>
            <a:pathLst>
              <a:path w="8669020" h="505460">
                <a:moveTo>
                  <a:pt x="8669020" y="0"/>
                </a:moveTo>
                <a:lnTo>
                  <a:pt x="442302" y="0"/>
                </a:lnTo>
                <a:lnTo>
                  <a:pt x="0" y="429074"/>
                </a:lnTo>
                <a:lnTo>
                  <a:pt x="0" y="505460"/>
                </a:lnTo>
                <a:lnTo>
                  <a:pt x="8147939" y="505460"/>
                </a:lnTo>
                <a:lnTo>
                  <a:pt x="8669020" y="0"/>
                </a:lnTo>
                <a:close/>
              </a:path>
            </a:pathLst>
          </a:custGeom>
          <a:solidFill>
            <a:srgbClr val="AA54A0"/>
          </a:solidFill>
        </p:spPr>
        <p:txBody>
          <a:bodyPr wrap="square" lIns="0" tIns="0" rIns="0" bIns="0" rtlCol="0"/>
          <a:lstStyle/>
          <a:p>
            <a:pPr defTabSz="914180"/>
            <a:endParaRPr sz="1800"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0" y="2129510"/>
            <a:ext cx="10481435" cy="610622"/>
          </a:xfrm>
          <a:custGeom>
            <a:avLst/>
            <a:gdLst/>
            <a:ahLst/>
            <a:cxnLst/>
            <a:rect l="l" t="t" r="r" b="b"/>
            <a:pathLst>
              <a:path w="8669020" h="505460">
                <a:moveTo>
                  <a:pt x="0" y="429074"/>
                </a:moveTo>
                <a:lnTo>
                  <a:pt x="442302" y="0"/>
                </a:lnTo>
                <a:lnTo>
                  <a:pt x="8669020" y="0"/>
                </a:lnTo>
                <a:lnTo>
                  <a:pt x="8147939" y="505460"/>
                </a:lnTo>
                <a:lnTo>
                  <a:pt x="0" y="50546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914180"/>
            <a:endParaRPr sz="1800">
              <a:solidFill>
                <a:prstClr val="black"/>
              </a:solidFill>
            </a:endParaRPr>
          </a:p>
        </p:txBody>
      </p:sp>
      <p:sp>
        <p:nvSpPr>
          <p:cNvPr id="28" name="bg object 28"/>
          <p:cNvSpPr/>
          <p:nvPr/>
        </p:nvSpPr>
        <p:spPr>
          <a:xfrm>
            <a:off x="3" y="1478996"/>
            <a:ext cx="10521359" cy="607554"/>
          </a:xfrm>
          <a:custGeom>
            <a:avLst/>
            <a:gdLst/>
            <a:ahLst/>
            <a:cxnLst/>
            <a:rect l="l" t="t" r="r" b="b"/>
            <a:pathLst>
              <a:path w="8702040" h="502919">
                <a:moveTo>
                  <a:pt x="8702040" y="0"/>
                </a:moveTo>
                <a:lnTo>
                  <a:pt x="472706" y="0"/>
                </a:lnTo>
                <a:lnTo>
                  <a:pt x="0" y="458567"/>
                </a:lnTo>
                <a:lnTo>
                  <a:pt x="0" y="502919"/>
                </a:lnTo>
                <a:lnTo>
                  <a:pt x="8183626" y="502919"/>
                </a:lnTo>
                <a:lnTo>
                  <a:pt x="8702040" y="0"/>
                </a:lnTo>
                <a:close/>
              </a:path>
            </a:pathLst>
          </a:custGeom>
          <a:solidFill>
            <a:srgbClr val="AA54A0"/>
          </a:solidFill>
        </p:spPr>
        <p:txBody>
          <a:bodyPr wrap="square" lIns="0" tIns="0" rIns="0" bIns="0" rtlCol="0"/>
          <a:lstStyle/>
          <a:p>
            <a:pPr defTabSz="914180"/>
            <a:endParaRPr sz="1800">
              <a:solidFill>
                <a:prstClr val="black"/>
              </a:solidFill>
            </a:endParaRPr>
          </a:p>
        </p:txBody>
      </p:sp>
      <p:sp>
        <p:nvSpPr>
          <p:cNvPr id="29" name="bg object 29"/>
          <p:cNvSpPr/>
          <p:nvPr/>
        </p:nvSpPr>
        <p:spPr>
          <a:xfrm>
            <a:off x="3" y="1478996"/>
            <a:ext cx="10521359" cy="607554"/>
          </a:xfrm>
          <a:custGeom>
            <a:avLst/>
            <a:gdLst/>
            <a:ahLst/>
            <a:cxnLst/>
            <a:rect l="l" t="t" r="r" b="b"/>
            <a:pathLst>
              <a:path w="8702040" h="502919">
                <a:moveTo>
                  <a:pt x="0" y="458567"/>
                </a:moveTo>
                <a:lnTo>
                  <a:pt x="472706" y="0"/>
                </a:lnTo>
                <a:lnTo>
                  <a:pt x="8702040" y="0"/>
                </a:lnTo>
                <a:lnTo>
                  <a:pt x="8183626" y="502919"/>
                </a:lnTo>
                <a:lnTo>
                  <a:pt x="0" y="502919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914180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1A538-2C3A-41A7-B8E4-675D91C0F76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14.07.2022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28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9215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34198" y="1457922"/>
            <a:ext cx="4456431" cy="1962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75" b="0" i="0">
                <a:solidFill>
                  <a:srgbClr val="4D4D4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5443" y="1903998"/>
            <a:ext cx="5063491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1" i="0">
                <a:solidFill>
                  <a:srgbClr val="9215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8A9A8-AE22-46D2-9DC1-BB1DCCF660CB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14.07.2022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608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412-B96C-45C1-9671-6A56F145BDD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14.07.2022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9A57-F79F-4E71-A78D-F7725EBAC72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3685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412-B96C-45C1-9671-6A56F145BDD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14.07.2022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9A57-F79F-4E71-A78D-F7725EBAC72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62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412-B96C-45C1-9671-6A56F145BDD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14.07.2022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9A57-F79F-4E71-A78D-F7725EBAC72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7935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412-B96C-45C1-9671-6A56F145BDD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14.07.2022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9A57-F79F-4E71-A78D-F7725EBAC72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8074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412-B96C-45C1-9671-6A56F145BDD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14.07.2022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9A57-F79F-4E71-A78D-F7725EBAC72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0381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412-B96C-45C1-9671-6A56F145BDD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14.07.2022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9A57-F79F-4E71-A78D-F7725EBAC72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5605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412-B96C-45C1-9671-6A56F145BDD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14.07.2022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9A57-F79F-4E71-A78D-F7725EBAC72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3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3A72-4403-4E2C-83FA-5F7AEAD6FA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951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412-B96C-45C1-9671-6A56F145BDD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14.07.2022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9A57-F79F-4E71-A78D-F7725EBAC72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5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412-B96C-45C1-9671-6A56F145BDD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14.07.2022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9A57-F79F-4E71-A78D-F7725EBAC72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9551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412-B96C-45C1-9671-6A56F145BDD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14.07.2022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9A57-F79F-4E71-A78D-F7725EBAC72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350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412-B96C-45C1-9671-6A56F145BDD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14.07.2022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D9A57-F79F-4E71-A78D-F7725EBAC72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650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4FDD-419D-4A44-B428-8B72A3E474A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14.07.2022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9FE-F43A-4FC0-889D-ACF698C84F1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7623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4FDD-419D-4A44-B428-8B72A3E474A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14.07.2022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9FE-F43A-4FC0-889D-ACF698C84F1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077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4FDD-419D-4A44-B428-8B72A3E474A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14.07.2022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9FE-F43A-4FC0-889D-ACF698C84F1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1218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4FDD-419D-4A44-B428-8B72A3E474A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14.07.2022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9FE-F43A-4FC0-889D-ACF698C84F1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8134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72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4FDD-419D-4A44-B428-8B72A3E474A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14.07.2022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9FE-F43A-4FC0-889D-ACF698C84F1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2261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4FDD-419D-4A44-B428-8B72A3E474A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14.07.2022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9FE-F43A-4FC0-889D-ACF698C84F1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998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0693-B326-419D-9D0A-0A8A262720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637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4FDD-419D-4A44-B428-8B72A3E474A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14.07.2022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9FE-F43A-4FC0-889D-ACF698C84F1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289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7" y="273054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4FDD-419D-4A44-B428-8B72A3E474A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14.07.2022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9FE-F43A-4FC0-889D-ACF698C84F1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985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4FDD-419D-4A44-B428-8B72A3E474A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14.07.2022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9FE-F43A-4FC0-889D-ACF698C84F1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000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4FDD-419D-4A44-B428-8B72A3E474A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14.07.2022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9FE-F43A-4FC0-889D-ACF698C84F1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8456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4FDD-419D-4A44-B428-8B72A3E474A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14.07.2022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99FE-F43A-4FC0-889D-ACF698C84F1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74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4006B-9152-4529-9C1B-6B33A9087B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3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F3E01-82FA-442A-BEDA-0808225D69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9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732AD-B754-4236-B286-DAB4DB5A3F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D9A57-F79F-4E71-A78D-F7725EBAC72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5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18" tIns="45710" rIns="91418" bIns="4571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18" tIns="45710" rIns="91418" bIns="4571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80"/>
            <a:fld id="{C1C61EDE-7FC7-4E23-B248-9955F9CD10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80"/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80"/>
            <a:fld id="{2108C26F-B1F8-4888-8ED2-ED915C9B624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914180"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87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hf sldNum="0" hdr="0" ftr="0" dt="0"/>
  <p:txStyles>
    <p:titleStyle>
      <a:lvl1pPr algn="ctr" defTabSz="91418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8" indent="-342818" algn="l" defTabSz="9141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72" indent="-285681" algn="l" defTabSz="91418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26" indent="-228545" algn="l" defTabSz="9141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16" indent="-228545" algn="l" defTabSz="91418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06" indent="-228545" algn="l" defTabSz="91418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96" indent="-228545" algn="l" defTabSz="9141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86" indent="-228545" algn="l" defTabSz="9141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78" indent="-228545" algn="l" defTabSz="9141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68" indent="-228545" algn="l" defTabSz="9141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2D3BE-D6BB-4610-856C-61FD355E7D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2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18" tIns="45710" rIns="91418" bIns="4571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18" tIns="45710" rIns="91418" bIns="4571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80"/>
            <a:fld id="{A0F46547-95EC-427A-9C04-B17ABDDFC71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914180"/>
              <a:t>14.07.2022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80"/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80"/>
            <a:fld id="{2108C26F-B1F8-4888-8ED2-ED915C9B624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914180"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15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hf hdr="0" ftr="0" dt="0"/>
  <p:txStyles>
    <p:titleStyle>
      <a:lvl1pPr algn="ctr" defTabSz="91418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8" indent="-342818" algn="l" defTabSz="9141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72" indent="-285681" algn="l" defTabSz="91418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26" indent="-228545" algn="l" defTabSz="9141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16" indent="-228545" algn="l" defTabSz="91418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06" indent="-228545" algn="l" defTabSz="91418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96" indent="-228545" algn="l" defTabSz="9141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86" indent="-228545" algn="l" defTabSz="9141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78" indent="-228545" algn="l" defTabSz="9141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68" indent="-228545" algn="l" defTabSz="9141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BA412-B96C-45C1-9671-6A56F145BDD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14.07.2022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D9A57-F79F-4E71-A78D-F7725EBAC72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75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74FDD-419D-4A44-B428-8B72A3E474A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14.07.2022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C99FE-F43A-4FC0-889D-ACF698C84F1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6.png"/><Relationship Id="rId9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6.png"/><Relationship Id="rId9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6.png"/><Relationship Id="rId9" Type="http://schemas.openxmlformats.org/officeDocument/2006/relationships/image" Target="../media/image1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image" Target="../media/image14.svg"/><Relationship Id="rId10" Type="http://schemas.openxmlformats.org/officeDocument/2006/relationships/image" Target="../media/image8.png"/><Relationship Id="rId9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.sv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7.png"/><Relationship Id="rId5" Type="http://schemas.openxmlformats.org/officeDocument/2006/relationships/image" Target="../media/image14.svg"/><Relationship Id="rId10" Type="http://schemas.openxmlformats.org/officeDocument/2006/relationships/image" Target="../media/image11.png"/><Relationship Id="rId9" Type="http://schemas.openxmlformats.org/officeDocument/2006/relationships/image" Target="../media/image12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.sv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.sv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6.png"/><Relationship Id="rId9" Type="http://schemas.openxmlformats.org/officeDocument/2006/relationships/image" Target="../media/image12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6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image" Target="../media/image14.svg"/><Relationship Id="rId10" Type="http://schemas.openxmlformats.org/officeDocument/2006/relationships/image" Target="../media/image8.png"/><Relationship Id="rId9" Type="http://schemas.openxmlformats.org/officeDocument/2006/relationships/image" Target="../media/image12.sv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6.png"/><Relationship Id="rId9" Type="http://schemas.openxmlformats.org/officeDocument/2006/relationships/image" Target="../media/image12.sv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image" Target="../media/image14.svg"/><Relationship Id="rId10" Type="http://schemas.openxmlformats.org/officeDocument/2006/relationships/image" Target="../media/image8.png"/><Relationship Id="rId9" Type="http://schemas.openxmlformats.org/officeDocument/2006/relationships/image" Target="../media/image12.sv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3.png"/><Relationship Id="rId5" Type="http://schemas.openxmlformats.org/officeDocument/2006/relationships/image" Target="../media/image2.svg"/><Relationship Id="rId4" Type="http://schemas.openxmlformats.org/officeDocument/2006/relationships/image" Target="../media/image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6.png"/><Relationship Id="rId9" Type="http://schemas.openxmlformats.org/officeDocument/2006/relationships/image" Target="../media/image12.sv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3.png"/><Relationship Id="rId5" Type="http://schemas.openxmlformats.org/officeDocument/2006/relationships/image" Target="../media/image2.svg"/><Relationship Id="rId4" Type="http://schemas.openxmlformats.org/officeDocument/2006/relationships/image" Target="../media/image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3.png"/><Relationship Id="rId5" Type="http://schemas.openxmlformats.org/officeDocument/2006/relationships/image" Target="../media/image2.svg"/><Relationship Id="rId4" Type="http://schemas.openxmlformats.org/officeDocument/2006/relationships/image" Target="../media/image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3.png"/><Relationship Id="rId5" Type="http://schemas.openxmlformats.org/officeDocument/2006/relationships/image" Target="../media/image2.svg"/><Relationship Id="rId4" Type="http://schemas.openxmlformats.org/officeDocument/2006/relationships/image" Target="../media/image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3.png"/><Relationship Id="rId5" Type="http://schemas.openxmlformats.org/officeDocument/2006/relationships/image" Target="../media/image2.svg"/><Relationship Id="rId4" Type="http://schemas.openxmlformats.org/officeDocument/2006/relationships/image" Target="../media/image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3.png"/><Relationship Id="rId5" Type="http://schemas.openxmlformats.org/officeDocument/2006/relationships/image" Target="../media/image2.svg"/><Relationship Id="rId4" Type="http://schemas.openxmlformats.org/officeDocument/2006/relationships/image" Target="../media/image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3.png"/><Relationship Id="rId5" Type="http://schemas.openxmlformats.org/officeDocument/2006/relationships/image" Target="../media/image2.svg"/><Relationship Id="rId4" Type="http://schemas.openxmlformats.org/officeDocument/2006/relationships/image" Target="../media/image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3.png"/><Relationship Id="rId5" Type="http://schemas.openxmlformats.org/officeDocument/2006/relationships/image" Target="../media/image2.svg"/><Relationship Id="rId4" Type="http://schemas.openxmlformats.org/officeDocument/2006/relationships/image" Target="../media/image8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6.png"/><Relationship Id="rId9" Type="http://schemas.openxmlformats.org/officeDocument/2006/relationships/image" Target="../media/image12.sv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3.png"/><Relationship Id="rId5" Type="http://schemas.openxmlformats.org/officeDocument/2006/relationships/image" Target="../media/image2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3.png"/><Relationship Id="rId5" Type="http://schemas.openxmlformats.org/officeDocument/2006/relationships/image" Target="../media/image2.svg"/><Relationship Id="rId4" Type="http://schemas.openxmlformats.org/officeDocument/2006/relationships/image" Target="../media/image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3.png"/><Relationship Id="rId5" Type="http://schemas.openxmlformats.org/officeDocument/2006/relationships/image" Target="../media/image2.svg"/><Relationship Id="rId4" Type="http://schemas.openxmlformats.org/officeDocument/2006/relationships/image" Target="../media/image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3.png"/><Relationship Id="rId5" Type="http://schemas.openxmlformats.org/officeDocument/2006/relationships/image" Target="../media/image2.svg"/><Relationship Id="rId4" Type="http://schemas.openxmlformats.org/officeDocument/2006/relationships/image" Target="../media/image8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image" Target="../media/image14.svg"/><Relationship Id="rId10" Type="http://schemas.openxmlformats.org/officeDocument/2006/relationships/image" Target="../media/image8.png"/><Relationship Id="rId9" Type="http://schemas.openxmlformats.org/officeDocument/2006/relationships/image" Target="../media/image12.sv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4.svg"/><Relationship Id="rId10" Type="http://schemas.openxmlformats.org/officeDocument/2006/relationships/image" Target="../media/image12.sv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4.svg"/><Relationship Id="rId10" Type="http://schemas.openxmlformats.org/officeDocument/2006/relationships/image" Target="../media/image12.sv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4.svg"/><Relationship Id="rId10" Type="http://schemas.openxmlformats.org/officeDocument/2006/relationships/image" Target="../media/image12.sv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4.svg"/><Relationship Id="rId10" Type="http://schemas.openxmlformats.org/officeDocument/2006/relationships/image" Target="../media/image12.sv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4.svg"/><Relationship Id="rId10" Type="http://schemas.openxmlformats.org/officeDocument/2006/relationships/image" Target="../media/image12.sv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3" Type="http://schemas.openxmlformats.org/officeDocument/2006/relationships/image" Target="../media/image2.svg"/><Relationship Id="rId12" Type="http://schemas.openxmlformats.org/officeDocument/2006/relationships/image" Target="../media/image8.png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openxmlformats.org/officeDocument/2006/relationships/image" Target="../media/image14.svg"/><Relationship Id="rId10" Type="http://schemas.openxmlformats.org/officeDocument/2006/relationships/image" Target="../media/image12.sv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" y="4471626"/>
            <a:ext cx="12192000" cy="2000548"/>
          </a:xfrm>
          <a:prstGeom prst="rect">
            <a:avLst/>
          </a:prstGeom>
          <a:solidFill>
            <a:srgbClr val="D4C1AC">
              <a:alpha val="79000"/>
            </a:srgb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26"/>
              </a:lnSpc>
              <a:spcBef>
                <a:spcPct val="0"/>
              </a:spcBef>
            </a:pPr>
            <a:r>
              <a:rPr lang="pl-PL" sz="4400" b="1" dirty="0" smtClean="0">
                <a:solidFill>
                  <a:srgbClr val="052929"/>
                </a:solidFill>
                <a:latin typeface="Goudy Old Style" panose="02020502050305020303" pitchFamily="18" charset="0"/>
              </a:rPr>
              <a:t>STRATEGIA ROZWOJU GMINY </a:t>
            </a:r>
            <a:br>
              <a:rPr lang="pl-PL" sz="4400" b="1" dirty="0" smtClean="0">
                <a:solidFill>
                  <a:srgbClr val="052929"/>
                </a:solidFill>
                <a:latin typeface="Goudy Old Style" panose="02020502050305020303" pitchFamily="18" charset="0"/>
              </a:rPr>
            </a:br>
            <a:r>
              <a:rPr lang="pl-PL" sz="4400" b="1" dirty="0" smtClean="0">
                <a:solidFill>
                  <a:srgbClr val="052929"/>
                </a:solidFill>
                <a:latin typeface="Goudy Old Style" panose="02020502050305020303" pitchFamily="18" charset="0"/>
              </a:rPr>
              <a:t>GRÓDEK NAD DUNAJCEM NA LATA </a:t>
            </a:r>
            <a:br>
              <a:rPr lang="pl-PL" sz="4400" b="1" dirty="0" smtClean="0">
                <a:solidFill>
                  <a:srgbClr val="052929"/>
                </a:solidFill>
                <a:latin typeface="Goudy Old Style" panose="02020502050305020303" pitchFamily="18" charset="0"/>
              </a:rPr>
            </a:br>
            <a:r>
              <a:rPr lang="pl-PL" sz="4400" b="1" dirty="0" smtClean="0">
                <a:solidFill>
                  <a:srgbClr val="052929"/>
                </a:solidFill>
                <a:latin typeface="Goudy Old Style" panose="02020502050305020303" pitchFamily="18" charset="0"/>
              </a:rPr>
              <a:t>2021-2030</a:t>
            </a:r>
          </a:p>
        </p:txBody>
      </p:sp>
    </p:spTree>
    <p:extLst>
      <p:ext uri="{BB962C8B-B14F-4D97-AF65-F5344CB8AC3E}">
        <p14:creationId xmlns:p14="http://schemas.microsoft.com/office/powerpoint/2010/main" val="398609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13055"/>
            <a:ext cx="4175579" cy="7404100"/>
            <a:chOff x="0" y="0"/>
            <a:chExt cx="2519633" cy="3756895"/>
          </a:xfrm>
          <a:solidFill>
            <a:srgbClr val="D4C1AC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519633" cy="3756895"/>
            </a:xfrm>
            <a:custGeom>
              <a:avLst/>
              <a:gdLst/>
              <a:ahLst/>
              <a:cxnLst/>
              <a:rect l="l" t="t" r="r" b="b"/>
              <a:pathLst>
                <a:path w="2519633" h="3756895">
                  <a:moveTo>
                    <a:pt x="0" y="0"/>
                  </a:moveTo>
                  <a:lnTo>
                    <a:pt x="2519633" y="0"/>
                  </a:lnTo>
                  <a:lnTo>
                    <a:pt x="2519633" y="3756895"/>
                  </a:lnTo>
                  <a:lnTo>
                    <a:pt x="0" y="3756895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TextBox 4"/>
          <p:cNvSpPr txBox="1"/>
          <p:nvPr/>
        </p:nvSpPr>
        <p:spPr>
          <a:xfrm>
            <a:off x="349825" y="2799090"/>
            <a:ext cx="3475928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6"/>
              </a:lnSpc>
            </a:pPr>
            <a:r>
              <a:rPr lang="pl-PL" sz="4000" b="1" dirty="0" smtClean="0">
                <a:solidFill>
                  <a:srgbClr val="052929"/>
                </a:solidFill>
                <a:latin typeface="Telegraf"/>
              </a:rPr>
              <a:t>Deklaracja </a:t>
            </a:r>
            <a:r>
              <a:rPr lang="pl-PL" sz="4000" b="1" dirty="0">
                <a:solidFill>
                  <a:srgbClr val="052929"/>
                </a:solidFill>
                <a:latin typeface="Telegraf"/>
              </a:rPr>
              <a:t>D</a:t>
            </a:r>
            <a:r>
              <a:rPr lang="pl-PL" sz="4000" b="1" dirty="0" smtClean="0">
                <a:solidFill>
                  <a:srgbClr val="052929"/>
                </a:solidFill>
                <a:latin typeface="Telegraf"/>
              </a:rPr>
              <a:t>ruga </a:t>
            </a:r>
            <a:endParaRPr lang="en-US" sz="4000" b="1" dirty="0">
              <a:solidFill>
                <a:srgbClr val="052929"/>
              </a:solidFill>
              <a:latin typeface="Telegraf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295775" y="68150"/>
            <a:ext cx="7820025" cy="6641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200" b="1" u="sng" dirty="0" smtClean="0">
                <a:solidFill>
                  <a:prstClr val="white"/>
                </a:solidFill>
              </a:rPr>
              <a:t>WĘDROWCY </a:t>
            </a:r>
            <a:r>
              <a:rPr lang="pl-PL" sz="2200" b="1" u="sng" dirty="0">
                <a:solidFill>
                  <a:prstClr val="white"/>
                </a:solidFill>
              </a:rPr>
              <a:t>– </a:t>
            </a:r>
            <a:r>
              <a:rPr lang="pl-PL" sz="2200" dirty="0">
                <a:solidFill>
                  <a:prstClr val="white"/>
                </a:solidFill>
              </a:rPr>
              <a:t>mieszkańcy gminy Gródek nad Dunajcem, przybysze zewnętrzni, inwestorzy i turyści, którzy zachęceni przez LATARNIKÓW, wykorzystują drogę wskazaną przez SYGNALISTÓW </a:t>
            </a:r>
            <a:r>
              <a:rPr lang="pl-PL" sz="2200" dirty="0" smtClean="0">
                <a:solidFill>
                  <a:prstClr val="white"/>
                </a:solidFill>
              </a:rPr>
              <a:t/>
            </a:r>
            <a:br>
              <a:rPr lang="pl-PL" sz="2200" dirty="0" smtClean="0">
                <a:solidFill>
                  <a:prstClr val="white"/>
                </a:solidFill>
              </a:rPr>
            </a:br>
            <a:r>
              <a:rPr lang="pl-PL" sz="2200" dirty="0" smtClean="0">
                <a:solidFill>
                  <a:prstClr val="white"/>
                </a:solidFill>
              </a:rPr>
              <a:t>i </a:t>
            </a:r>
            <a:r>
              <a:rPr lang="pl-PL" sz="2200" dirty="0">
                <a:solidFill>
                  <a:prstClr val="white"/>
                </a:solidFill>
              </a:rPr>
              <a:t>spełniają swoje marzenia, przyczyniając się do praktycznej realizacji Wizji Gminy Gródek nad Dunajcem.</a:t>
            </a:r>
          </a:p>
          <a:p>
            <a:pPr algn="just">
              <a:lnSpc>
                <a:spcPct val="150000"/>
              </a:lnSpc>
            </a:pPr>
            <a:r>
              <a:rPr lang="pl-PL" sz="2200" dirty="0">
                <a:solidFill>
                  <a:prstClr val="white"/>
                </a:solidFill>
              </a:rPr>
              <a:t> </a:t>
            </a:r>
            <a:r>
              <a:rPr lang="pl-PL" sz="2200" b="1" u="sng" dirty="0" smtClean="0">
                <a:solidFill>
                  <a:prstClr val="white"/>
                </a:solidFill>
              </a:rPr>
              <a:t>AMBASADAROWIE </a:t>
            </a:r>
            <a:r>
              <a:rPr lang="pl-PL" sz="2200" b="1" u="sng" dirty="0">
                <a:solidFill>
                  <a:prstClr val="white"/>
                </a:solidFill>
              </a:rPr>
              <a:t>– </a:t>
            </a:r>
            <a:r>
              <a:rPr lang="pl-PL" sz="2200" dirty="0">
                <a:solidFill>
                  <a:prstClr val="white"/>
                </a:solidFill>
              </a:rPr>
              <a:t>osobistości, twórcy lokalni, przedsiębiorcy, politycy, ludzie nauki, kultury i sportu, którzy urodzili się na terenie gminy Gródek nad Dunajcem, są z tym miejscem w jakiś sposób mocno związani i poprzez posiadany autorytet oraz prowadzoną działalność społeczną, </a:t>
            </a:r>
            <a:r>
              <a:rPr lang="pl-PL" sz="2200" dirty="0" err="1" smtClean="0">
                <a:solidFill>
                  <a:prstClr val="white"/>
                </a:solidFill>
              </a:rPr>
              <a:t>politycznąi</a:t>
            </a:r>
            <a:r>
              <a:rPr lang="pl-PL" sz="2200" dirty="0" smtClean="0">
                <a:solidFill>
                  <a:prstClr val="white"/>
                </a:solidFill>
              </a:rPr>
              <a:t> </a:t>
            </a:r>
            <a:r>
              <a:rPr lang="pl-PL" sz="2200" dirty="0">
                <a:solidFill>
                  <a:prstClr val="white"/>
                </a:solidFill>
              </a:rPr>
              <a:t>gospodarczą, przyczyniają się do budowy marki i wizerunku gminy Gródek nad Dunajcem, jako pięknego miejsca na ziemi o bogatej tradycji, kulturze, historii </a:t>
            </a:r>
            <a:r>
              <a:rPr lang="pl-PL" sz="2200" dirty="0" smtClean="0">
                <a:solidFill>
                  <a:prstClr val="white"/>
                </a:solidFill>
              </a:rPr>
              <a:t/>
            </a:r>
            <a:br>
              <a:rPr lang="pl-PL" sz="2200" dirty="0" smtClean="0">
                <a:solidFill>
                  <a:prstClr val="white"/>
                </a:solidFill>
              </a:rPr>
            </a:br>
            <a:r>
              <a:rPr lang="pl-PL" sz="2200" dirty="0" smtClean="0">
                <a:solidFill>
                  <a:prstClr val="white"/>
                </a:solidFill>
              </a:rPr>
              <a:t>i </a:t>
            </a:r>
            <a:r>
              <a:rPr lang="pl-PL" sz="2200" dirty="0">
                <a:solidFill>
                  <a:prstClr val="white"/>
                </a:solidFill>
              </a:rPr>
              <a:t>czystym środowisku przyrodniczym. </a:t>
            </a:r>
          </a:p>
        </p:txBody>
      </p:sp>
    </p:spTree>
    <p:extLst>
      <p:ext uri="{BB962C8B-B14F-4D97-AF65-F5344CB8AC3E}">
        <p14:creationId xmlns:p14="http://schemas.microsoft.com/office/powerpoint/2010/main" val="310310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569998" y="-1603139"/>
            <a:ext cx="5192177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149503">
            <a:off x="6640312" y="4956522"/>
            <a:ext cx="8857727" cy="58682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18398" y="-2112234"/>
            <a:ext cx="3878199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151977" y="1844409"/>
            <a:ext cx="6080045" cy="6617736"/>
          </a:xfrm>
          <a:prstGeom prst="rect">
            <a:avLst/>
          </a:prstGeom>
        </p:spPr>
      </p:pic>
      <p:grpSp>
        <p:nvGrpSpPr>
          <p:cNvPr id="6" name="Group 7"/>
          <p:cNvGrpSpPr/>
          <p:nvPr/>
        </p:nvGrpSpPr>
        <p:grpSpPr>
          <a:xfrm rot="-10800000">
            <a:off x="1118342" y="1349828"/>
            <a:ext cx="10109766" cy="4296227"/>
            <a:chOff x="0" y="0"/>
            <a:chExt cx="20494092" cy="9414259"/>
          </a:xfrm>
        </p:grpSpPr>
        <p:sp>
          <p:nvSpPr>
            <p:cNvPr id="7" name="Freeform 8"/>
            <p:cNvSpPr/>
            <p:nvPr/>
          </p:nvSpPr>
          <p:spPr>
            <a:xfrm>
              <a:off x="0" y="0"/>
              <a:ext cx="20494092" cy="9414259"/>
            </a:xfrm>
            <a:custGeom>
              <a:avLst/>
              <a:gdLst/>
              <a:ahLst/>
              <a:cxnLst/>
              <a:rect l="l" t="t" r="r" b="b"/>
              <a:pathLst>
                <a:path w="20494092" h="9414259">
                  <a:moveTo>
                    <a:pt x="201892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09459"/>
                  </a:lnTo>
                  <a:cubicBezTo>
                    <a:pt x="0" y="9278369"/>
                    <a:pt x="135890" y="9414259"/>
                    <a:pt x="304800" y="9414259"/>
                  </a:cubicBezTo>
                  <a:lnTo>
                    <a:pt x="20189292" y="9414259"/>
                  </a:lnTo>
                  <a:cubicBezTo>
                    <a:pt x="20358202" y="9414259"/>
                    <a:pt x="20494092" y="9278369"/>
                    <a:pt x="20494092" y="9109459"/>
                  </a:cubicBezTo>
                  <a:lnTo>
                    <a:pt x="20494092" y="304800"/>
                  </a:lnTo>
                  <a:cubicBezTo>
                    <a:pt x="20494092" y="135890"/>
                    <a:pt x="20358202" y="0"/>
                    <a:pt x="2018929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6"/>
            </a:lnRef>
            <a:fillRef idx="1001">
              <a:schemeClr val="lt1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8" name="Prostokąt 7"/>
          <p:cNvSpPr/>
          <p:nvPr/>
        </p:nvSpPr>
        <p:spPr>
          <a:xfrm>
            <a:off x="1169005" y="2604949"/>
            <a:ext cx="100591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400" b="1" dirty="0">
                <a:solidFill>
                  <a:srgbClr val="052929"/>
                </a:solidFill>
              </a:rPr>
              <a:t>2</a:t>
            </a:r>
            <a:r>
              <a:rPr lang="pl-PL" sz="5400" b="1" dirty="0" smtClean="0">
                <a:solidFill>
                  <a:srgbClr val="052929"/>
                </a:solidFill>
              </a:rPr>
              <a:t>. Misja Rozwoju Gminy </a:t>
            </a:r>
            <a:r>
              <a:rPr lang="pl-PL" sz="5400" b="1" dirty="0" smtClean="0">
                <a:solidFill>
                  <a:srgbClr val="052929"/>
                </a:solidFill>
                <a:effectLst>
                  <a:reflection endPos="0" dir="5400000" sy="-100000" algn="bl" rotWithShape="0"/>
                </a:effectLst>
              </a:rPr>
              <a:t>Gródek nad Dunajcem</a:t>
            </a:r>
            <a:endParaRPr lang="pl-PL" sz="5400" b="1" dirty="0">
              <a:solidFill>
                <a:srgbClr val="05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6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5750" y="-236855"/>
            <a:ext cx="4175579" cy="7404100"/>
            <a:chOff x="0" y="0"/>
            <a:chExt cx="2519633" cy="3756895"/>
          </a:xfrm>
          <a:solidFill>
            <a:srgbClr val="D4C1AC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519633" cy="3756895"/>
            </a:xfrm>
            <a:custGeom>
              <a:avLst/>
              <a:gdLst/>
              <a:ahLst/>
              <a:cxnLst/>
              <a:rect l="l" t="t" r="r" b="b"/>
              <a:pathLst>
                <a:path w="2519633" h="3756895">
                  <a:moveTo>
                    <a:pt x="0" y="0"/>
                  </a:moveTo>
                  <a:lnTo>
                    <a:pt x="2519633" y="0"/>
                  </a:lnTo>
                  <a:lnTo>
                    <a:pt x="2519633" y="3756895"/>
                  </a:lnTo>
                  <a:lnTo>
                    <a:pt x="0" y="3756895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TextBox 4"/>
          <p:cNvSpPr txBox="1"/>
          <p:nvPr/>
        </p:nvSpPr>
        <p:spPr>
          <a:xfrm>
            <a:off x="1103330" y="2926905"/>
            <a:ext cx="3475928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96"/>
              </a:lnSpc>
            </a:pPr>
            <a:r>
              <a:rPr lang="pl-PL" sz="4000" b="1" dirty="0" smtClean="0">
                <a:solidFill>
                  <a:srgbClr val="052929"/>
                </a:solidFill>
                <a:latin typeface="Telegraf"/>
              </a:rPr>
              <a:t>MISJA </a:t>
            </a:r>
            <a:endParaRPr lang="en-US" sz="4000" b="1" dirty="0">
              <a:solidFill>
                <a:srgbClr val="052929"/>
              </a:solidFill>
              <a:latin typeface="Telegraf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889829" y="-1143165"/>
            <a:ext cx="8185604" cy="8001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l-PL" sz="2300" dirty="0">
              <a:solidFill>
                <a:prstClr val="white"/>
              </a:solidFill>
            </a:endParaRPr>
          </a:p>
          <a:p>
            <a:pPr algn="just">
              <a:lnSpc>
                <a:spcPct val="150000"/>
              </a:lnSpc>
            </a:pPr>
            <a:endParaRPr lang="pl-PL" sz="2300" dirty="0" smtClean="0">
              <a:solidFill>
                <a:prstClr val="white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sz="2300" dirty="0">
                <a:solidFill>
                  <a:prstClr val="white"/>
                </a:solidFill>
              </a:rPr>
              <a:t>Rozwijamy i wzmacniamy potencjał cywilizacyjny, a szczególnie pozycje turystyczną gminy Gródek nad Dunajcem, budując inteligentne standardy zrównoważonego rozwoju </a:t>
            </a:r>
            <a:r>
              <a:rPr lang="pl-PL" sz="2300" dirty="0" smtClean="0">
                <a:solidFill>
                  <a:prstClr val="white"/>
                </a:solidFill>
              </a:rPr>
              <a:t>i </a:t>
            </a:r>
            <a:r>
              <a:rPr lang="pl-PL" sz="2300" dirty="0">
                <a:solidFill>
                  <a:prstClr val="white"/>
                </a:solidFill>
              </a:rPr>
              <a:t>Gospodarki 4.0., na dwóch poziomach:</a:t>
            </a:r>
          </a:p>
          <a:p>
            <a:pPr algn="just">
              <a:lnSpc>
                <a:spcPct val="150000"/>
              </a:lnSpc>
            </a:pPr>
            <a:r>
              <a:rPr lang="pl-PL" sz="2300" b="1" u="sng" dirty="0" smtClean="0">
                <a:solidFill>
                  <a:prstClr val="white"/>
                </a:solidFill>
              </a:rPr>
              <a:t>Poziom </a:t>
            </a:r>
            <a:r>
              <a:rPr lang="pl-PL" sz="2300" b="1" u="sng" dirty="0">
                <a:solidFill>
                  <a:prstClr val="white"/>
                </a:solidFill>
              </a:rPr>
              <a:t>wewnętrzny – </a:t>
            </a:r>
            <a:r>
              <a:rPr lang="pl-PL" sz="2300" dirty="0">
                <a:solidFill>
                  <a:prstClr val="white"/>
                </a:solidFill>
              </a:rPr>
              <a:t>jak najwyższy komfort i jakość życia mieszkańców, poprzez stałą poprawę infrastruktury techniczno-społecznej, dobrą jakość usług publicznych, atrakcyjną przestrzeń, wykorzystanie kapitału ludzkiego i społecznego oraz rozwój biznesów w obszarze gospodarki turystycznej. </a:t>
            </a:r>
          </a:p>
          <a:p>
            <a:pPr algn="just">
              <a:lnSpc>
                <a:spcPct val="150000"/>
              </a:lnSpc>
            </a:pPr>
            <a:r>
              <a:rPr lang="pl-PL" sz="2300" dirty="0">
                <a:solidFill>
                  <a:prstClr val="white"/>
                </a:solidFill>
              </a:rPr>
              <a:t> </a:t>
            </a:r>
            <a:r>
              <a:rPr lang="pl-PL" sz="2300" b="1" u="sng" dirty="0" smtClean="0">
                <a:solidFill>
                  <a:prstClr val="white"/>
                </a:solidFill>
              </a:rPr>
              <a:t>Poziom </a:t>
            </a:r>
            <a:r>
              <a:rPr lang="pl-PL" sz="2300" b="1" u="sng" dirty="0">
                <a:solidFill>
                  <a:prstClr val="white"/>
                </a:solidFill>
              </a:rPr>
              <a:t>zewnętrzny – </a:t>
            </a:r>
            <a:r>
              <a:rPr lang="pl-PL" sz="2300" dirty="0">
                <a:solidFill>
                  <a:prstClr val="white"/>
                </a:solidFill>
              </a:rPr>
              <a:t>tworzenie atrakcyjnego produktu turystycznego dla turystów krajowych i zagranicznych oraz zachęt dla inwestorów zewnętrznych, do inwestowania w obszarze gospodarki turystycznej, na terenie gminy Gródek nad Dunajcem. </a:t>
            </a:r>
          </a:p>
        </p:txBody>
      </p:sp>
    </p:spTree>
    <p:extLst>
      <p:ext uri="{BB962C8B-B14F-4D97-AF65-F5344CB8AC3E}">
        <p14:creationId xmlns:p14="http://schemas.microsoft.com/office/powerpoint/2010/main" val="163043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044053" flipH="1" flipV="1">
            <a:off x="-5386630" y="2445952"/>
            <a:ext cx="9318202" cy="460086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1859697">
            <a:off x="-4242409" y="-3019967"/>
            <a:ext cx="7621369" cy="60399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6017538">
            <a:off x="-2964524" y="1045936"/>
            <a:ext cx="6281801" cy="4978328"/>
          </a:xfrm>
          <a:prstGeom prst="rect">
            <a:avLst/>
          </a:prstGeom>
        </p:spPr>
      </p:pic>
      <p:grpSp>
        <p:nvGrpSpPr>
          <p:cNvPr id="5" name="Group 6"/>
          <p:cNvGrpSpPr/>
          <p:nvPr/>
        </p:nvGrpSpPr>
        <p:grpSpPr>
          <a:xfrm rot="-5400000">
            <a:off x="4993520" y="-939397"/>
            <a:ext cx="4629742" cy="8453450"/>
            <a:chOff x="0" y="0"/>
            <a:chExt cx="10679483" cy="8816162"/>
          </a:xfrm>
          <a:solidFill>
            <a:schemeClr val="bg1">
              <a:lumMod val="95000"/>
            </a:schemeClr>
          </a:solidFill>
        </p:grpSpPr>
        <p:sp>
          <p:nvSpPr>
            <p:cNvPr id="6" name="Freeform 7"/>
            <p:cNvSpPr/>
            <p:nvPr/>
          </p:nvSpPr>
          <p:spPr>
            <a:xfrm>
              <a:off x="0" y="0"/>
              <a:ext cx="10679482" cy="8816162"/>
            </a:xfrm>
            <a:custGeom>
              <a:avLst/>
              <a:gdLst/>
              <a:ahLst/>
              <a:cxnLst/>
              <a:rect l="l" t="t" r="r" b="b"/>
              <a:pathLst>
                <a:path w="10679482" h="8816162">
                  <a:moveTo>
                    <a:pt x="1037468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11362"/>
                  </a:lnTo>
                  <a:cubicBezTo>
                    <a:pt x="0" y="8680272"/>
                    <a:pt x="135890" y="8816162"/>
                    <a:pt x="304800" y="8816162"/>
                  </a:cubicBezTo>
                  <a:lnTo>
                    <a:pt x="10374682" y="8816162"/>
                  </a:lnTo>
                  <a:cubicBezTo>
                    <a:pt x="10543593" y="8816162"/>
                    <a:pt x="10679482" y="8680272"/>
                    <a:pt x="10679482" y="8511362"/>
                  </a:cubicBezTo>
                  <a:lnTo>
                    <a:pt x="10679482" y="304800"/>
                  </a:lnTo>
                  <a:cubicBezTo>
                    <a:pt x="10679482" y="135890"/>
                    <a:pt x="10543593" y="0"/>
                    <a:pt x="10374682" y="0"/>
                  </a:cubicBezTo>
                  <a:close/>
                </a:path>
              </a:pathLst>
            </a:custGeom>
            <a:grpFill/>
            <a:ln>
              <a:solidFill>
                <a:srgbClr val="052929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7" name="pole tekstowe 6"/>
          <p:cNvSpPr txBox="1"/>
          <p:nvPr/>
        </p:nvSpPr>
        <p:spPr>
          <a:xfrm>
            <a:off x="3803190" y="2519437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 smtClean="0">
                <a:solidFill>
                  <a:srgbClr val="052929"/>
                </a:solidFill>
              </a:rPr>
              <a:t>DEKLARACJE MISJI </a:t>
            </a:r>
            <a:endParaRPr lang="pl-PL" sz="6000" b="1" dirty="0">
              <a:solidFill>
                <a:srgbClr val="05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5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13055"/>
            <a:ext cx="4175579" cy="7404100"/>
            <a:chOff x="0" y="0"/>
            <a:chExt cx="2519633" cy="3756895"/>
          </a:xfrm>
          <a:solidFill>
            <a:srgbClr val="D4C1AC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519633" cy="3756895"/>
            </a:xfrm>
            <a:custGeom>
              <a:avLst/>
              <a:gdLst/>
              <a:ahLst/>
              <a:cxnLst/>
              <a:rect l="l" t="t" r="r" b="b"/>
              <a:pathLst>
                <a:path w="2519633" h="3756895">
                  <a:moveTo>
                    <a:pt x="0" y="0"/>
                  </a:moveTo>
                  <a:lnTo>
                    <a:pt x="2519633" y="0"/>
                  </a:lnTo>
                  <a:lnTo>
                    <a:pt x="2519633" y="3756895"/>
                  </a:lnTo>
                  <a:lnTo>
                    <a:pt x="0" y="3756895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TextBox 4"/>
          <p:cNvSpPr txBox="1"/>
          <p:nvPr/>
        </p:nvSpPr>
        <p:spPr>
          <a:xfrm>
            <a:off x="349825" y="2799090"/>
            <a:ext cx="3475928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6"/>
              </a:lnSpc>
            </a:pPr>
            <a:r>
              <a:rPr lang="pl-PL" sz="4000" b="1" dirty="0" smtClean="0">
                <a:solidFill>
                  <a:srgbClr val="052929"/>
                </a:solidFill>
                <a:latin typeface="Telegraf"/>
              </a:rPr>
              <a:t>Deklaracja Pierwsza</a:t>
            </a:r>
            <a:endParaRPr lang="en-US" sz="4000" b="1" dirty="0">
              <a:solidFill>
                <a:srgbClr val="052929"/>
              </a:solidFill>
              <a:latin typeface="Telegraf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267200" y="-651649"/>
            <a:ext cx="7924800" cy="7493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l-PL" sz="2400" dirty="0" smtClean="0">
              <a:solidFill>
                <a:prstClr val="white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sz="2300" dirty="0" smtClean="0">
                <a:solidFill>
                  <a:prstClr val="white"/>
                </a:solidFill>
              </a:rPr>
              <a:t>Misja </a:t>
            </a:r>
            <a:r>
              <a:rPr lang="pl-PL" sz="2300" dirty="0">
                <a:solidFill>
                  <a:prstClr val="white"/>
                </a:solidFill>
              </a:rPr>
              <a:t>Gminy Gródek nad Dunajcem jest zatem odpowiedzialna za spełnienie pięciu wyzwań:</a:t>
            </a:r>
          </a:p>
          <a:p>
            <a:pPr algn="just">
              <a:lnSpc>
                <a:spcPct val="150000"/>
              </a:lnSpc>
            </a:pPr>
            <a:r>
              <a:rPr lang="pl-PL" sz="2300" dirty="0" smtClean="0">
                <a:solidFill>
                  <a:prstClr val="white"/>
                </a:solidFill>
              </a:rPr>
              <a:t>1) Wysoka </a:t>
            </a:r>
            <a:r>
              <a:rPr lang="pl-PL" sz="2300" dirty="0">
                <a:solidFill>
                  <a:prstClr val="white"/>
                </a:solidFill>
              </a:rPr>
              <a:t>jakość i komfort życia mieszkańców.</a:t>
            </a:r>
          </a:p>
          <a:p>
            <a:pPr algn="just">
              <a:lnSpc>
                <a:spcPct val="150000"/>
              </a:lnSpc>
            </a:pPr>
            <a:r>
              <a:rPr lang="pl-PL" sz="2300" dirty="0" smtClean="0">
                <a:solidFill>
                  <a:prstClr val="white"/>
                </a:solidFill>
              </a:rPr>
              <a:t>2) Mądre </a:t>
            </a:r>
            <a:r>
              <a:rPr lang="pl-PL" sz="2300" dirty="0">
                <a:solidFill>
                  <a:prstClr val="white"/>
                </a:solidFill>
              </a:rPr>
              <a:t>i efektywne wykorzystywanie </a:t>
            </a:r>
            <a:r>
              <a:rPr lang="pl-PL" sz="2300" dirty="0" smtClean="0">
                <a:solidFill>
                  <a:prstClr val="white"/>
                </a:solidFill>
              </a:rPr>
              <a:t>magnesów turystycznych </a:t>
            </a:r>
            <a:r>
              <a:rPr lang="pl-PL" sz="2300" dirty="0">
                <a:solidFill>
                  <a:prstClr val="white"/>
                </a:solidFill>
              </a:rPr>
              <a:t>i środowiskowych, czyli kultury i dziedzictwa lokalnego, Jezioro Rożnowskiego i czyste środowisko.</a:t>
            </a:r>
          </a:p>
          <a:p>
            <a:pPr algn="just">
              <a:lnSpc>
                <a:spcPct val="150000"/>
              </a:lnSpc>
            </a:pPr>
            <a:r>
              <a:rPr lang="pl-PL" sz="2300" dirty="0" smtClean="0">
                <a:solidFill>
                  <a:prstClr val="white"/>
                </a:solidFill>
              </a:rPr>
              <a:t>3) Atrakcyjna </a:t>
            </a:r>
            <a:r>
              <a:rPr lang="pl-PL" sz="2300" dirty="0">
                <a:solidFill>
                  <a:prstClr val="white"/>
                </a:solidFill>
              </a:rPr>
              <a:t>oferta dla turystów i inwestorów zewnętrznych </a:t>
            </a:r>
            <a:r>
              <a:rPr lang="pl-PL" sz="2300" dirty="0" smtClean="0">
                <a:solidFill>
                  <a:prstClr val="white"/>
                </a:solidFill>
              </a:rPr>
              <a:t/>
            </a:r>
            <a:br>
              <a:rPr lang="pl-PL" sz="2300" dirty="0" smtClean="0">
                <a:solidFill>
                  <a:prstClr val="white"/>
                </a:solidFill>
              </a:rPr>
            </a:br>
            <a:r>
              <a:rPr lang="pl-PL" sz="2300" dirty="0" smtClean="0">
                <a:solidFill>
                  <a:prstClr val="white"/>
                </a:solidFill>
              </a:rPr>
              <a:t>w </a:t>
            </a:r>
            <a:r>
              <a:rPr lang="pl-PL" sz="2300" dirty="0">
                <a:solidFill>
                  <a:prstClr val="white"/>
                </a:solidFill>
              </a:rPr>
              <a:t>obszarze przemysłów kreatywnych gminy: przemysłów kultury i przemysłów czasu wolnego.</a:t>
            </a:r>
          </a:p>
          <a:p>
            <a:pPr algn="just">
              <a:lnSpc>
                <a:spcPct val="150000"/>
              </a:lnSpc>
            </a:pPr>
            <a:r>
              <a:rPr lang="pl-PL" sz="2300" dirty="0" smtClean="0">
                <a:solidFill>
                  <a:prstClr val="white"/>
                </a:solidFill>
              </a:rPr>
              <a:t>4) Zadawalająca </a:t>
            </a:r>
            <a:r>
              <a:rPr lang="pl-PL" sz="2300" dirty="0">
                <a:solidFill>
                  <a:prstClr val="white"/>
                </a:solidFill>
              </a:rPr>
              <a:t>infrastruktura </a:t>
            </a:r>
            <a:r>
              <a:rPr lang="pl-PL" sz="2300" dirty="0" err="1">
                <a:solidFill>
                  <a:prstClr val="white"/>
                </a:solidFill>
              </a:rPr>
              <a:t>techniczno</a:t>
            </a:r>
            <a:r>
              <a:rPr lang="pl-PL" sz="2300" dirty="0">
                <a:solidFill>
                  <a:prstClr val="white"/>
                </a:solidFill>
              </a:rPr>
              <a:t> – społeczna i dobra jakość usług publicznych.</a:t>
            </a:r>
          </a:p>
          <a:p>
            <a:pPr algn="just">
              <a:lnSpc>
                <a:spcPct val="150000"/>
              </a:lnSpc>
            </a:pPr>
            <a:r>
              <a:rPr lang="pl-PL" sz="2300" dirty="0" smtClean="0">
                <a:solidFill>
                  <a:prstClr val="white"/>
                </a:solidFill>
              </a:rPr>
              <a:t>5) Zrównoważony </a:t>
            </a:r>
            <a:r>
              <a:rPr lang="pl-PL" sz="2300" dirty="0">
                <a:solidFill>
                  <a:prstClr val="white"/>
                </a:solidFill>
              </a:rPr>
              <a:t>i równomierny rozwój wszystkich sołectw na terenie gminy Gródek nad Dunajcem. </a:t>
            </a:r>
          </a:p>
        </p:txBody>
      </p:sp>
    </p:spTree>
    <p:extLst>
      <p:ext uri="{BB962C8B-B14F-4D97-AF65-F5344CB8AC3E}">
        <p14:creationId xmlns:p14="http://schemas.microsoft.com/office/powerpoint/2010/main" val="91112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13055"/>
            <a:ext cx="4175579" cy="7404100"/>
            <a:chOff x="0" y="0"/>
            <a:chExt cx="2519633" cy="3756895"/>
          </a:xfrm>
          <a:solidFill>
            <a:srgbClr val="D4C1AC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519633" cy="3756895"/>
            </a:xfrm>
            <a:custGeom>
              <a:avLst/>
              <a:gdLst/>
              <a:ahLst/>
              <a:cxnLst/>
              <a:rect l="l" t="t" r="r" b="b"/>
              <a:pathLst>
                <a:path w="2519633" h="3756895">
                  <a:moveTo>
                    <a:pt x="0" y="0"/>
                  </a:moveTo>
                  <a:lnTo>
                    <a:pt x="2519633" y="0"/>
                  </a:lnTo>
                  <a:lnTo>
                    <a:pt x="2519633" y="3756895"/>
                  </a:lnTo>
                  <a:lnTo>
                    <a:pt x="0" y="3756895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TextBox 4"/>
          <p:cNvSpPr txBox="1"/>
          <p:nvPr/>
        </p:nvSpPr>
        <p:spPr>
          <a:xfrm>
            <a:off x="349825" y="2799090"/>
            <a:ext cx="3475928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6"/>
              </a:lnSpc>
            </a:pPr>
            <a:r>
              <a:rPr lang="pl-PL" sz="4000" b="1" dirty="0" smtClean="0">
                <a:solidFill>
                  <a:srgbClr val="052929"/>
                </a:solidFill>
                <a:latin typeface="Telegraf"/>
              </a:rPr>
              <a:t>Deklaracja </a:t>
            </a:r>
            <a:r>
              <a:rPr lang="pl-PL" sz="4000" b="1" dirty="0">
                <a:solidFill>
                  <a:srgbClr val="052929"/>
                </a:solidFill>
                <a:latin typeface="Telegraf"/>
              </a:rPr>
              <a:t>D</a:t>
            </a:r>
            <a:r>
              <a:rPr lang="pl-PL" sz="4000" b="1" dirty="0" smtClean="0">
                <a:solidFill>
                  <a:srgbClr val="052929"/>
                </a:solidFill>
                <a:latin typeface="Telegraf"/>
              </a:rPr>
              <a:t>ruga </a:t>
            </a:r>
            <a:endParaRPr lang="en-US" sz="4000" b="1" dirty="0">
              <a:solidFill>
                <a:srgbClr val="052929"/>
              </a:solidFill>
              <a:latin typeface="Telegraf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430154" y="295840"/>
            <a:ext cx="747712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200" dirty="0">
                <a:solidFill>
                  <a:prstClr val="white"/>
                </a:solidFill>
              </a:rPr>
              <a:t>Gmina Gródek nad Dunajcem podejmie zdecydowane działania związane </a:t>
            </a:r>
            <a:r>
              <a:rPr lang="pl-PL" sz="2200" dirty="0" smtClean="0">
                <a:solidFill>
                  <a:prstClr val="white"/>
                </a:solidFill>
              </a:rPr>
              <a:t>z </a:t>
            </a:r>
            <a:r>
              <a:rPr lang="pl-PL" sz="2200" dirty="0">
                <a:solidFill>
                  <a:prstClr val="white"/>
                </a:solidFill>
              </a:rPr>
              <a:t>pozyskiwaniem jak największych środków finansowych z Funduszy UE 2021-2027 oraz innych dostępnych krajowych i europejskich środków publicznych na przedsięwzięcia inwestycyjne i społeczne, we wszystkich sferach swojej działalności, ze szczególnym uwzględnieniem środowiska, rozwoju gospodarczego, infrastruktury i usług publicznych. Będzie prowadzona, także szeroka akcja informacyjna i doradcza dla innych </a:t>
            </a:r>
            <a:r>
              <a:rPr lang="pl-PL" sz="2200" dirty="0" smtClean="0">
                <a:solidFill>
                  <a:prstClr val="white"/>
                </a:solidFill>
              </a:rPr>
              <a:t>beneficjentów z </a:t>
            </a:r>
            <a:r>
              <a:rPr lang="pl-PL" sz="2200" dirty="0">
                <a:solidFill>
                  <a:prstClr val="white"/>
                </a:solidFill>
              </a:rPr>
              <a:t>terenów gminy, którzy mogą samodzielnie aplikować o środki pomocowe. Dotyczy to głównie przedsiębiorców, organizacji pozarządowych, parafii i jednostek samorządu terytorialnego.</a:t>
            </a:r>
            <a:endParaRPr lang="pl-PL" sz="22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3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569998" y="-1603139"/>
            <a:ext cx="5192177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149503">
            <a:off x="6640312" y="4956522"/>
            <a:ext cx="8857727" cy="58682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18398" y="-2112234"/>
            <a:ext cx="3878199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151977" y="1844409"/>
            <a:ext cx="6080045" cy="6617736"/>
          </a:xfrm>
          <a:prstGeom prst="rect">
            <a:avLst/>
          </a:prstGeom>
        </p:spPr>
      </p:pic>
      <p:grpSp>
        <p:nvGrpSpPr>
          <p:cNvPr id="6" name="Group 7"/>
          <p:cNvGrpSpPr/>
          <p:nvPr/>
        </p:nvGrpSpPr>
        <p:grpSpPr>
          <a:xfrm rot="-10800000">
            <a:off x="1118342" y="1321288"/>
            <a:ext cx="10109766" cy="4505853"/>
            <a:chOff x="0" y="0"/>
            <a:chExt cx="20494092" cy="9414259"/>
          </a:xfrm>
        </p:grpSpPr>
        <p:sp>
          <p:nvSpPr>
            <p:cNvPr id="7" name="Freeform 8"/>
            <p:cNvSpPr/>
            <p:nvPr/>
          </p:nvSpPr>
          <p:spPr>
            <a:xfrm>
              <a:off x="0" y="0"/>
              <a:ext cx="20494092" cy="9414259"/>
            </a:xfrm>
            <a:custGeom>
              <a:avLst/>
              <a:gdLst/>
              <a:ahLst/>
              <a:cxnLst/>
              <a:rect l="l" t="t" r="r" b="b"/>
              <a:pathLst>
                <a:path w="20494092" h="9414259">
                  <a:moveTo>
                    <a:pt x="201892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09459"/>
                  </a:lnTo>
                  <a:cubicBezTo>
                    <a:pt x="0" y="9278369"/>
                    <a:pt x="135890" y="9414259"/>
                    <a:pt x="304800" y="9414259"/>
                  </a:cubicBezTo>
                  <a:lnTo>
                    <a:pt x="20189292" y="9414259"/>
                  </a:lnTo>
                  <a:cubicBezTo>
                    <a:pt x="20358202" y="9414259"/>
                    <a:pt x="20494092" y="9278369"/>
                    <a:pt x="20494092" y="9109459"/>
                  </a:cubicBezTo>
                  <a:lnTo>
                    <a:pt x="20494092" y="304800"/>
                  </a:lnTo>
                  <a:cubicBezTo>
                    <a:pt x="20494092" y="135890"/>
                    <a:pt x="20358202" y="0"/>
                    <a:pt x="2018929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6"/>
            </a:lnRef>
            <a:fillRef idx="1001">
              <a:schemeClr val="lt1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8" name="Prostokąt 7"/>
          <p:cNvSpPr/>
          <p:nvPr/>
        </p:nvSpPr>
        <p:spPr>
          <a:xfrm>
            <a:off x="3297956" y="2991523"/>
            <a:ext cx="53264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5400" b="1" dirty="0">
                <a:solidFill>
                  <a:srgbClr val="052929"/>
                </a:solidFill>
              </a:rPr>
              <a:t>3</a:t>
            </a:r>
            <a:r>
              <a:rPr lang="pl-PL" sz="5400" b="1" dirty="0" smtClean="0">
                <a:solidFill>
                  <a:srgbClr val="052929"/>
                </a:solidFill>
              </a:rPr>
              <a:t>. Cel strategiczny</a:t>
            </a:r>
            <a:endParaRPr lang="pl-PL" sz="5400" b="1" dirty="0">
              <a:solidFill>
                <a:srgbClr val="05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4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07826"/>
            <a:ext cx="4175579" cy="7404100"/>
            <a:chOff x="0" y="0"/>
            <a:chExt cx="2519633" cy="3756895"/>
          </a:xfrm>
          <a:solidFill>
            <a:srgbClr val="D4C1AC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519633" cy="3756895"/>
            </a:xfrm>
            <a:custGeom>
              <a:avLst/>
              <a:gdLst/>
              <a:ahLst/>
              <a:cxnLst/>
              <a:rect l="l" t="t" r="r" b="b"/>
              <a:pathLst>
                <a:path w="2519633" h="3756895">
                  <a:moveTo>
                    <a:pt x="0" y="0"/>
                  </a:moveTo>
                  <a:lnTo>
                    <a:pt x="2519633" y="0"/>
                  </a:lnTo>
                  <a:lnTo>
                    <a:pt x="2519633" y="3756895"/>
                  </a:lnTo>
                  <a:lnTo>
                    <a:pt x="0" y="3756895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TextBox 4"/>
          <p:cNvSpPr txBox="1"/>
          <p:nvPr/>
        </p:nvSpPr>
        <p:spPr>
          <a:xfrm>
            <a:off x="55911" y="2665648"/>
            <a:ext cx="4063756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96"/>
              </a:lnSpc>
            </a:pPr>
            <a:r>
              <a:rPr lang="pl-PL" sz="4000" b="1" dirty="0" smtClean="0">
                <a:solidFill>
                  <a:srgbClr val="052929"/>
                </a:solidFill>
                <a:latin typeface="Telegraf"/>
              </a:rPr>
              <a:t>CEL </a:t>
            </a:r>
          </a:p>
          <a:p>
            <a:pPr algn="ctr">
              <a:lnSpc>
                <a:spcPts val="4596"/>
              </a:lnSpc>
            </a:pPr>
            <a:r>
              <a:rPr lang="pl-PL" sz="4000" b="1" dirty="0" smtClean="0">
                <a:solidFill>
                  <a:srgbClr val="052929"/>
                </a:solidFill>
                <a:latin typeface="Telegraf"/>
              </a:rPr>
              <a:t>STRATEGICZNY </a:t>
            </a:r>
            <a:endParaRPr lang="en-US" sz="4000" b="1" dirty="0">
              <a:solidFill>
                <a:srgbClr val="052929"/>
              </a:solidFill>
              <a:latin typeface="Telegraf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411436" y="-1143165"/>
            <a:ext cx="7599589" cy="8001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l-PL" sz="2300" dirty="0">
              <a:solidFill>
                <a:prstClr val="white"/>
              </a:solidFill>
            </a:endParaRPr>
          </a:p>
          <a:p>
            <a:pPr algn="just">
              <a:lnSpc>
                <a:spcPct val="150000"/>
              </a:lnSpc>
            </a:pPr>
            <a:endParaRPr lang="pl-PL" sz="2300" dirty="0">
              <a:solidFill>
                <a:prstClr val="white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sz="2300" dirty="0">
                <a:solidFill>
                  <a:prstClr val="white"/>
                </a:solidFill>
              </a:rPr>
              <a:t>Dynamiczne, zrównoważone i inteligentne budowanie marki </a:t>
            </a:r>
            <a:r>
              <a:rPr lang="pl-PL" sz="2300" dirty="0" smtClean="0">
                <a:solidFill>
                  <a:prstClr val="white"/>
                </a:solidFill>
              </a:rPr>
              <a:t/>
            </a:r>
            <a:br>
              <a:rPr lang="pl-PL" sz="2300" dirty="0" smtClean="0">
                <a:solidFill>
                  <a:prstClr val="white"/>
                </a:solidFill>
              </a:rPr>
            </a:br>
            <a:r>
              <a:rPr lang="pl-PL" sz="2300" dirty="0" smtClean="0">
                <a:solidFill>
                  <a:prstClr val="white"/>
                </a:solidFill>
              </a:rPr>
              <a:t>i </a:t>
            </a:r>
            <a:r>
              <a:rPr lang="pl-PL" sz="2300" dirty="0">
                <a:solidFill>
                  <a:prstClr val="white"/>
                </a:solidFill>
              </a:rPr>
              <a:t>wizerunku gminy Gródek nad Dunajcem, jako: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300" dirty="0">
                <a:solidFill>
                  <a:prstClr val="white"/>
                </a:solidFill>
              </a:rPr>
              <a:t> </a:t>
            </a:r>
            <a:r>
              <a:rPr lang="pl-PL" sz="2300" dirty="0" smtClean="0">
                <a:solidFill>
                  <a:prstClr val="white"/>
                </a:solidFill>
              </a:rPr>
              <a:t>przyjaznego </a:t>
            </a:r>
            <a:r>
              <a:rPr lang="pl-PL" sz="2300" dirty="0">
                <a:solidFill>
                  <a:prstClr val="white"/>
                </a:solidFill>
              </a:rPr>
              <a:t>i komfortowego miejsca do życia dla </a:t>
            </a:r>
            <a:r>
              <a:rPr lang="pl-PL" sz="2300" dirty="0" smtClean="0">
                <a:solidFill>
                  <a:prstClr val="white"/>
                </a:solidFill>
              </a:rPr>
              <a:t>mieszkańców,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300" dirty="0" smtClean="0">
                <a:solidFill>
                  <a:prstClr val="white"/>
                </a:solidFill>
              </a:rPr>
              <a:t>atrakcyjnego </a:t>
            </a:r>
            <a:r>
              <a:rPr lang="pl-PL" sz="2300" dirty="0">
                <a:solidFill>
                  <a:prstClr val="white"/>
                </a:solidFill>
              </a:rPr>
              <a:t>terenu do wypoczynku i rekreacji dla </a:t>
            </a:r>
            <a:r>
              <a:rPr lang="pl-PL" sz="2300" dirty="0" smtClean="0">
                <a:solidFill>
                  <a:prstClr val="white"/>
                </a:solidFill>
              </a:rPr>
              <a:t>turystów,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300" dirty="0" smtClean="0">
                <a:solidFill>
                  <a:prstClr val="white"/>
                </a:solidFill>
              </a:rPr>
              <a:t>otwartej </a:t>
            </a:r>
            <a:r>
              <a:rPr lang="pl-PL" sz="2300" dirty="0">
                <a:solidFill>
                  <a:prstClr val="white"/>
                </a:solidFill>
              </a:rPr>
              <a:t>przestrzeni gospodarczej dla rozwoju lokalnej przedsiębiorczości </a:t>
            </a:r>
            <a:r>
              <a:rPr lang="pl-PL" sz="2300" dirty="0" smtClean="0">
                <a:solidFill>
                  <a:prstClr val="white"/>
                </a:solidFill>
              </a:rPr>
              <a:t>i </a:t>
            </a:r>
            <a:r>
              <a:rPr lang="pl-PL" sz="2300" dirty="0">
                <a:solidFill>
                  <a:prstClr val="white"/>
                </a:solidFill>
              </a:rPr>
              <a:t>inwestorów zewnętrznych, szczególnie w obszarze gospodarki turystycznej, przy wykorzystaniu posiadanego potencjału cywilizacyjnego, a szczególnie magnesów turystycznych i środowiskowych, czyli kultury </a:t>
            </a:r>
            <a:r>
              <a:rPr lang="pl-PL" sz="2300" dirty="0" smtClean="0">
                <a:solidFill>
                  <a:prstClr val="white"/>
                </a:solidFill>
              </a:rPr>
              <a:t/>
            </a:r>
            <a:br>
              <a:rPr lang="pl-PL" sz="2300" dirty="0" smtClean="0">
                <a:solidFill>
                  <a:prstClr val="white"/>
                </a:solidFill>
              </a:rPr>
            </a:br>
            <a:r>
              <a:rPr lang="pl-PL" sz="2300" dirty="0" smtClean="0">
                <a:solidFill>
                  <a:prstClr val="white"/>
                </a:solidFill>
              </a:rPr>
              <a:t>i </a:t>
            </a:r>
            <a:r>
              <a:rPr lang="pl-PL" sz="2300" dirty="0">
                <a:solidFill>
                  <a:prstClr val="white"/>
                </a:solidFill>
              </a:rPr>
              <a:t>dziedzictwa lokalnego, Jeziora Rożnowskiego i czystego środowiska. </a:t>
            </a:r>
          </a:p>
        </p:txBody>
      </p:sp>
    </p:spTree>
    <p:extLst>
      <p:ext uri="{BB962C8B-B14F-4D97-AF65-F5344CB8AC3E}">
        <p14:creationId xmlns:p14="http://schemas.microsoft.com/office/powerpoint/2010/main" val="282851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569998" y="-1603139"/>
            <a:ext cx="5192177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149503">
            <a:off x="6640312" y="4956522"/>
            <a:ext cx="8857727" cy="58682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18398" y="-2112234"/>
            <a:ext cx="3878199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151977" y="1844409"/>
            <a:ext cx="6080045" cy="6617736"/>
          </a:xfrm>
          <a:prstGeom prst="rect">
            <a:avLst/>
          </a:prstGeom>
        </p:spPr>
      </p:pic>
      <p:grpSp>
        <p:nvGrpSpPr>
          <p:cNvPr id="6" name="Group 7"/>
          <p:cNvGrpSpPr/>
          <p:nvPr/>
        </p:nvGrpSpPr>
        <p:grpSpPr>
          <a:xfrm rot="-10800000">
            <a:off x="1118342" y="1321288"/>
            <a:ext cx="10109766" cy="4505853"/>
            <a:chOff x="0" y="0"/>
            <a:chExt cx="20494092" cy="9414259"/>
          </a:xfrm>
        </p:grpSpPr>
        <p:sp>
          <p:nvSpPr>
            <p:cNvPr id="7" name="Freeform 8"/>
            <p:cNvSpPr/>
            <p:nvPr/>
          </p:nvSpPr>
          <p:spPr>
            <a:xfrm>
              <a:off x="0" y="0"/>
              <a:ext cx="20494092" cy="9414259"/>
            </a:xfrm>
            <a:custGeom>
              <a:avLst/>
              <a:gdLst/>
              <a:ahLst/>
              <a:cxnLst/>
              <a:rect l="l" t="t" r="r" b="b"/>
              <a:pathLst>
                <a:path w="20494092" h="9414259">
                  <a:moveTo>
                    <a:pt x="201892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09459"/>
                  </a:lnTo>
                  <a:cubicBezTo>
                    <a:pt x="0" y="9278369"/>
                    <a:pt x="135890" y="9414259"/>
                    <a:pt x="304800" y="9414259"/>
                  </a:cubicBezTo>
                  <a:lnTo>
                    <a:pt x="20189292" y="9414259"/>
                  </a:lnTo>
                  <a:cubicBezTo>
                    <a:pt x="20358202" y="9414259"/>
                    <a:pt x="20494092" y="9278369"/>
                    <a:pt x="20494092" y="9109459"/>
                  </a:cubicBezTo>
                  <a:lnTo>
                    <a:pt x="20494092" y="304800"/>
                  </a:lnTo>
                  <a:cubicBezTo>
                    <a:pt x="20494092" y="135890"/>
                    <a:pt x="20358202" y="0"/>
                    <a:pt x="2018929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6"/>
            </a:lnRef>
            <a:fillRef idx="1001">
              <a:schemeClr val="lt1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8" name="Prostokąt 7"/>
          <p:cNvSpPr/>
          <p:nvPr/>
        </p:nvSpPr>
        <p:spPr>
          <a:xfrm>
            <a:off x="1756733" y="2271803"/>
            <a:ext cx="88214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400" b="1" dirty="0">
                <a:solidFill>
                  <a:srgbClr val="052929"/>
                </a:solidFill>
              </a:rPr>
              <a:t>4</a:t>
            </a:r>
            <a:r>
              <a:rPr lang="pl-PL" sz="5400" b="1" dirty="0" smtClean="0">
                <a:solidFill>
                  <a:srgbClr val="052929"/>
                </a:solidFill>
              </a:rPr>
              <a:t>. Obszary tematyczne, priorytetowe, kierunki działań</a:t>
            </a:r>
            <a:endParaRPr lang="pl-PL" sz="5400" b="1" dirty="0">
              <a:solidFill>
                <a:srgbClr val="05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56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044053" flipH="1" flipV="1">
            <a:off x="-5386630" y="2445952"/>
            <a:ext cx="9318202" cy="460086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859697">
            <a:off x="-4242409" y="-3019967"/>
            <a:ext cx="7621369" cy="60399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017538">
            <a:off x="-2964524" y="1045936"/>
            <a:ext cx="6281801" cy="4978328"/>
          </a:xfrm>
          <a:prstGeom prst="rect">
            <a:avLst/>
          </a:prstGeom>
        </p:spPr>
      </p:pic>
      <p:grpSp>
        <p:nvGrpSpPr>
          <p:cNvPr id="5" name="Group 6"/>
          <p:cNvGrpSpPr/>
          <p:nvPr/>
        </p:nvGrpSpPr>
        <p:grpSpPr>
          <a:xfrm rot="-5400000">
            <a:off x="5241290" y="-691625"/>
            <a:ext cx="4134199" cy="8453448"/>
            <a:chOff x="0" y="0"/>
            <a:chExt cx="10679483" cy="8816162"/>
          </a:xfrm>
          <a:solidFill>
            <a:schemeClr val="bg1">
              <a:lumMod val="95000"/>
            </a:schemeClr>
          </a:solidFill>
        </p:grpSpPr>
        <p:sp>
          <p:nvSpPr>
            <p:cNvPr id="6" name="Freeform 7"/>
            <p:cNvSpPr/>
            <p:nvPr/>
          </p:nvSpPr>
          <p:spPr>
            <a:xfrm>
              <a:off x="0" y="0"/>
              <a:ext cx="10679482" cy="8816162"/>
            </a:xfrm>
            <a:custGeom>
              <a:avLst/>
              <a:gdLst/>
              <a:ahLst/>
              <a:cxnLst/>
              <a:rect l="l" t="t" r="r" b="b"/>
              <a:pathLst>
                <a:path w="10679482" h="8816162">
                  <a:moveTo>
                    <a:pt x="1037468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11362"/>
                  </a:lnTo>
                  <a:cubicBezTo>
                    <a:pt x="0" y="8680272"/>
                    <a:pt x="135890" y="8816162"/>
                    <a:pt x="304800" y="8816162"/>
                  </a:cubicBezTo>
                  <a:lnTo>
                    <a:pt x="10374682" y="8816162"/>
                  </a:lnTo>
                  <a:cubicBezTo>
                    <a:pt x="10543593" y="8816162"/>
                    <a:pt x="10679482" y="8680272"/>
                    <a:pt x="10679482" y="8511362"/>
                  </a:cubicBezTo>
                  <a:lnTo>
                    <a:pt x="10679482" y="304800"/>
                  </a:lnTo>
                  <a:cubicBezTo>
                    <a:pt x="10679482" y="135890"/>
                    <a:pt x="10543593" y="0"/>
                    <a:pt x="10374682" y="0"/>
                  </a:cubicBezTo>
                  <a:close/>
                </a:path>
              </a:pathLst>
            </a:custGeom>
            <a:grpFill/>
            <a:ln>
              <a:solidFill>
                <a:srgbClr val="052929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7" name="pole tekstowe 6"/>
          <p:cNvSpPr txBox="1"/>
          <p:nvPr/>
        </p:nvSpPr>
        <p:spPr>
          <a:xfrm>
            <a:off x="3855691" y="2301655"/>
            <a:ext cx="701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 smtClean="0">
                <a:solidFill>
                  <a:srgbClr val="052929"/>
                </a:solidFill>
              </a:rPr>
              <a:t>OBSZAR GOSPODARKA </a:t>
            </a:r>
            <a:endParaRPr lang="pl-PL" sz="6000" b="1" dirty="0">
              <a:solidFill>
                <a:srgbClr val="05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0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149503">
            <a:off x="6970551" y="3737271"/>
            <a:ext cx="8857727" cy="5868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684482" y="1310571"/>
            <a:ext cx="6080045" cy="661773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116993" y="-1057854"/>
            <a:ext cx="5192177" cy="4114800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-1866078"/>
            <a:ext cx="3878199" cy="41148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355320" y="700607"/>
            <a:ext cx="9302379" cy="54014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dirty="0" smtClean="0">
                <a:solidFill>
                  <a:srgbClr val="05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OPRACOWANIE:</a:t>
            </a:r>
          </a:p>
          <a:p>
            <a:pPr algn="ctr">
              <a:lnSpc>
                <a:spcPct val="150000"/>
              </a:lnSpc>
            </a:pPr>
            <a:endParaRPr lang="pl-PL" sz="2800" b="1" dirty="0" smtClean="0">
              <a:solidFill>
                <a:srgbClr val="0529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2400" b="1" dirty="0">
                <a:solidFill>
                  <a:srgbClr val="05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 smtClean="0">
                <a:solidFill>
                  <a:srgbClr val="05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CENTRUM KREACJI I STRATEGII INTERAKCJA Sp. z o.o.</a:t>
            </a:r>
          </a:p>
          <a:p>
            <a:pPr>
              <a:lnSpc>
                <a:spcPct val="150000"/>
              </a:lnSpc>
            </a:pPr>
            <a:r>
              <a:rPr lang="pl-PL" sz="2000" b="1" dirty="0" smtClean="0">
                <a:solidFill>
                  <a:srgbClr val="05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pl-PL" sz="2000" b="1" dirty="0">
                <a:solidFill>
                  <a:srgbClr val="05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siedzibą: </a:t>
            </a:r>
            <a:r>
              <a:rPr lang="pl-PL" sz="2000" i="1" dirty="0">
                <a:solidFill>
                  <a:srgbClr val="05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ul. Legionów 5A/10, 33-100 Tarnów</a:t>
            </a:r>
          </a:p>
          <a:p>
            <a:pPr>
              <a:lnSpc>
                <a:spcPct val="150000"/>
              </a:lnSpc>
            </a:pPr>
            <a:r>
              <a:rPr lang="pl-PL" sz="2000" b="1" dirty="0" smtClean="0">
                <a:solidFill>
                  <a:srgbClr val="05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NIP</a:t>
            </a:r>
            <a:r>
              <a:rPr lang="pl-PL" sz="2000" b="1" dirty="0">
                <a:solidFill>
                  <a:srgbClr val="05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2000" dirty="0">
                <a:solidFill>
                  <a:srgbClr val="05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8733271064, </a:t>
            </a:r>
            <a:r>
              <a:rPr lang="pl-PL" sz="2000" b="1" dirty="0">
                <a:solidFill>
                  <a:srgbClr val="05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REGON</a:t>
            </a:r>
            <a:r>
              <a:rPr lang="pl-PL" sz="2000" dirty="0">
                <a:solidFill>
                  <a:srgbClr val="05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383133299, </a:t>
            </a:r>
            <a:r>
              <a:rPr lang="pl-PL" sz="2000" b="1" dirty="0">
                <a:solidFill>
                  <a:srgbClr val="05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KRS:</a:t>
            </a:r>
            <a:r>
              <a:rPr lang="pl-PL" sz="2000" dirty="0">
                <a:solidFill>
                  <a:srgbClr val="05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solidFill>
                  <a:srgbClr val="05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0000781820</a:t>
            </a:r>
          </a:p>
          <a:p>
            <a:pPr>
              <a:lnSpc>
                <a:spcPct val="150000"/>
              </a:lnSpc>
            </a:pPr>
            <a:r>
              <a:rPr lang="pl-PL" sz="2000" b="1" dirty="0" smtClean="0">
                <a:solidFill>
                  <a:srgbClr val="05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b="1" dirty="0" smtClean="0">
                <a:solidFill>
                  <a:srgbClr val="05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pt-BR" sz="2000" b="1" dirty="0">
                <a:solidFill>
                  <a:srgbClr val="05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000" dirty="0" smtClean="0">
                <a:solidFill>
                  <a:srgbClr val="05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biuro@interakcja.com.pl</a:t>
            </a:r>
            <a:r>
              <a:rPr lang="pl-PL" sz="2000" b="1" dirty="0" smtClean="0">
                <a:solidFill>
                  <a:srgbClr val="05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strona: </a:t>
            </a:r>
            <a:r>
              <a:rPr lang="pl-PL" sz="2000" dirty="0" smtClean="0">
                <a:solidFill>
                  <a:srgbClr val="05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www.interakcja.com.pl</a:t>
            </a:r>
          </a:p>
          <a:p>
            <a:pPr>
              <a:lnSpc>
                <a:spcPct val="150000"/>
              </a:lnSpc>
            </a:pPr>
            <a:endParaRPr lang="pl-PL" dirty="0">
              <a:solidFill>
                <a:srgbClr val="0529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l-PL" dirty="0" smtClean="0">
              <a:solidFill>
                <a:srgbClr val="0529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l-PL" dirty="0">
              <a:solidFill>
                <a:srgbClr val="0529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l-PL" dirty="0" smtClean="0">
              <a:solidFill>
                <a:srgbClr val="0529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l-PL" dirty="0" smtClean="0">
              <a:solidFill>
                <a:srgbClr val="0529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61235" y="4568063"/>
            <a:ext cx="3505504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08031"/>
            <a:ext cx="3614057" cy="7112001"/>
            <a:chOff x="0" y="105452"/>
            <a:chExt cx="2485895" cy="3479800"/>
          </a:xfrm>
          <a:solidFill>
            <a:srgbClr val="D4C1AC"/>
          </a:solidFill>
        </p:grpSpPr>
        <p:sp>
          <p:nvSpPr>
            <p:cNvPr id="3" name="Freeform 3"/>
            <p:cNvSpPr/>
            <p:nvPr/>
          </p:nvSpPr>
          <p:spPr>
            <a:xfrm>
              <a:off x="0" y="105452"/>
              <a:ext cx="2485895" cy="3479800"/>
            </a:xfrm>
            <a:custGeom>
              <a:avLst/>
              <a:gdLst/>
              <a:ahLst/>
              <a:cxnLst/>
              <a:rect l="l" t="t" r="r" b="b"/>
              <a:pathLst>
                <a:path w="2519633" h="3756895">
                  <a:moveTo>
                    <a:pt x="0" y="0"/>
                  </a:moveTo>
                  <a:lnTo>
                    <a:pt x="2519633" y="0"/>
                  </a:lnTo>
                  <a:lnTo>
                    <a:pt x="2519633" y="3756895"/>
                  </a:lnTo>
                  <a:lnTo>
                    <a:pt x="0" y="3756895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TextBox 4"/>
          <p:cNvSpPr txBox="1"/>
          <p:nvPr/>
        </p:nvSpPr>
        <p:spPr>
          <a:xfrm>
            <a:off x="-142290" y="101433"/>
            <a:ext cx="3838909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96"/>
              </a:lnSpc>
            </a:pPr>
            <a:r>
              <a:rPr lang="pl-PL" sz="4000" b="1" dirty="0" smtClean="0">
                <a:solidFill>
                  <a:srgbClr val="052929"/>
                </a:solidFill>
              </a:rPr>
              <a:t>Obszar gospodarka </a:t>
            </a:r>
            <a:endParaRPr lang="en-US" sz="4000" b="1" dirty="0">
              <a:solidFill>
                <a:srgbClr val="052929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696619" y="101433"/>
            <a:ext cx="8438275" cy="6024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u="sng" dirty="0" smtClean="0">
                <a:solidFill>
                  <a:prstClr val="white"/>
                </a:solidFill>
              </a:rPr>
              <a:t>Działania:</a:t>
            </a:r>
          </a:p>
          <a:p>
            <a:pPr algn="just">
              <a:lnSpc>
                <a:spcPct val="150000"/>
              </a:lnSpc>
            </a:pPr>
            <a:r>
              <a:rPr lang="pl-PL" sz="2500" b="1" dirty="0" smtClean="0">
                <a:solidFill>
                  <a:prstClr val="white"/>
                </a:solidFill>
              </a:rPr>
              <a:t>1. </a:t>
            </a:r>
            <a:r>
              <a:rPr lang="pl-PL" sz="2500" dirty="0" smtClean="0">
                <a:solidFill>
                  <a:prstClr val="white"/>
                </a:solidFill>
              </a:rPr>
              <a:t>Aktywizowanie </a:t>
            </a:r>
            <a:r>
              <a:rPr lang="pl-PL" sz="2500" dirty="0">
                <a:solidFill>
                  <a:prstClr val="white"/>
                </a:solidFill>
              </a:rPr>
              <a:t>prywatnych przedsiębiorców działających </a:t>
            </a:r>
            <a:r>
              <a:rPr lang="pl-PL" sz="2500" dirty="0" smtClean="0">
                <a:solidFill>
                  <a:prstClr val="white"/>
                </a:solidFill>
              </a:rPr>
              <a:t/>
            </a:r>
            <a:br>
              <a:rPr lang="pl-PL" sz="2500" dirty="0" smtClean="0">
                <a:solidFill>
                  <a:prstClr val="white"/>
                </a:solidFill>
              </a:rPr>
            </a:br>
            <a:r>
              <a:rPr lang="pl-PL" sz="2500" dirty="0" smtClean="0">
                <a:solidFill>
                  <a:prstClr val="white"/>
                </a:solidFill>
              </a:rPr>
              <a:t>w </a:t>
            </a:r>
            <a:r>
              <a:rPr lang="pl-PL" sz="2500" dirty="0">
                <a:solidFill>
                  <a:prstClr val="white"/>
                </a:solidFill>
              </a:rPr>
              <a:t>branży turystycznej </a:t>
            </a:r>
            <a:r>
              <a:rPr lang="pl-PL" sz="2500" dirty="0" smtClean="0">
                <a:solidFill>
                  <a:prstClr val="white"/>
                </a:solidFill>
              </a:rPr>
              <a:t>i </a:t>
            </a:r>
            <a:r>
              <a:rPr lang="pl-PL" sz="2500" dirty="0">
                <a:solidFill>
                  <a:prstClr val="white"/>
                </a:solidFill>
              </a:rPr>
              <a:t>około turystycznej.</a:t>
            </a:r>
          </a:p>
          <a:p>
            <a:pPr algn="just">
              <a:lnSpc>
                <a:spcPct val="150000"/>
              </a:lnSpc>
            </a:pPr>
            <a:r>
              <a:rPr lang="pl-PL" sz="2500" b="1" dirty="0" smtClean="0">
                <a:solidFill>
                  <a:prstClr val="white"/>
                </a:solidFill>
              </a:rPr>
              <a:t>2. </a:t>
            </a:r>
            <a:r>
              <a:rPr lang="pl-PL" sz="2500" dirty="0" smtClean="0">
                <a:solidFill>
                  <a:prstClr val="white"/>
                </a:solidFill>
              </a:rPr>
              <a:t>Organizacja </a:t>
            </a:r>
            <a:r>
              <a:rPr lang="pl-PL" sz="2500" dirty="0">
                <a:solidFill>
                  <a:prstClr val="white"/>
                </a:solidFill>
              </a:rPr>
              <a:t>gminnych imprez służących prezentacji produktów lokalnych. </a:t>
            </a:r>
          </a:p>
          <a:p>
            <a:pPr algn="just">
              <a:lnSpc>
                <a:spcPct val="150000"/>
              </a:lnSpc>
            </a:pPr>
            <a:r>
              <a:rPr lang="pl-PL" sz="2500" b="1" dirty="0" smtClean="0">
                <a:solidFill>
                  <a:prstClr val="white"/>
                </a:solidFill>
              </a:rPr>
              <a:t>3. </a:t>
            </a:r>
            <a:r>
              <a:rPr lang="pl-PL" sz="2500" dirty="0" smtClean="0">
                <a:solidFill>
                  <a:prstClr val="white"/>
                </a:solidFill>
              </a:rPr>
              <a:t>Wspieranie </a:t>
            </a:r>
            <a:r>
              <a:rPr lang="pl-PL" sz="2500" dirty="0">
                <a:solidFill>
                  <a:prstClr val="white"/>
                </a:solidFill>
              </a:rPr>
              <a:t>inicjatyw dążących do tworzenia nowych grup kooperacyjnych </a:t>
            </a:r>
            <a:r>
              <a:rPr lang="pl-PL" sz="2500" dirty="0" smtClean="0">
                <a:solidFill>
                  <a:prstClr val="white"/>
                </a:solidFill>
              </a:rPr>
              <a:t>i </a:t>
            </a:r>
            <a:r>
              <a:rPr lang="pl-PL" sz="2500" dirty="0">
                <a:solidFill>
                  <a:prstClr val="white"/>
                </a:solidFill>
              </a:rPr>
              <a:t>producenckich oraz innych grupowych form działalności w zakresie działalności rolniczej.</a:t>
            </a:r>
          </a:p>
          <a:p>
            <a:pPr>
              <a:lnSpc>
                <a:spcPct val="150000"/>
              </a:lnSpc>
            </a:pPr>
            <a:r>
              <a:rPr lang="pl-PL" sz="2500" b="1" dirty="0" smtClean="0">
                <a:solidFill>
                  <a:prstClr val="white"/>
                </a:solidFill>
              </a:rPr>
              <a:t>4. </a:t>
            </a:r>
            <a:r>
              <a:rPr lang="pl-PL" sz="2500" dirty="0" smtClean="0">
                <a:solidFill>
                  <a:prstClr val="white"/>
                </a:solidFill>
              </a:rPr>
              <a:t>Wspieranie </a:t>
            </a:r>
            <a:r>
              <a:rPr lang="pl-PL" sz="2500" dirty="0">
                <a:solidFill>
                  <a:prstClr val="white"/>
                </a:solidFill>
              </a:rPr>
              <a:t>konkurencyjnych </a:t>
            </a:r>
            <a:r>
              <a:rPr lang="pl-PL" sz="2500" dirty="0" smtClean="0">
                <a:solidFill>
                  <a:prstClr val="white"/>
                </a:solidFill>
              </a:rPr>
              <a:t>gospodarstw agroturystycznych</a:t>
            </a:r>
            <a:r>
              <a:rPr lang="pl-PL" sz="2500" dirty="0">
                <a:solidFill>
                  <a:prstClr val="white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l-PL" sz="2500" b="1" dirty="0" smtClean="0">
                <a:solidFill>
                  <a:prstClr val="white"/>
                </a:solidFill>
              </a:rPr>
              <a:t>5. </a:t>
            </a:r>
            <a:r>
              <a:rPr lang="pl-PL" sz="2500" dirty="0" smtClean="0">
                <a:solidFill>
                  <a:prstClr val="white"/>
                </a:solidFill>
              </a:rPr>
              <a:t>Przygotowanie </a:t>
            </a:r>
            <a:r>
              <a:rPr lang="pl-PL" sz="2500" dirty="0">
                <a:solidFill>
                  <a:prstClr val="white"/>
                </a:solidFill>
              </a:rPr>
              <a:t>i promocja oferty inwestycyjnej gminy. </a:t>
            </a:r>
          </a:p>
        </p:txBody>
      </p:sp>
      <p:sp>
        <p:nvSpPr>
          <p:cNvPr id="5" name="Prostokąt 4"/>
          <p:cNvSpPr/>
          <p:nvPr/>
        </p:nvSpPr>
        <p:spPr>
          <a:xfrm>
            <a:off x="109804" y="1717908"/>
            <a:ext cx="3334719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solidFill>
                  <a:srgbClr val="052929"/>
                </a:solidFill>
              </a:rPr>
              <a:t>Cel strategiczny:</a:t>
            </a:r>
          </a:p>
          <a:p>
            <a:endParaRPr lang="pl-PL" dirty="0" smtClean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1900" b="1" i="1" dirty="0">
                <a:solidFill>
                  <a:srgbClr val="052929"/>
                </a:solidFill>
              </a:rPr>
              <a:t>Zrównoważony i dynamiczny rozwój gminy </a:t>
            </a:r>
            <a:r>
              <a:rPr lang="pl-PL" sz="1900" b="1" i="1" dirty="0" smtClean="0">
                <a:solidFill>
                  <a:srgbClr val="052929"/>
                </a:solidFill>
              </a:rPr>
              <a:t/>
            </a:r>
            <a:br>
              <a:rPr lang="pl-PL" sz="1900" b="1" i="1" dirty="0" smtClean="0">
                <a:solidFill>
                  <a:srgbClr val="052929"/>
                </a:solidFill>
              </a:rPr>
            </a:br>
            <a:r>
              <a:rPr lang="pl-PL" sz="1900" b="1" i="1" dirty="0" smtClean="0">
                <a:solidFill>
                  <a:srgbClr val="052929"/>
                </a:solidFill>
              </a:rPr>
              <a:t>z </a:t>
            </a:r>
            <a:r>
              <a:rPr lang="pl-PL" sz="1900" b="1" i="1" dirty="0">
                <a:solidFill>
                  <a:srgbClr val="052929"/>
                </a:solidFill>
              </a:rPr>
              <a:t>wykorzystaniem istniejącego potencjału lokalnej gospodarki, </a:t>
            </a:r>
            <a:r>
              <a:rPr lang="pl-PL" sz="1900" b="1" i="1" dirty="0" smtClean="0">
                <a:solidFill>
                  <a:srgbClr val="052929"/>
                </a:solidFill>
              </a:rPr>
              <a:t/>
            </a:r>
            <a:br>
              <a:rPr lang="pl-PL" sz="1900" b="1" i="1" dirty="0" smtClean="0">
                <a:solidFill>
                  <a:srgbClr val="052929"/>
                </a:solidFill>
              </a:rPr>
            </a:br>
            <a:r>
              <a:rPr lang="pl-PL" sz="1900" b="1" i="1" dirty="0" smtClean="0">
                <a:solidFill>
                  <a:srgbClr val="052929"/>
                </a:solidFill>
              </a:rPr>
              <a:t>a </a:t>
            </a:r>
            <a:r>
              <a:rPr lang="pl-PL" sz="1900" b="1" i="1" dirty="0">
                <a:solidFill>
                  <a:srgbClr val="052929"/>
                </a:solidFill>
              </a:rPr>
              <a:t>szczególnie magnesów turystycznych </a:t>
            </a:r>
            <a:r>
              <a:rPr lang="pl-PL" sz="1900" b="1" i="1" dirty="0" smtClean="0">
                <a:solidFill>
                  <a:srgbClr val="052929"/>
                </a:solidFill>
              </a:rPr>
              <a:t/>
            </a:r>
            <a:br>
              <a:rPr lang="pl-PL" sz="1900" b="1" i="1" dirty="0" smtClean="0">
                <a:solidFill>
                  <a:srgbClr val="052929"/>
                </a:solidFill>
              </a:rPr>
            </a:br>
            <a:r>
              <a:rPr lang="pl-PL" sz="1900" b="1" i="1" dirty="0" smtClean="0">
                <a:solidFill>
                  <a:srgbClr val="052929"/>
                </a:solidFill>
              </a:rPr>
              <a:t>i </a:t>
            </a:r>
            <a:r>
              <a:rPr lang="pl-PL" sz="1900" b="1" i="1" dirty="0">
                <a:solidFill>
                  <a:srgbClr val="052929"/>
                </a:solidFill>
              </a:rPr>
              <a:t>środowiskowych, czyli kultura i dziedzictwo lokalne, Jezioro Rożnowskie oraz Jezioro Czchowskie i czyste środowisko oraz promocja innowacyjności </a:t>
            </a:r>
            <a:r>
              <a:rPr lang="pl-PL" sz="1900" b="1" i="1" dirty="0" smtClean="0">
                <a:solidFill>
                  <a:srgbClr val="052929"/>
                </a:solidFill>
              </a:rPr>
              <a:t/>
            </a:r>
            <a:br>
              <a:rPr lang="pl-PL" sz="1900" b="1" i="1" dirty="0" smtClean="0">
                <a:solidFill>
                  <a:srgbClr val="052929"/>
                </a:solidFill>
              </a:rPr>
            </a:br>
            <a:r>
              <a:rPr lang="pl-PL" sz="1900" b="1" i="1" dirty="0" smtClean="0">
                <a:solidFill>
                  <a:srgbClr val="052929"/>
                </a:solidFill>
              </a:rPr>
              <a:t>i </a:t>
            </a:r>
            <a:r>
              <a:rPr lang="pl-PL" sz="1900" b="1" i="1" dirty="0">
                <a:solidFill>
                  <a:srgbClr val="052929"/>
                </a:solidFill>
              </a:rPr>
              <a:t>konkurencyjności Gminy Gródek nad Dunajcem.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139668" y="1281243"/>
            <a:ext cx="3169589" cy="0"/>
          </a:xfrm>
          <a:prstGeom prst="line">
            <a:avLst/>
          </a:prstGeom>
          <a:ln>
            <a:solidFill>
              <a:srgbClr val="1A34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65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08031"/>
            <a:ext cx="3614057" cy="7112001"/>
            <a:chOff x="0" y="105452"/>
            <a:chExt cx="2485895" cy="3479800"/>
          </a:xfrm>
          <a:solidFill>
            <a:srgbClr val="D4C1AC"/>
          </a:solidFill>
        </p:grpSpPr>
        <p:sp>
          <p:nvSpPr>
            <p:cNvPr id="3" name="Freeform 3"/>
            <p:cNvSpPr/>
            <p:nvPr/>
          </p:nvSpPr>
          <p:spPr>
            <a:xfrm>
              <a:off x="0" y="105452"/>
              <a:ext cx="2485895" cy="3479800"/>
            </a:xfrm>
            <a:custGeom>
              <a:avLst/>
              <a:gdLst/>
              <a:ahLst/>
              <a:cxnLst/>
              <a:rect l="l" t="t" r="r" b="b"/>
              <a:pathLst>
                <a:path w="2519633" h="3756895">
                  <a:moveTo>
                    <a:pt x="0" y="0"/>
                  </a:moveTo>
                  <a:lnTo>
                    <a:pt x="2519633" y="0"/>
                  </a:lnTo>
                  <a:lnTo>
                    <a:pt x="2519633" y="3756895"/>
                  </a:lnTo>
                  <a:lnTo>
                    <a:pt x="0" y="3756895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TextBox 4"/>
          <p:cNvSpPr txBox="1"/>
          <p:nvPr/>
        </p:nvSpPr>
        <p:spPr>
          <a:xfrm>
            <a:off x="-142290" y="101433"/>
            <a:ext cx="3838909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96"/>
              </a:lnSpc>
            </a:pPr>
            <a:r>
              <a:rPr lang="pl-PL" sz="4000" b="1" dirty="0" smtClean="0">
                <a:solidFill>
                  <a:srgbClr val="052929"/>
                </a:solidFill>
              </a:rPr>
              <a:t>Obszar gospodarka </a:t>
            </a:r>
            <a:endParaRPr lang="en-US" sz="4000" b="1" dirty="0">
              <a:solidFill>
                <a:srgbClr val="052929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696619" y="101433"/>
            <a:ext cx="843827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u="sng" dirty="0" smtClean="0">
                <a:solidFill>
                  <a:prstClr val="white"/>
                </a:solidFill>
              </a:rPr>
              <a:t>Działania:</a:t>
            </a:r>
          </a:p>
          <a:p>
            <a:pPr algn="just">
              <a:lnSpc>
                <a:spcPct val="150000"/>
              </a:lnSpc>
            </a:pPr>
            <a:r>
              <a:rPr lang="pl-PL" sz="2500" b="1" dirty="0">
                <a:solidFill>
                  <a:prstClr val="white"/>
                </a:solidFill>
              </a:rPr>
              <a:t>6. </a:t>
            </a:r>
            <a:r>
              <a:rPr lang="pl-PL" sz="2500" dirty="0">
                <a:solidFill>
                  <a:prstClr val="white"/>
                </a:solidFill>
              </a:rPr>
              <a:t>Promocja i wspieranie przedsiębiorczości w szkołach. </a:t>
            </a:r>
            <a:endParaRPr lang="pl-PL" sz="2500" dirty="0" smtClean="0">
              <a:solidFill>
                <a:prstClr val="white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sz="2500" b="1" dirty="0" smtClean="0">
                <a:solidFill>
                  <a:prstClr val="white"/>
                </a:solidFill>
              </a:rPr>
              <a:t>7. </a:t>
            </a:r>
            <a:r>
              <a:rPr lang="pl-PL" sz="2500" dirty="0" smtClean="0">
                <a:solidFill>
                  <a:prstClr val="white"/>
                </a:solidFill>
              </a:rPr>
              <a:t>Współpraca </a:t>
            </a:r>
            <a:r>
              <a:rPr lang="pl-PL" sz="2500" dirty="0">
                <a:solidFill>
                  <a:prstClr val="white"/>
                </a:solidFill>
              </a:rPr>
              <a:t>przy organizowaniu szkoleń i doradztwa dotyczącego zakładania własnego biznesu. </a:t>
            </a:r>
          </a:p>
          <a:p>
            <a:pPr algn="just">
              <a:lnSpc>
                <a:spcPct val="150000"/>
              </a:lnSpc>
            </a:pPr>
            <a:r>
              <a:rPr lang="pl-PL" sz="2500" b="1" dirty="0" smtClean="0">
                <a:solidFill>
                  <a:prstClr val="white"/>
                </a:solidFill>
              </a:rPr>
              <a:t>8. </a:t>
            </a:r>
            <a:r>
              <a:rPr lang="pl-PL" sz="2500" dirty="0" smtClean="0">
                <a:solidFill>
                  <a:prstClr val="white"/>
                </a:solidFill>
              </a:rPr>
              <a:t>Badanie </a:t>
            </a:r>
            <a:r>
              <a:rPr lang="pl-PL" sz="2500" dirty="0">
                <a:solidFill>
                  <a:prstClr val="white"/>
                </a:solidFill>
              </a:rPr>
              <a:t>potrzeb szkoleniowych osób bezrobotnych. </a:t>
            </a:r>
          </a:p>
          <a:p>
            <a:pPr algn="just">
              <a:lnSpc>
                <a:spcPct val="150000"/>
              </a:lnSpc>
            </a:pPr>
            <a:r>
              <a:rPr lang="pl-PL" sz="2500" b="1" dirty="0" smtClean="0">
                <a:solidFill>
                  <a:prstClr val="white"/>
                </a:solidFill>
              </a:rPr>
              <a:t>9. </a:t>
            </a:r>
            <a:r>
              <a:rPr lang="pl-PL" sz="2500" dirty="0" smtClean="0">
                <a:solidFill>
                  <a:prstClr val="white"/>
                </a:solidFill>
              </a:rPr>
              <a:t>Monitoring </a:t>
            </a:r>
            <a:r>
              <a:rPr lang="pl-PL" sz="2500" dirty="0">
                <a:solidFill>
                  <a:prstClr val="white"/>
                </a:solidFill>
              </a:rPr>
              <a:t>i analiza rynku pracy pod kątem zapotrzebowania na konkretne zawody, </a:t>
            </a:r>
            <a:r>
              <a:rPr lang="pl-PL" sz="2500" dirty="0" smtClean="0">
                <a:solidFill>
                  <a:prstClr val="white"/>
                </a:solidFill>
              </a:rPr>
              <a:t> a </a:t>
            </a:r>
            <a:r>
              <a:rPr lang="pl-PL" sz="2500" dirty="0">
                <a:solidFill>
                  <a:prstClr val="white"/>
                </a:solidFill>
              </a:rPr>
              <a:t>także wiedzę i kwalifikację Organizacja kursów wspomagających proces poszukiwania pracy. </a:t>
            </a:r>
          </a:p>
          <a:p>
            <a:pPr algn="just">
              <a:lnSpc>
                <a:spcPct val="150000"/>
              </a:lnSpc>
            </a:pPr>
            <a:r>
              <a:rPr lang="pl-PL" sz="2500" b="1" dirty="0" smtClean="0">
                <a:solidFill>
                  <a:prstClr val="white"/>
                </a:solidFill>
              </a:rPr>
              <a:t>10. </a:t>
            </a:r>
            <a:r>
              <a:rPr lang="pl-PL" sz="2500" dirty="0" smtClean="0">
                <a:solidFill>
                  <a:prstClr val="white"/>
                </a:solidFill>
              </a:rPr>
              <a:t>Działania </a:t>
            </a:r>
            <a:r>
              <a:rPr lang="pl-PL" sz="2500" dirty="0">
                <a:solidFill>
                  <a:prstClr val="white"/>
                </a:solidFill>
              </a:rPr>
              <a:t>promujące przedsiębiorczość wśród młodych ludzi.</a:t>
            </a:r>
            <a:endParaRPr lang="pl-PL" sz="2500" dirty="0" smtClean="0">
              <a:solidFill>
                <a:prstClr val="white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09804" y="1717908"/>
            <a:ext cx="3334719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solidFill>
                  <a:srgbClr val="052929"/>
                </a:solidFill>
              </a:rPr>
              <a:t>Cel strategiczny:</a:t>
            </a:r>
          </a:p>
          <a:p>
            <a:endParaRPr lang="pl-PL" dirty="0" smtClean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1900" b="1" i="1" dirty="0">
                <a:solidFill>
                  <a:srgbClr val="052929"/>
                </a:solidFill>
              </a:rPr>
              <a:t>Zrównoważony i dynamiczny rozwój gminy </a:t>
            </a:r>
            <a:r>
              <a:rPr lang="pl-PL" sz="1900" b="1" i="1" dirty="0" smtClean="0">
                <a:solidFill>
                  <a:srgbClr val="052929"/>
                </a:solidFill>
              </a:rPr>
              <a:t/>
            </a:r>
            <a:br>
              <a:rPr lang="pl-PL" sz="1900" b="1" i="1" dirty="0" smtClean="0">
                <a:solidFill>
                  <a:srgbClr val="052929"/>
                </a:solidFill>
              </a:rPr>
            </a:br>
            <a:r>
              <a:rPr lang="pl-PL" sz="1900" b="1" i="1" dirty="0" smtClean="0">
                <a:solidFill>
                  <a:srgbClr val="052929"/>
                </a:solidFill>
              </a:rPr>
              <a:t>z </a:t>
            </a:r>
            <a:r>
              <a:rPr lang="pl-PL" sz="1900" b="1" i="1" dirty="0">
                <a:solidFill>
                  <a:srgbClr val="052929"/>
                </a:solidFill>
              </a:rPr>
              <a:t>wykorzystaniem istniejącego potencjału lokalnej gospodarki, </a:t>
            </a:r>
            <a:r>
              <a:rPr lang="pl-PL" sz="1900" b="1" i="1" dirty="0" smtClean="0">
                <a:solidFill>
                  <a:srgbClr val="052929"/>
                </a:solidFill>
              </a:rPr>
              <a:t/>
            </a:r>
            <a:br>
              <a:rPr lang="pl-PL" sz="1900" b="1" i="1" dirty="0" smtClean="0">
                <a:solidFill>
                  <a:srgbClr val="052929"/>
                </a:solidFill>
              </a:rPr>
            </a:br>
            <a:r>
              <a:rPr lang="pl-PL" sz="1900" b="1" i="1" dirty="0" smtClean="0">
                <a:solidFill>
                  <a:srgbClr val="052929"/>
                </a:solidFill>
              </a:rPr>
              <a:t>a </a:t>
            </a:r>
            <a:r>
              <a:rPr lang="pl-PL" sz="1900" b="1" i="1" dirty="0">
                <a:solidFill>
                  <a:srgbClr val="052929"/>
                </a:solidFill>
              </a:rPr>
              <a:t>szczególnie magnesów turystycznych </a:t>
            </a:r>
            <a:r>
              <a:rPr lang="pl-PL" sz="1900" b="1" i="1" dirty="0" smtClean="0">
                <a:solidFill>
                  <a:srgbClr val="052929"/>
                </a:solidFill>
              </a:rPr>
              <a:t/>
            </a:r>
            <a:br>
              <a:rPr lang="pl-PL" sz="1900" b="1" i="1" dirty="0" smtClean="0">
                <a:solidFill>
                  <a:srgbClr val="052929"/>
                </a:solidFill>
              </a:rPr>
            </a:br>
            <a:r>
              <a:rPr lang="pl-PL" sz="1900" b="1" i="1" dirty="0" smtClean="0">
                <a:solidFill>
                  <a:srgbClr val="052929"/>
                </a:solidFill>
              </a:rPr>
              <a:t>i </a:t>
            </a:r>
            <a:r>
              <a:rPr lang="pl-PL" sz="1900" b="1" i="1" dirty="0">
                <a:solidFill>
                  <a:srgbClr val="052929"/>
                </a:solidFill>
              </a:rPr>
              <a:t>środowiskowych, czyli kultura i dziedzictwo lokalne, Jezioro Rożnowskie oraz Jezioro Czchowskie i czyste środowisko oraz promocja innowacyjności </a:t>
            </a:r>
            <a:r>
              <a:rPr lang="pl-PL" sz="1900" b="1" i="1" dirty="0" smtClean="0">
                <a:solidFill>
                  <a:srgbClr val="052929"/>
                </a:solidFill>
              </a:rPr>
              <a:t/>
            </a:r>
            <a:br>
              <a:rPr lang="pl-PL" sz="1900" b="1" i="1" dirty="0" smtClean="0">
                <a:solidFill>
                  <a:srgbClr val="052929"/>
                </a:solidFill>
              </a:rPr>
            </a:br>
            <a:r>
              <a:rPr lang="pl-PL" sz="1900" b="1" i="1" dirty="0" smtClean="0">
                <a:solidFill>
                  <a:srgbClr val="052929"/>
                </a:solidFill>
              </a:rPr>
              <a:t>i </a:t>
            </a:r>
            <a:r>
              <a:rPr lang="pl-PL" sz="1900" b="1" i="1" dirty="0">
                <a:solidFill>
                  <a:srgbClr val="052929"/>
                </a:solidFill>
              </a:rPr>
              <a:t>konkurencyjności Gminy Gródek nad Dunajcem.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139668" y="1281243"/>
            <a:ext cx="3169589" cy="0"/>
          </a:xfrm>
          <a:prstGeom prst="line">
            <a:avLst/>
          </a:prstGeom>
          <a:ln>
            <a:solidFill>
              <a:srgbClr val="1A34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3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08031"/>
            <a:ext cx="3614057" cy="7112001"/>
            <a:chOff x="0" y="105452"/>
            <a:chExt cx="2485895" cy="3479800"/>
          </a:xfrm>
          <a:solidFill>
            <a:srgbClr val="D4C1AC"/>
          </a:solidFill>
        </p:grpSpPr>
        <p:sp>
          <p:nvSpPr>
            <p:cNvPr id="3" name="Freeform 3"/>
            <p:cNvSpPr/>
            <p:nvPr/>
          </p:nvSpPr>
          <p:spPr>
            <a:xfrm>
              <a:off x="0" y="105452"/>
              <a:ext cx="2485895" cy="3479800"/>
            </a:xfrm>
            <a:custGeom>
              <a:avLst/>
              <a:gdLst/>
              <a:ahLst/>
              <a:cxnLst/>
              <a:rect l="l" t="t" r="r" b="b"/>
              <a:pathLst>
                <a:path w="2519633" h="3756895">
                  <a:moveTo>
                    <a:pt x="0" y="0"/>
                  </a:moveTo>
                  <a:lnTo>
                    <a:pt x="2519633" y="0"/>
                  </a:lnTo>
                  <a:lnTo>
                    <a:pt x="2519633" y="3756895"/>
                  </a:lnTo>
                  <a:lnTo>
                    <a:pt x="0" y="3756895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TextBox 4"/>
          <p:cNvSpPr txBox="1"/>
          <p:nvPr/>
        </p:nvSpPr>
        <p:spPr>
          <a:xfrm>
            <a:off x="-142290" y="101433"/>
            <a:ext cx="3838909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96"/>
              </a:lnSpc>
            </a:pPr>
            <a:r>
              <a:rPr lang="pl-PL" sz="4000" b="1" dirty="0" smtClean="0">
                <a:solidFill>
                  <a:srgbClr val="052929"/>
                </a:solidFill>
              </a:rPr>
              <a:t>Obszar gospodarka </a:t>
            </a:r>
            <a:endParaRPr lang="en-US" sz="4000" b="1" dirty="0">
              <a:solidFill>
                <a:srgbClr val="052929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696619" y="101433"/>
            <a:ext cx="8438275" cy="4778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u="sng" dirty="0" smtClean="0">
                <a:solidFill>
                  <a:prstClr val="white"/>
                </a:solidFill>
              </a:rPr>
              <a:t>Działania:</a:t>
            </a:r>
          </a:p>
          <a:p>
            <a:pPr>
              <a:lnSpc>
                <a:spcPct val="150000"/>
              </a:lnSpc>
            </a:pPr>
            <a:endParaRPr lang="pl-PL" sz="2500" u="sng" dirty="0" smtClean="0">
              <a:solidFill>
                <a:prstClr val="white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sz="2500" b="1" dirty="0" smtClean="0">
                <a:solidFill>
                  <a:prstClr val="white"/>
                </a:solidFill>
              </a:rPr>
              <a:t>11. </a:t>
            </a:r>
            <a:r>
              <a:rPr lang="pl-PL" sz="2500" dirty="0" smtClean="0">
                <a:solidFill>
                  <a:prstClr val="white"/>
                </a:solidFill>
              </a:rPr>
              <a:t>Doradztwo </a:t>
            </a:r>
            <a:r>
              <a:rPr lang="pl-PL" sz="2500" dirty="0">
                <a:solidFill>
                  <a:prstClr val="white"/>
                </a:solidFill>
              </a:rPr>
              <a:t>w zakresie pozyskiwania dofinansowań dla przedsiębiorców lokalnych oraz na rozwój gospodarstw rolnych.</a:t>
            </a:r>
          </a:p>
          <a:p>
            <a:pPr algn="just">
              <a:lnSpc>
                <a:spcPct val="150000"/>
              </a:lnSpc>
            </a:pPr>
            <a:r>
              <a:rPr lang="pl-PL" sz="2500" b="1" dirty="0" smtClean="0">
                <a:solidFill>
                  <a:prstClr val="white"/>
                </a:solidFill>
              </a:rPr>
              <a:t>12. </a:t>
            </a:r>
            <a:r>
              <a:rPr lang="pl-PL" sz="2500" dirty="0" smtClean="0">
                <a:solidFill>
                  <a:prstClr val="white"/>
                </a:solidFill>
              </a:rPr>
              <a:t>Uzyskanie </a:t>
            </a:r>
            <a:r>
              <a:rPr lang="pl-PL" sz="2500" dirty="0">
                <a:solidFill>
                  <a:prstClr val="white"/>
                </a:solidFill>
              </a:rPr>
              <a:t>wpływu na zagospodarowanie linii brzegowej Jeziora Rożnowskiego </a:t>
            </a:r>
            <a:r>
              <a:rPr lang="pl-PL" sz="2500" dirty="0" smtClean="0">
                <a:solidFill>
                  <a:prstClr val="white"/>
                </a:solidFill>
              </a:rPr>
              <a:t>oraz </a:t>
            </a:r>
            <a:r>
              <a:rPr lang="pl-PL" sz="2500" dirty="0">
                <a:solidFill>
                  <a:prstClr val="white"/>
                </a:solidFill>
              </a:rPr>
              <a:t>Jeziora Czchowskiego w celu rozwoju gospodarki turystycznej przez Gminy Gródek nad Dunajcem.  </a:t>
            </a:r>
          </a:p>
          <a:p>
            <a:pPr algn="just">
              <a:lnSpc>
                <a:spcPct val="150000"/>
              </a:lnSpc>
            </a:pPr>
            <a:r>
              <a:rPr lang="pl-PL" sz="2500" b="1" dirty="0" smtClean="0">
                <a:solidFill>
                  <a:prstClr val="white"/>
                </a:solidFill>
              </a:rPr>
              <a:t>13. </a:t>
            </a:r>
            <a:r>
              <a:rPr lang="pl-PL" sz="2500" dirty="0" smtClean="0">
                <a:solidFill>
                  <a:prstClr val="white"/>
                </a:solidFill>
              </a:rPr>
              <a:t>Połączenie </a:t>
            </a:r>
            <a:r>
              <a:rPr lang="pl-PL" sz="2500" dirty="0">
                <a:solidFill>
                  <a:prstClr val="white"/>
                </a:solidFill>
              </a:rPr>
              <a:t>WDK-u i amfiteatru w Rożnowie. </a:t>
            </a:r>
          </a:p>
        </p:txBody>
      </p:sp>
      <p:sp>
        <p:nvSpPr>
          <p:cNvPr id="5" name="Prostokąt 4"/>
          <p:cNvSpPr/>
          <p:nvPr/>
        </p:nvSpPr>
        <p:spPr>
          <a:xfrm>
            <a:off x="109804" y="1717908"/>
            <a:ext cx="3334719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solidFill>
                  <a:srgbClr val="052929"/>
                </a:solidFill>
              </a:rPr>
              <a:t>Cel strategiczny:</a:t>
            </a:r>
          </a:p>
          <a:p>
            <a:endParaRPr lang="pl-PL" dirty="0" smtClean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1900" b="1" i="1" dirty="0">
                <a:solidFill>
                  <a:srgbClr val="052929"/>
                </a:solidFill>
              </a:rPr>
              <a:t>Zrównoważony i dynamiczny rozwój gminy </a:t>
            </a:r>
            <a:r>
              <a:rPr lang="pl-PL" sz="1900" b="1" i="1" dirty="0" smtClean="0">
                <a:solidFill>
                  <a:srgbClr val="052929"/>
                </a:solidFill>
              </a:rPr>
              <a:t/>
            </a:r>
            <a:br>
              <a:rPr lang="pl-PL" sz="1900" b="1" i="1" dirty="0" smtClean="0">
                <a:solidFill>
                  <a:srgbClr val="052929"/>
                </a:solidFill>
              </a:rPr>
            </a:br>
            <a:r>
              <a:rPr lang="pl-PL" sz="1900" b="1" i="1" dirty="0" smtClean="0">
                <a:solidFill>
                  <a:srgbClr val="052929"/>
                </a:solidFill>
              </a:rPr>
              <a:t>z </a:t>
            </a:r>
            <a:r>
              <a:rPr lang="pl-PL" sz="1900" b="1" i="1" dirty="0">
                <a:solidFill>
                  <a:srgbClr val="052929"/>
                </a:solidFill>
              </a:rPr>
              <a:t>wykorzystaniem istniejącego potencjału lokalnej gospodarki, </a:t>
            </a:r>
            <a:r>
              <a:rPr lang="pl-PL" sz="1900" b="1" i="1" dirty="0" smtClean="0">
                <a:solidFill>
                  <a:srgbClr val="052929"/>
                </a:solidFill>
              </a:rPr>
              <a:t/>
            </a:r>
            <a:br>
              <a:rPr lang="pl-PL" sz="1900" b="1" i="1" dirty="0" smtClean="0">
                <a:solidFill>
                  <a:srgbClr val="052929"/>
                </a:solidFill>
              </a:rPr>
            </a:br>
            <a:r>
              <a:rPr lang="pl-PL" sz="1900" b="1" i="1" dirty="0" smtClean="0">
                <a:solidFill>
                  <a:srgbClr val="052929"/>
                </a:solidFill>
              </a:rPr>
              <a:t>a </a:t>
            </a:r>
            <a:r>
              <a:rPr lang="pl-PL" sz="1900" b="1" i="1" dirty="0">
                <a:solidFill>
                  <a:srgbClr val="052929"/>
                </a:solidFill>
              </a:rPr>
              <a:t>szczególnie magnesów turystycznych </a:t>
            </a:r>
            <a:r>
              <a:rPr lang="pl-PL" sz="1900" b="1" i="1" dirty="0" smtClean="0">
                <a:solidFill>
                  <a:srgbClr val="052929"/>
                </a:solidFill>
              </a:rPr>
              <a:t/>
            </a:r>
            <a:br>
              <a:rPr lang="pl-PL" sz="1900" b="1" i="1" dirty="0" smtClean="0">
                <a:solidFill>
                  <a:srgbClr val="052929"/>
                </a:solidFill>
              </a:rPr>
            </a:br>
            <a:r>
              <a:rPr lang="pl-PL" sz="1900" b="1" i="1" dirty="0" smtClean="0">
                <a:solidFill>
                  <a:srgbClr val="052929"/>
                </a:solidFill>
              </a:rPr>
              <a:t>i </a:t>
            </a:r>
            <a:r>
              <a:rPr lang="pl-PL" sz="1900" b="1" i="1" dirty="0">
                <a:solidFill>
                  <a:srgbClr val="052929"/>
                </a:solidFill>
              </a:rPr>
              <a:t>środowiskowych, czyli kultura i dziedzictwo lokalne, Jezioro Rożnowskie oraz Jezioro Czchowskie i czyste środowisko oraz promocja innowacyjności </a:t>
            </a:r>
            <a:r>
              <a:rPr lang="pl-PL" sz="1900" b="1" i="1" dirty="0" smtClean="0">
                <a:solidFill>
                  <a:srgbClr val="052929"/>
                </a:solidFill>
              </a:rPr>
              <a:t/>
            </a:r>
            <a:br>
              <a:rPr lang="pl-PL" sz="1900" b="1" i="1" dirty="0" smtClean="0">
                <a:solidFill>
                  <a:srgbClr val="052929"/>
                </a:solidFill>
              </a:rPr>
            </a:br>
            <a:r>
              <a:rPr lang="pl-PL" sz="1900" b="1" i="1" dirty="0" smtClean="0">
                <a:solidFill>
                  <a:srgbClr val="052929"/>
                </a:solidFill>
              </a:rPr>
              <a:t>i </a:t>
            </a:r>
            <a:r>
              <a:rPr lang="pl-PL" sz="1900" b="1" i="1" dirty="0">
                <a:solidFill>
                  <a:srgbClr val="052929"/>
                </a:solidFill>
              </a:rPr>
              <a:t>konkurencyjności Gminy Gródek nad Dunajcem.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139668" y="1281243"/>
            <a:ext cx="3169589" cy="0"/>
          </a:xfrm>
          <a:prstGeom prst="line">
            <a:avLst/>
          </a:prstGeom>
          <a:ln>
            <a:solidFill>
              <a:srgbClr val="1A34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38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044053" flipH="1" flipV="1">
            <a:off x="-5386630" y="2445952"/>
            <a:ext cx="9318202" cy="460086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1859697">
            <a:off x="-4242409" y="-3019967"/>
            <a:ext cx="7621369" cy="60399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6017538">
            <a:off x="-2964524" y="1045936"/>
            <a:ext cx="6281801" cy="4978328"/>
          </a:xfrm>
          <a:prstGeom prst="rect">
            <a:avLst/>
          </a:prstGeom>
        </p:spPr>
      </p:pic>
      <p:grpSp>
        <p:nvGrpSpPr>
          <p:cNvPr id="5" name="Group 6"/>
          <p:cNvGrpSpPr/>
          <p:nvPr/>
        </p:nvGrpSpPr>
        <p:grpSpPr>
          <a:xfrm rot="-5400000">
            <a:off x="4993520" y="-939397"/>
            <a:ext cx="4629742" cy="8453450"/>
            <a:chOff x="0" y="0"/>
            <a:chExt cx="10679483" cy="8816162"/>
          </a:xfrm>
          <a:solidFill>
            <a:schemeClr val="bg1">
              <a:lumMod val="95000"/>
            </a:schemeClr>
          </a:solidFill>
        </p:grpSpPr>
        <p:sp>
          <p:nvSpPr>
            <p:cNvPr id="6" name="Freeform 7"/>
            <p:cNvSpPr/>
            <p:nvPr/>
          </p:nvSpPr>
          <p:spPr>
            <a:xfrm>
              <a:off x="0" y="0"/>
              <a:ext cx="10679482" cy="8816162"/>
            </a:xfrm>
            <a:custGeom>
              <a:avLst/>
              <a:gdLst/>
              <a:ahLst/>
              <a:cxnLst/>
              <a:rect l="l" t="t" r="r" b="b"/>
              <a:pathLst>
                <a:path w="10679482" h="8816162">
                  <a:moveTo>
                    <a:pt x="1037468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11362"/>
                  </a:lnTo>
                  <a:cubicBezTo>
                    <a:pt x="0" y="8680272"/>
                    <a:pt x="135890" y="8816162"/>
                    <a:pt x="304800" y="8816162"/>
                  </a:cubicBezTo>
                  <a:lnTo>
                    <a:pt x="10374682" y="8816162"/>
                  </a:lnTo>
                  <a:cubicBezTo>
                    <a:pt x="10543593" y="8816162"/>
                    <a:pt x="10679482" y="8680272"/>
                    <a:pt x="10679482" y="8511362"/>
                  </a:cubicBezTo>
                  <a:lnTo>
                    <a:pt x="10679482" y="304800"/>
                  </a:lnTo>
                  <a:cubicBezTo>
                    <a:pt x="10679482" y="135890"/>
                    <a:pt x="10543593" y="0"/>
                    <a:pt x="10374682" y="0"/>
                  </a:cubicBezTo>
                  <a:close/>
                </a:path>
              </a:pathLst>
            </a:custGeom>
            <a:grpFill/>
            <a:ln>
              <a:solidFill>
                <a:srgbClr val="052929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7" name="pole tekstowe 6"/>
          <p:cNvSpPr txBox="1"/>
          <p:nvPr/>
        </p:nvSpPr>
        <p:spPr>
          <a:xfrm>
            <a:off x="3855692" y="1699842"/>
            <a:ext cx="701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 smtClean="0">
                <a:solidFill>
                  <a:srgbClr val="052929"/>
                </a:solidFill>
              </a:rPr>
              <a:t>OBSZAR</a:t>
            </a:r>
            <a:r>
              <a:rPr lang="pl-PL" sz="6000" b="1" dirty="0">
                <a:solidFill>
                  <a:srgbClr val="052929"/>
                </a:solidFill>
              </a:rPr>
              <a:t>	 </a:t>
            </a:r>
            <a:r>
              <a:rPr lang="pl-PL" sz="6000" b="1" dirty="0" smtClean="0">
                <a:solidFill>
                  <a:srgbClr val="052929"/>
                </a:solidFill>
              </a:rPr>
              <a:t>OŚWIATA, KAPITAŁ LUDZKI </a:t>
            </a:r>
            <a:br>
              <a:rPr lang="pl-PL" sz="6000" b="1" dirty="0" smtClean="0">
                <a:solidFill>
                  <a:srgbClr val="052929"/>
                </a:solidFill>
              </a:rPr>
            </a:br>
            <a:r>
              <a:rPr lang="pl-PL" sz="6000" b="1" dirty="0" smtClean="0">
                <a:solidFill>
                  <a:srgbClr val="052929"/>
                </a:solidFill>
              </a:rPr>
              <a:t>I SPOŁECZNY</a:t>
            </a:r>
            <a:endParaRPr lang="pl-PL" sz="6000" b="1" dirty="0">
              <a:solidFill>
                <a:srgbClr val="05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75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511" y="-136980"/>
            <a:ext cx="3620375" cy="7112001"/>
            <a:chOff x="0" y="105452"/>
            <a:chExt cx="2485895" cy="3479800"/>
          </a:xfrm>
          <a:solidFill>
            <a:srgbClr val="D4C1AC"/>
          </a:solidFill>
        </p:grpSpPr>
        <p:sp>
          <p:nvSpPr>
            <p:cNvPr id="3" name="Freeform 3"/>
            <p:cNvSpPr/>
            <p:nvPr/>
          </p:nvSpPr>
          <p:spPr>
            <a:xfrm>
              <a:off x="0" y="105452"/>
              <a:ext cx="2485895" cy="3479800"/>
            </a:xfrm>
            <a:custGeom>
              <a:avLst/>
              <a:gdLst/>
              <a:ahLst/>
              <a:cxnLst/>
              <a:rect l="l" t="t" r="r" b="b"/>
              <a:pathLst>
                <a:path w="2519633" h="3756895">
                  <a:moveTo>
                    <a:pt x="0" y="0"/>
                  </a:moveTo>
                  <a:lnTo>
                    <a:pt x="2519633" y="0"/>
                  </a:lnTo>
                  <a:lnTo>
                    <a:pt x="2519633" y="3756895"/>
                  </a:lnTo>
                  <a:lnTo>
                    <a:pt x="0" y="3756895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TextBox 4"/>
          <p:cNvSpPr txBox="1"/>
          <p:nvPr/>
        </p:nvSpPr>
        <p:spPr>
          <a:xfrm>
            <a:off x="-224853" y="207098"/>
            <a:ext cx="4063756" cy="17441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96"/>
              </a:lnSpc>
            </a:pPr>
            <a:r>
              <a:rPr lang="pl-PL" sz="3600" b="1" dirty="0">
                <a:solidFill>
                  <a:srgbClr val="052929"/>
                </a:solidFill>
              </a:rPr>
              <a:t>Obszar </a:t>
            </a:r>
            <a:r>
              <a:rPr lang="pl-PL" sz="3600" b="1" dirty="0" smtClean="0">
                <a:solidFill>
                  <a:srgbClr val="052929"/>
                </a:solidFill>
              </a:rPr>
              <a:t/>
            </a:r>
            <a:br>
              <a:rPr lang="pl-PL" sz="3600" b="1" dirty="0" smtClean="0">
                <a:solidFill>
                  <a:srgbClr val="052929"/>
                </a:solidFill>
              </a:rPr>
            </a:br>
            <a:r>
              <a:rPr lang="pl-PL" sz="3600" b="1" dirty="0" smtClean="0">
                <a:solidFill>
                  <a:srgbClr val="052929"/>
                </a:solidFill>
              </a:rPr>
              <a:t>oświata, kapitał ludzki i społeczny </a:t>
            </a:r>
            <a:endParaRPr lang="en-US" sz="3600" b="1" dirty="0">
              <a:solidFill>
                <a:srgbClr val="052929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760041" y="130613"/>
            <a:ext cx="83792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b="1" dirty="0">
                <a:solidFill>
                  <a:prstClr val="white"/>
                </a:solidFill>
              </a:rPr>
              <a:t>Działania</a:t>
            </a:r>
            <a:r>
              <a:rPr lang="pl-PL" sz="2800" b="1" dirty="0" smtClean="0">
                <a:solidFill>
                  <a:prstClr val="white"/>
                </a:solidFill>
              </a:rPr>
              <a:t>:</a:t>
            </a:r>
            <a:endParaRPr lang="pl-PL" sz="2800" b="1" dirty="0">
              <a:solidFill>
                <a:prstClr val="white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sz="2500" b="1" dirty="0" smtClean="0">
                <a:solidFill>
                  <a:prstClr val="white"/>
                </a:solidFill>
              </a:rPr>
              <a:t>1. </a:t>
            </a:r>
            <a:r>
              <a:rPr lang="pl-PL" sz="2500" dirty="0" smtClean="0">
                <a:solidFill>
                  <a:prstClr val="white"/>
                </a:solidFill>
              </a:rPr>
              <a:t>Wspieranie </a:t>
            </a:r>
            <a:r>
              <a:rPr lang="pl-PL" sz="2500" dirty="0">
                <a:solidFill>
                  <a:prstClr val="white"/>
                </a:solidFill>
              </a:rPr>
              <a:t>działań związanych z aktywizacją zawodową osób w wieku 25-34 lat oraz 50 +, a także działań mających na celu zwiększenie adaptacji do nowych zawodów. </a:t>
            </a:r>
          </a:p>
          <a:p>
            <a:pPr algn="just">
              <a:lnSpc>
                <a:spcPct val="150000"/>
              </a:lnSpc>
            </a:pPr>
            <a:r>
              <a:rPr lang="pl-PL" sz="2500" b="1" dirty="0" smtClean="0">
                <a:solidFill>
                  <a:prstClr val="white"/>
                </a:solidFill>
              </a:rPr>
              <a:t>2. </a:t>
            </a:r>
            <a:r>
              <a:rPr lang="pl-PL" sz="2500" dirty="0" smtClean="0">
                <a:solidFill>
                  <a:prstClr val="white"/>
                </a:solidFill>
              </a:rPr>
              <a:t>Stworzenie </a:t>
            </a:r>
            <a:r>
              <a:rPr lang="pl-PL" sz="2500" dirty="0">
                <a:solidFill>
                  <a:prstClr val="white"/>
                </a:solidFill>
              </a:rPr>
              <a:t>mechanizmów pomocowych, które zachęcą młodych do stałego zamieszkania na terenie gminy. </a:t>
            </a:r>
          </a:p>
          <a:p>
            <a:pPr algn="just">
              <a:lnSpc>
                <a:spcPct val="150000"/>
              </a:lnSpc>
            </a:pPr>
            <a:r>
              <a:rPr lang="pl-PL" sz="2500" b="1" dirty="0" smtClean="0">
                <a:solidFill>
                  <a:prstClr val="white"/>
                </a:solidFill>
              </a:rPr>
              <a:t>3. </a:t>
            </a:r>
            <a:r>
              <a:rPr lang="pl-PL" sz="2500" dirty="0" smtClean="0">
                <a:solidFill>
                  <a:prstClr val="white"/>
                </a:solidFill>
              </a:rPr>
              <a:t>Organizacja </a:t>
            </a:r>
            <a:r>
              <a:rPr lang="pl-PL" sz="2500" dirty="0">
                <a:solidFill>
                  <a:prstClr val="white"/>
                </a:solidFill>
              </a:rPr>
              <a:t>zajęć dla dzieci, młodzieży oraz szkoleń nauczycieli. </a:t>
            </a:r>
          </a:p>
          <a:p>
            <a:pPr algn="just">
              <a:lnSpc>
                <a:spcPct val="150000"/>
              </a:lnSpc>
            </a:pPr>
            <a:r>
              <a:rPr lang="pl-PL" sz="2500" b="1" dirty="0" smtClean="0">
                <a:solidFill>
                  <a:prstClr val="white"/>
                </a:solidFill>
              </a:rPr>
              <a:t>4. </a:t>
            </a:r>
            <a:r>
              <a:rPr lang="pl-PL" sz="2500" dirty="0" smtClean="0">
                <a:solidFill>
                  <a:prstClr val="white"/>
                </a:solidFill>
              </a:rPr>
              <a:t>Zwiększenie </a:t>
            </a:r>
            <a:r>
              <a:rPr lang="pl-PL" sz="2500" dirty="0">
                <a:solidFill>
                  <a:prstClr val="white"/>
                </a:solidFill>
              </a:rPr>
              <a:t>dostępności do podstawowej opieki zdrowotnej </a:t>
            </a:r>
            <a:r>
              <a:rPr lang="pl-PL" sz="2500" dirty="0" smtClean="0">
                <a:solidFill>
                  <a:prstClr val="white"/>
                </a:solidFill>
              </a:rPr>
              <a:t/>
            </a:r>
            <a:br>
              <a:rPr lang="pl-PL" sz="2500" dirty="0" smtClean="0">
                <a:solidFill>
                  <a:prstClr val="white"/>
                </a:solidFill>
              </a:rPr>
            </a:br>
            <a:r>
              <a:rPr lang="pl-PL" sz="2500" dirty="0" smtClean="0">
                <a:solidFill>
                  <a:prstClr val="white"/>
                </a:solidFill>
              </a:rPr>
              <a:t>i </a:t>
            </a:r>
            <a:r>
              <a:rPr lang="pl-PL" sz="2500" dirty="0">
                <a:solidFill>
                  <a:prstClr val="white"/>
                </a:solidFill>
              </a:rPr>
              <a:t>lekarzy specjalistów. </a:t>
            </a:r>
          </a:p>
        </p:txBody>
      </p:sp>
      <p:sp>
        <p:nvSpPr>
          <p:cNvPr id="5" name="Prostokąt 4"/>
          <p:cNvSpPr/>
          <p:nvPr/>
        </p:nvSpPr>
        <p:spPr>
          <a:xfrm>
            <a:off x="139666" y="2392740"/>
            <a:ext cx="325215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052929"/>
                </a:solidFill>
              </a:rPr>
              <a:t>Cel strategiczny:</a:t>
            </a:r>
          </a:p>
          <a:p>
            <a:endParaRPr lang="pl-PL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2000" b="1" i="1" dirty="0">
                <a:solidFill>
                  <a:srgbClr val="052929"/>
                </a:solidFill>
              </a:rPr>
              <a:t>Wzrost dostępności oświaty, opieki medycznej oraz udoskonalenie kształcenia połączonego z budową kapitału ludzkiego </a:t>
            </a:r>
            <a:r>
              <a:rPr lang="pl-PL" sz="2000" b="1" i="1" dirty="0" smtClean="0">
                <a:solidFill>
                  <a:srgbClr val="052929"/>
                </a:solidFill>
              </a:rPr>
              <a:t/>
            </a:r>
            <a:br>
              <a:rPr lang="pl-PL" sz="2000" b="1" i="1" dirty="0" smtClean="0">
                <a:solidFill>
                  <a:srgbClr val="052929"/>
                </a:solidFill>
              </a:rPr>
            </a:br>
            <a:r>
              <a:rPr lang="pl-PL" sz="2000" b="1" i="1" dirty="0" smtClean="0">
                <a:solidFill>
                  <a:srgbClr val="052929"/>
                </a:solidFill>
              </a:rPr>
              <a:t>i </a:t>
            </a:r>
            <a:r>
              <a:rPr lang="pl-PL" sz="2000" b="1" i="1" dirty="0">
                <a:solidFill>
                  <a:srgbClr val="052929"/>
                </a:solidFill>
              </a:rPr>
              <a:t>społecznego w celu podnoszenia jakości poziomu życia mieszkańców Gminy Gródek nad Dunajcem 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222232" y="2198915"/>
            <a:ext cx="3169589" cy="0"/>
          </a:xfrm>
          <a:prstGeom prst="line">
            <a:avLst/>
          </a:prstGeom>
          <a:ln>
            <a:solidFill>
              <a:srgbClr val="1A34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17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511" y="-136980"/>
            <a:ext cx="3620375" cy="7112001"/>
            <a:chOff x="0" y="105452"/>
            <a:chExt cx="2485895" cy="3479800"/>
          </a:xfrm>
          <a:solidFill>
            <a:srgbClr val="D4C1AC"/>
          </a:solidFill>
        </p:grpSpPr>
        <p:sp>
          <p:nvSpPr>
            <p:cNvPr id="3" name="Freeform 3"/>
            <p:cNvSpPr/>
            <p:nvPr/>
          </p:nvSpPr>
          <p:spPr>
            <a:xfrm>
              <a:off x="0" y="105452"/>
              <a:ext cx="2485895" cy="3479800"/>
            </a:xfrm>
            <a:custGeom>
              <a:avLst/>
              <a:gdLst/>
              <a:ahLst/>
              <a:cxnLst/>
              <a:rect l="l" t="t" r="r" b="b"/>
              <a:pathLst>
                <a:path w="2519633" h="3756895">
                  <a:moveTo>
                    <a:pt x="0" y="0"/>
                  </a:moveTo>
                  <a:lnTo>
                    <a:pt x="2519633" y="0"/>
                  </a:lnTo>
                  <a:lnTo>
                    <a:pt x="2519633" y="3756895"/>
                  </a:lnTo>
                  <a:lnTo>
                    <a:pt x="0" y="3756895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TextBox 4"/>
          <p:cNvSpPr txBox="1"/>
          <p:nvPr/>
        </p:nvSpPr>
        <p:spPr>
          <a:xfrm>
            <a:off x="-224853" y="207098"/>
            <a:ext cx="4063756" cy="17441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96"/>
              </a:lnSpc>
            </a:pPr>
            <a:r>
              <a:rPr lang="pl-PL" sz="3600" b="1" dirty="0">
                <a:solidFill>
                  <a:srgbClr val="052929"/>
                </a:solidFill>
              </a:rPr>
              <a:t>Obszar </a:t>
            </a:r>
            <a:r>
              <a:rPr lang="pl-PL" sz="3600" b="1" dirty="0" smtClean="0">
                <a:solidFill>
                  <a:srgbClr val="052929"/>
                </a:solidFill>
              </a:rPr>
              <a:t/>
            </a:r>
            <a:br>
              <a:rPr lang="pl-PL" sz="3600" b="1" dirty="0" smtClean="0">
                <a:solidFill>
                  <a:srgbClr val="052929"/>
                </a:solidFill>
              </a:rPr>
            </a:br>
            <a:r>
              <a:rPr lang="pl-PL" sz="3600" b="1" dirty="0" smtClean="0">
                <a:solidFill>
                  <a:srgbClr val="052929"/>
                </a:solidFill>
              </a:rPr>
              <a:t>oświata, kapitał ludzki i społeczny </a:t>
            </a:r>
            <a:endParaRPr lang="en-US" sz="3600" b="1" dirty="0">
              <a:solidFill>
                <a:srgbClr val="052929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760041" y="130613"/>
            <a:ext cx="8379264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b="1" dirty="0">
                <a:solidFill>
                  <a:prstClr val="white"/>
                </a:solidFill>
              </a:rPr>
              <a:t>Działania</a:t>
            </a:r>
            <a:r>
              <a:rPr lang="pl-PL" sz="2800" b="1" dirty="0" smtClean="0">
                <a:solidFill>
                  <a:prstClr val="white"/>
                </a:solidFill>
              </a:rPr>
              <a:t>:</a:t>
            </a:r>
            <a:endParaRPr lang="pl-PL" sz="2800" b="1" dirty="0">
              <a:solidFill>
                <a:prstClr val="white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sz="2500" b="1" dirty="0" smtClean="0">
                <a:solidFill>
                  <a:prstClr val="white"/>
                </a:solidFill>
              </a:rPr>
              <a:t>5. </a:t>
            </a:r>
            <a:r>
              <a:rPr lang="pl-PL" sz="2500" dirty="0" smtClean="0">
                <a:solidFill>
                  <a:prstClr val="white"/>
                </a:solidFill>
              </a:rPr>
              <a:t>Inwestycje </a:t>
            </a:r>
            <a:r>
              <a:rPr lang="pl-PL" sz="2500" dirty="0">
                <a:solidFill>
                  <a:prstClr val="white"/>
                </a:solidFill>
              </a:rPr>
              <a:t>związane z mieszkalnictwem socjalnym </a:t>
            </a:r>
            <a:r>
              <a:rPr lang="pl-PL" sz="2500" dirty="0" smtClean="0">
                <a:solidFill>
                  <a:prstClr val="white"/>
                </a:solidFill>
              </a:rPr>
              <a:t/>
            </a:r>
            <a:br>
              <a:rPr lang="pl-PL" sz="2500" dirty="0" smtClean="0">
                <a:solidFill>
                  <a:prstClr val="white"/>
                </a:solidFill>
              </a:rPr>
            </a:br>
            <a:r>
              <a:rPr lang="pl-PL" sz="2500" dirty="0" smtClean="0">
                <a:solidFill>
                  <a:prstClr val="white"/>
                </a:solidFill>
              </a:rPr>
              <a:t>i </a:t>
            </a:r>
            <a:r>
              <a:rPr lang="pl-PL" sz="2500" dirty="0">
                <a:solidFill>
                  <a:prstClr val="white"/>
                </a:solidFill>
              </a:rPr>
              <a:t>komunalnym. </a:t>
            </a:r>
          </a:p>
          <a:p>
            <a:pPr algn="just">
              <a:lnSpc>
                <a:spcPct val="150000"/>
              </a:lnSpc>
            </a:pPr>
            <a:r>
              <a:rPr lang="pl-PL" sz="2500" b="1" dirty="0" smtClean="0">
                <a:solidFill>
                  <a:prstClr val="white"/>
                </a:solidFill>
              </a:rPr>
              <a:t>6. </a:t>
            </a:r>
            <a:r>
              <a:rPr lang="pl-PL" sz="2500" dirty="0" smtClean="0">
                <a:solidFill>
                  <a:prstClr val="white"/>
                </a:solidFill>
              </a:rPr>
              <a:t>Remont</a:t>
            </a:r>
            <a:r>
              <a:rPr lang="pl-PL" sz="2500" dirty="0">
                <a:solidFill>
                  <a:prstClr val="white"/>
                </a:solidFill>
              </a:rPr>
              <a:t>, modernizacja i doposażenie placówek edukacyjnych na terenie gminy. </a:t>
            </a:r>
          </a:p>
          <a:p>
            <a:pPr algn="just">
              <a:lnSpc>
                <a:spcPct val="150000"/>
              </a:lnSpc>
            </a:pPr>
            <a:r>
              <a:rPr lang="pl-PL" sz="2500" b="1" dirty="0" smtClean="0">
                <a:solidFill>
                  <a:prstClr val="white"/>
                </a:solidFill>
              </a:rPr>
              <a:t>7. </a:t>
            </a:r>
            <a:r>
              <a:rPr lang="pl-PL" sz="2500" dirty="0" smtClean="0">
                <a:solidFill>
                  <a:prstClr val="white"/>
                </a:solidFill>
              </a:rPr>
              <a:t>Rozszerzenie </a:t>
            </a:r>
            <a:r>
              <a:rPr lang="pl-PL" sz="2500" dirty="0">
                <a:solidFill>
                  <a:prstClr val="white"/>
                </a:solidFill>
              </a:rPr>
              <a:t>oferty edukacyjnej dla dzieci i młodzieży szkolnej. </a:t>
            </a:r>
          </a:p>
          <a:p>
            <a:pPr algn="just">
              <a:lnSpc>
                <a:spcPct val="150000"/>
              </a:lnSpc>
            </a:pPr>
            <a:r>
              <a:rPr lang="pl-PL" sz="2500" b="1" dirty="0" smtClean="0">
                <a:solidFill>
                  <a:prstClr val="white"/>
                </a:solidFill>
              </a:rPr>
              <a:t>8. </a:t>
            </a:r>
            <a:r>
              <a:rPr lang="pl-PL" sz="2500" dirty="0" smtClean="0">
                <a:solidFill>
                  <a:prstClr val="white"/>
                </a:solidFill>
              </a:rPr>
              <a:t>Wspieranie </a:t>
            </a:r>
            <a:r>
              <a:rPr lang="pl-PL" sz="2500" dirty="0">
                <a:solidFill>
                  <a:prstClr val="white"/>
                </a:solidFill>
              </a:rPr>
              <a:t>świetlic w szkołach. </a:t>
            </a:r>
          </a:p>
          <a:p>
            <a:pPr algn="just">
              <a:lnSpc>
                <a:spcPct val="150000"/>
              </a:lnSpc>
            </a:pPr>
            <a:r>
              <a:rPr lang="pl-PL" sz="2500" b="1" dirty="0" smtClean="0">
                <a:solidFill>
                  <a:prstClr val="white"/>
                </a:solidFill>
              </a:rPr>
              <a:t>9. </a:t>
            </a:r>
            <a:r>
              <a:rPr lang="pl-PL" sz="2500" dirty="0" smtClean="0">
                <a:solidFill>
                  <a:prstClr val="white"/>
                </a:solidFill>
              </a:rPr>
              <a:t>Szkolenie </a:t>
            </a:r>
            <a:r>
              <a:rPr lang="pl-PL" sz="2500" dirty="0">
                <a:solidFill>
                  <a:prstClr val="white"/>
                </a:solidFill>
              </a:rPr>
              <a:t>mieszkańców gminy, w tym dzieci i młodzieży szkolnej w zakresie udzielania pierwszej pomocy i zachowania w sytuacjach zagrożenia. </a:t>
            </a:r>
            <a:endParaRPr lang="pl-PL" sz="2500" dirty="0" smtClean="0">
              <a:solidFill>
                <a:prstClr val="white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39666" y="2392740"/>
            <a:ext cx="325215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052929"/>
                </a:solidFill>
              </a:rPr>
              <a:t>Cel strategiczny:</a:t>
            </a:r>
          </a:p>
          <a:p>
            <a:endParaRPr lang="pl-PL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2000" b="1" i="1" dirty="0">
                <a:solidFill>
                  <a:srgbClr val="052929"/>
                </a:solidFill>
              </a:rPr>
              <a:t>Wzrost dostępności oświaty, opieki medycznej oraz udoskonalenie kształcenia połączonego z budową kapitału ludzkiego </a:t>
            </a:r>
            <a:r>
              <a:rPr lang="pl-PL" sz="2000" b="1" i="1" dirty="0" smtClean="0">
                <a:solidFill>
                  <a:srgbClr val="052929"/>
                </a:solidFill>
              </a:rPr>
              <a:t/>
            </a:r>
            <a:br>
              <a:rPr lang="pl-PL" sz="2000" b="1" i="1" dirty="0" smtClean="0">
                <a:solidFill>
                  <a:srgbClr val="052929"/>
                </a:solidFill>
              </a:rPr>
            </a:br>
            <a:r>
              <a:rPr lang="pl-PL" sz="2000" b="1" i="1" dirty="0" smtClean="0">
                <a:solidFill>
                  <a:srgbClr val="052929"/>
                </a:solidFill>
              </a:rPr>
              <a:t>i </a:t>
            </a:r>
            <a:r>
              <a:rPr lang="pl-PL" sz="2000" b="1" i="1" dirty="0">
                <a:solidFill>
                  <a:srgbClr val="052929"/>
                </a:solidFill>
              </a:rPr>
              <a:t>społecznego w celu podnoszenia jakości poziomu życia mieszkańców Gminy Gródek nad Dunajcem 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222232" y="2198915"/>
            <a:ext cx="3169589" cy="0"/>
          </a:xfrm>
          <a:prstGeom prst="line">
            <a:avLst/>
          </a:prstGeom>
          <a:ln>
            <a:solidFill>
              <a:srgbClr val="1A34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66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511" y="-136980"/>
            <a:ext cx="3620375" cy="7112001"/>
            <a:chOff x="0" y="105452"/>
            <a:chExt cx="2485895" cy="3479800"/>
          </a:xfrm>
          <a:solidFill>
            <a:srgbClr val="D4C1AC"/>
          </a:solidFill>
        </p:grpSpPr>
        <p:sp>
          <p:nvSpPr>
            <p:cNvPr id="3" name="Freeform 3"/>
            <p:cNvSpPr/>
            <p:nvPr/>
          </p:nvSpPr>
          <p:spPr>
            <a:xfrm>
              <a:off x="0" y="105452"/>
              <a:ext cx="2485895" cy="3479800"/>
            </a:xfrm>
            <a:custGeom>
              <a:avLst/>
              <a:gdLst/>
              <a:ahLst/>
              <a:cxnLst/>
              <a:rect l="l" t="t" r="r" b="b"/>
              <a:pathLst>
                <a:path w="2519633" h="3756895">
                  <a:moveTo>
                    <a:pt x="0" y="0"/>
                  </a:moveTo>
                  <a:lnTo>
                    <a:pt x="2519633" y="0"/>
                  </a:lnTo>
                  <a:lnTo>
                    <a:pt x="2519633" y="3756895"/>
                  </a:lnTo>
                  <a:lnTo>
                    <a:pt x="0" y="3756895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TextBox 4"/>
          <p:cNvSpPr txBox="1"/>
          <p:nvPr/>
        </p:nvSpPr>
        <p:spPr>
          <a:xfrm>
            <a:off x="-224853" y="207098"/>
            <a:ext cx="4063756" cy="17441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96"/>
              </a:lnSpc>
            </a:pPr>
            <a:r>
              <a:rPr lang="pl-PL" sz="3600" b="1" dirty="0">
                <a:solidFill>
                  <a:srgbClr val="052929"/>
                </a:solidFill>
              </a:rPr>
              <a:t>Obszar </a:t>
            </a:r>
            <a:r>
              <a:rPr lang="pl-PL" sz="3600" b="1" dirty="0" smtClean="0">
                <a:solidFill>
                  <a:srgbClr val="052929"/>
                </a:solidFill>
              </a:rPr>
              <a:t/>
            </a:r>
            <a:br>
              <a:rPr lang="pl-PL" sz="3600" b="1" dirty="0" smtClean="0">
                <a:solidFill>
                  <a:srgbClr val="052929"/>
                </a:solidFill>
              </a:rPr>
            </a:br>
            <a:r>
              <a:rPr lang="pl-PL" sz="3600" b="1" dirty="0" smtClean="0">
                <a:solidFill>
                  <a:srgbClr val="052929"/>
                </a:solidFill>
              </a:rPr>
              <a:t>oświata, kapitał ludzki i społeczny </a:t>
            </a:r>
            <a:endParaRPr lang="en-US" sz="3600" b="1" dirty="0">
              <a:solidFill>
                <a:srgbClr val="052929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638564" y="-124258"/>
            <a:ext cx="8379264" cy="7086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b="1" dirty="0">
                <a:solidFill>
                  <a:prstClr val="white"/>
                </a:solidFill>
              </a:rPr>
              <a:t>Działania</a:t>
            </a:r>
            <a:r>
              <a:rPr lang="pl-PL" sz="2800" b="1" dirty="0" smtClean="0">
                <a:solidFill>
                  <a:prstClr val="white"/>
                </a:solidFill>
              </a:rPr>
              <a:t>:</a:t>
            </a:r>
            <a:endParaRPr lang="pl-PL" sz="2800" b="1" dirty="0">
              <a:solidFill>
                <a:prstClr val="white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sz="2500" b="1" dirty="0" smtClean="0">
                <a:solidFill>
                  <a:prstClr val="white"/>
                </a:solidFill>
              </a:rPr>
              <a:t>10. </a:t>
            </a:r>
            <a:r>
              <a:rPr lang="pl-PL" sz="2500" dirty="0" smtClean="0">
                <a:solidFill>
                  <a:prstClr val="white"/>
                </a:solidFill>
              </a:rPr>
              <a:t>Promocja </a:t>
            </a:r>
            <a:r>
              <a:rPr lang="pl-PL" sz="2500" dirty="0">
                <a:solidFill>
                  <a:prstClr val="white"/>
                </a:solidFill>
              </a:rPr>
              <a:t>zdrowego trybu życia wśród mieszkańców. </a:t>
            </a:r>
          </a:p>
          <a:p>
            <a:pPr algn="just">
              <a:lnSpc>
                <a:spcPct val="150000"/>
              </a:lnSpc>
            </a:pPr>
            <a:r>
              <a:rPr lang="pl-PL" sz="2500" b="1" dirty="0" smtClean="0">
                <a:solidFill>
                  <a:prstClr val="white"/>
                </a:solidFill>
              </a:rPr>
              <a:t>11. </a:t>
            </a:r>
            <a:r>
              <a:rPr lang="pl-PL" sz="2500" dirty="0" smtClean="0">
                <a:solidFill>
                  <a:prstClr val="white"/>
                </a:solidFill>
              </a:rPr>
              <a:t>Wspieranie </a:t>
            </a:r>
            <a:r>
              <a:rPr lang="pl-PL" sz="2500" dirty="0">
                <a:solidFill>
                  <a:prstClr val="white"/>
                </a:solidFill>
              </a:rPr>
              <a:t>rozwoju specjalistycznej opieki zdrowotnej </a:t>
            </a:r>
            <a:r>
              <a:rPr lang="pl-PL" sz="2500" dirty="0" smtClean="0">
                <a:solidFill>
                  <a:prstClr val="white"/>
                </a:solidFill>
              </a:rPr>
              <a:t/>
            </a:r>
            <a:br>
              <a:rPr lang="pl-PL" sz="2500" dirty="0" smtClean="0">
                <a:solidFill>
                  <a:prstClr val="white"/>
                </a:solidFill>
              </a:rPr>
            </a:br>
            <a:r>
              <a:rPr lang="pl-PL" sz="2500" dirty="0" smtClean="0">
                <a:solidFill>
                  <a:prstClr val="white"/>
                </a:solidFill>
              </a:rPr>
              <a:t>i </a:t>
            </a:r>
            <a:r>
              <a:rPr lang="pl-PL" sz="2500" dirty="0">
                <a:solidFill>
                  <a:prstClr val="white"/>
                </a:solidFill>
              </a:rPr>
              <a:t>rehabilitacyjnej. </a:t>
            </a:r>
          </a:p>
          <a:p>
            <a:pPr algn="just">
              <a:lnSpc>
                <a:spcPct val="150000"/>
              </a:lnSpc>
            </a:pPr>
            <a:r>
              <a:rPr lang="pl-PL" sz="2500" b="1" dirty="0" smtClean="0">
                <a:solidFill>
                  <a:prstClr val="white"/>
                </a:solidFill>
              </a:rPr>
              <a:t>12. </a:t>
            </a:r>
            <a:r>
              <a:rPr lang="pl-PL" sz="2500" dirty="0" smtClean="0">
                <a:solidFill>
                  <a:prstClr val="white"/>
                </a:solidFill>
              </a:rPr>
              <a:t>Rozbudowa </a:t>
            </a:r>
            <a:r>
              <a:rPr lang="pl-PL" sz="2500" dirty="0">
                <a:solidFill>
                  <a:prstClr val="white"/>
                </a:solidFill>
              </a:rPr>
              <a:t>Ośrodków Kultury na ternie gminy Gródek nad Dunajcem. </a:t>
            </a:r>
          </a:p>
          <a:p>
            <a:pPr algn="just">
              <a:lnSpc>
                <a:spcPct val="150000"/>
              </a:lnSpc>
            </a:pPr>
            <a:r>
              <a:rPr lang="pl-PL" sz="2500" b="1" dirty="0" smtClean="0">
                <a:solidFill>
                  <a:prstClr val="white"/>
                </a:solidFill>
              </a:rPr>
              <a:t>13. </a:t>
            </a:r>
            <a:r>
              <a:rPr lang="pl-PL" sz="2500" dirty="0" smtClean="0">
                <a:solidFill>
                  <a:prstClr val="white"/>
                </a:solidFill>
              </a:rPr>
              <a:t>Rozbudowa </a:t>
            </a:r>
            <a:r>
              <a:rPr lang="pl-PL" sz="2500" dirty="0">
                <a:solidFill>
                  <a:prstClr val="white"/>
                </a:solidFill>
              </a:rPr>
              <a:t>bazy dydaktycznej i sportowej na terenie gminy Gródek nad Dunajcem. </a:t>
            </a:r>
          </a:p>
          <a:p>
            <a:pPr algn="just">
              <a:lnSpc>
                <a:spcPct val="150000"/>
              </a:lnSpc>
            </a:pPr>
            <a:r>
              <a:rPr lang="pl-PL" sz="2500" b="1" dirty="0" smtClean="0">
                <a:solidFill>
                  <a:prstClr val="white"/>
                </a:solidFill>
              </a:rPr>
              <a:t>14. </a:t>
            </a:r>
            <a:r>
              <a:rPr lang="pl-PL" sz="2500" dirty="0" smtClean="0">
                <a:solidFill>
                  <a:prstClr val="white"/>
                </a:solidFill>
              </a:rPr>
              <a:t>Zintegrowane </a:t>
            </a:r>
            <a:r>
              <a:rPr lang="pl-PL" sz="2500" dirty="0">
                <a:solidFill>
                  <a:prstClr val="white"/>
                </a:solidFill>
              </a:rPr>
              <a:t>Centrum Pomocy Społeczności Lokalnej Rożnów. </a:t>
            </a:r>
          </a:p>
          <a:p>
            <a:pPr algn="just">
              <a:lnSpc>
                <a:spcPct val="150000"/>
              </a:lnSpc>
            </a:pPr>
            <a:r>
              <a:rPr lang="pl-PL" sz="2500" b="1" dirty="0" smtClean="0">
                <a:solidFill>
                  <a:prstClr val="white"/>
                </a:solidFill>
              </a:rPr>
              <a:t>15. </a:t>
            </a:r>
            <a:r>
              <a:rPr lang="pl-PL" sz="2500" dirty="0" smtClean="0">
                <a:solidFill>
                  <a:prstClr val="white"/>
                </a:solidFill>
              </a:rPr>
              <a:t>Stworzenie </a:t>
            </a:r>
            <a:r>
              <a:rPr lang="pl-PL" sz="2500" dirty="0">
                <a:solidFill>
                  <a:prstClr val="white"/>
                </a:solidFill>
              </a:rPr>
              <a:t>Centrum Aktywności Społecznej dla mieszkańców gminy (na bazie istniejących Klubów Seniora).</a:t>
            </a:r>
            <a:endParaRPr lang="pl-PL" sz="2500" dirty="0" smtClean="0">
              <a:solidFill>
                <a:prstClr val="white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39666" y="2392740"/>
            <a:ext cx="325215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052929"/>
                </a:solidFill>
              </a:rPr>
              <a:t>Cel strategiczny:</a:t>
            </a:r>
          </a:p>
          <a:p>
            <a:endParaRPr lang="pl-PL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2000" b="1" i="1" dirty="0">
                <a:solidFill>
                  <a:srgbClr val="052929"/>
                </a:solidFill>
              </a:rPr>
              <a:t>Wzrost dostępności oświaty, opieki medycznej oraz udoskonalenie kształcenia połączonego z budową kapitału ludzkiego </a:t>
            </a:r>
            <a:r>
              <a:rPr lang="pl-PL" sz="2000" b="1" i="1" dirty="0" smtClean="0">
                <a:solidFill>
                  <a:srgbClr val="052929"/>
                </a:solidFill>
              </a:rPr>
              <a:t/>
            </a:r>
            <a:br>
              <a:rPr lang="pl-PL" sz="2000" b="1" i="1" dirty="0" smtClean="0">
                <a:solidFill>
                  <a:srgbClr val="052929"/>
                </a:solidFill>
              </a:rPr>
            </a:br>
            <a:r>
              <a:rPr lang="pl-PL" sz="2000" b="1" i="1" dirty="0" smtClean="0">
                <a:solidFill>
                  <a:srgbClr val="052929"/>
                </a:solidFill>
              </a:rPr>
              <a:t>i </a:t>
            </a:r>
            <a:r>
              <a:rPr lang="pl-PL" sz="2000" b="1" i="1" dirty="0">
                <a:solidFill>
                  <a:srgbClr val="052929"/>
                </a:solidFill>
              </a:rPr>
              <a:t>społecznego w celu podnoszenia jakości poziomu życia mieszkańców Gminy Gródek nad Dunajcem 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222232" y="2198915"/>
            <a:ext cx="3169589" cy="0"/>
          </a:xfrm>
          <a:prstGeom prst="line">
            <a:avLst/>
          </a:prstGeom>
          <a:ln>
            <a:solidFill>
              <a:srgbClr val="1A34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22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044053" flipH="1" flipV="1">
            <a:off x="-5386630" y="2445952"/>
            <a:ext cx="9318202" cy="460086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859697">
            <a:off x="-4242409" y="-3019967"/>
            <a:ext cx="7621369" cy="60399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017538">
            <a:off x="-2964524" y="1045936"/>
            <a:ext cx="6281801" cy="4978328"/>
          </a:xfrm>
          <a:prstGeom prst="rect">
            <a:avLst/>
          </a:prstGeom>
        </p:spPr>
      </p:pic>
      <p:grpSp>
        <p:nvGrpSpPr>
          <p:cNvPr id="5" name="Group 6"/>
          <p:cNvGrpSpPr/>
          <p:nvPr/>
        </p:nvGrpSpPr>
        <p:grpSpPr>
          <a:xfrm rot="-5400000">
            <a:off x="5241290" y="-691625"/>
            <a:ext cx="4134199" cy="8453448"/>
            <a:chOff x="0" y="0"/>
            <a:chExt cx="10679483" cy="8816162"/>
          </a:xfrm>
          <a:solidFill>
            <a:schemeClr val="bg1">
              <a:lumMod val="95000"/>
            </a:schemeClr>
          </a:solidFill>
        </p:grpSpPr>
        <p:sp>
          <p:nvSpPr>
            <p:cNvPr id="6" name="Freeform 7"/>
            <p:cNvSpPr/>
            <p:nvPr/>
          </p:nvSpPr>
          <p:spPr>
            <a:xfrm>
              <a:off x="0" y="0"/>
              <a:ext cx="10679482" cy="8816162"/>
            </a:xfrm>
            <a:custGeom>
              <a:avLst/>
              <a:gdLst/>
              <a:ahLst/>
              <a:cxnLst/>
              <a:rect l="l" t="t" r="r" b="b"/>
              <a:pathLst>
                <a:path w="10679482" h="8816162">
                  <a:moveTo>
                    <a:pt x="1037468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11362"/>
                  </a:lnTo>
                  <a:cubicBezTo>
                    <a:pt x="0" y="8680272"/>
                    <a:pt x="135890" y="8816162"/>
                    <a:pt x="304800" y="8816162"/>
                  </a:cubicBezTo>
                  <a:lnTo>
                    <a:pt x="10374682" y="8816162"/>
                  </a:lnTo>
                  <a:cubicBezTo>
                    <a:pt x="10543593" y="8816162"/>
                    <a:pt x="10679482" y="8680272"/>
                    <a:pt x="10679482" y="8511362"/>
                  </a:cubicBezTo>
                  <a:lnTo>
                    <a:pt x="10679482" y="304800"/>
                  </a:lnTo>
                  <a:cubicBezTo>
                    <a:pt x="10679482" y="135890"/>
                    <a:pt x="10543593" y="0"/>
                    <a:pt x="10374682" y="0"/>
                  </a:cubicBezTo>
                  <a:close/>
                </a:path>
              </a:pathLst>
            </a:custGeom>
            <a:grpFill/>
            <a:ln>
              <a:solidFill>
                <a:srgbClr val="052929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7" name="pole tekstowe 6"/>
          <p:cNvSpPr txBox="1"/>
          <p:nvPr/>
        </p:nvSpPr>
        <p:spPr>
          <a:xfrm>
            <a:off x="3186670" y="1467999"/>
            <a:ext cx="83484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>
                <a:solidFill>
                  <a:srgbClr val="052929"/>
                </a:solidFill>
              </a:rPr>
              <a:t>OBSZAR </a:t>
            </a:r>
            <a:r>
              <a:rPr lang="pl-PL" sz="5400" b="1" dirty="0" smtClean="0">
                <a:solidFill>
                  <a:srgbClr val="052929"/>
                </a:solidFill>
              </a:rPr>
              <a:t>GOSPODARKA PRZESTRZENNA,</a:t>
            </a:r>
            <a:br>
              <a:rPr lang="pl-PL" sz="5400" b="1" dirty="0" smtClean="0">
                <a:solidFill>
                  <a:srgbClr val="052929"/>
                </a:solidFill>
              </a:rPr>
            </a:br>
            <a:r>
              <a:rPr lang="pl-PL" sz="5400" b="1" dirty="0" smtClean="0">
                <a:solidFill>
                  <a:srgbClr val="052929"/>
                </a:solidFill>
              </a:rPr>
              <a:t>ŚRODOWISKO </a:t>
            </a:r>
            <a:br>
              <a:rPr lang="pl-PL" sz="5400" b="1" dirty="0" smtClean="0">
                <a:solidFill>
                  <a:srgbClr val="052929"/>
                </a:solidFill>
              </a:rPr>
            </a:br>
            <a:r>
              <a:rPr lang="pl-PL" sz="5400" b="1" dirty="0" smtClean="0">
                <a:solidFill>
                  <a:srgbClr val="052929"/>
                </a:solidFill>
              </a:rPr>
              <a:t>I INFRASTRUKTURA TECHNICZNA </a:t>
            </a:r>
            <a:endParaRPr lang="pl-PL" sz="5400" b="1" dirty="0">
              <a:solidFill>
                <a:srgbClr val="05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66" y="-32105"/>
            <a:ext cx="3620375" cy="6890106"/>
            <a:chOff x="0" y="105452"/>
            <a:chExt cx="2485895" cy="3479800"/>
          </a:xfrm>
          <a:solidFill>
            <a:srgbClr val="D4C1AC"/>
          </a:solidFill>
        </p:grpSpPr>
        <p:sp>
          <p:nvSpPr>
            <p:cNvPr id="3" name="Freeform 3"/>
            <p:cNvSpPr/>
            <p:nvPr/>
          </p:nvSpPr>
          <p:spPr>
            <a:xfrm>
              <a:off x="0" y="105452"/>
              <a:ext cx="2485895" cy="3479800"/>
            </a:xfrm>
            <a:custGeom>
              <a:avLst/>
              <a:gdLst/>
              <a:ahLst/>
              <a:cxnLst/>
              <a:rect l="l" t="t" r="r" b="b"/>
              <a:pathLst>
                <a:path w="2519633" h="3756895">
                  <a:moveTo>
                    <a:pt x="0" y="0"/>
                  </a:moveTo>
                  <a:lnTo>
                    <a:pt x="2519633" y="0"/>
                  </a:lnTo>
                  <a:lnTo>
                    <a:pt x="2519633" y="3756895"/>
                  </a:lnTo>
                  <a:lnTo>
                    <a:pt x="0" y="3756895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TextBox 4"/>
          <p:cNvSpPr txBox="1"/>
          <p:nvPr/>
        </p:nvSpPr>
        <p:spPr>
          <a:xfrm>
            <a:off x="-224853" y="0"/>
            <a:ext cx="4063756" cy="3554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96"/>
              </a:lnSpc>
            </a:pPr>
            <a:r>
              <a:rPr lang="pl-PL" sz="3600" b="1" dirty="0">
                <a:solidFill>
                  <a:srgbClr val="052929"/>
                </a:solidFill>
              </a:rPr>
              <a:t>Obszar </a:t>
            </a:r>
            <a:r>
              <a:rPr lang="pl-PL" sz="3600" b="1" dirty="0" smtClean="0">
                <a:solidFill>
                  <a:srgbClr val="052929"/>
                </a:solidFill>
              </a:rPr>
              <a:t/>
            </a:r>
            <a:br>
              <a:rPr lang="pl-PL" sz="3600" b="1" dirty="0" smtClean="0">
                <a:solidFill>
                  <a:srgbClr val="052929"/>
                </a:solidFill>
              </a:rPr>
            </a:br>
            <a:r>
              <a:rPr lang="pl-PL" sz="3600" b="1" dirty="0" smtClean="0">
                <a:solidFill>
                  <a:srgbClr val="052929"/>
                </a:solidFill>
              </a:rPr>
              <a:t>gospodarka przestrzenna, środowisko </a:t>
            </a:r>
            <a:br>
              <a:rPr lang="pl-PL" sz="3600" b="1" dirty="0" smtClean="0">
                <a:solidFill>
                  <a:srgbClr val="052929"/>
                </a:solidFill>
              </a:rPr>
            </a:br>
            <a:r>
              <a:rPr lang="pl-PL" sz="3600" b="1" dirty="0" smtClean="0">
                <a:solidFill>
                  <a:srgbClr val="052929"/>
                </a:solidFill>
              </a:rPr>
              <a:t>i infrastruktura techniczna </a:t>
            </a:r>
            <a:endParaRPr lang="en-US" sz="3600" b="1" dirty="0">
              <a:solidFill>
                <a:srgbClr val="052929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687092" y="-98780"/>
            <a:ext cx="8495383" cy="7086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800" b="1" dirty="0">
                <a:solidFill>
                  <a:prstClr val="white"/>
                </a:solidFill>
              </a:rPr>
              <a:t>Działania</a:t>
            </a:r>
            <a:r>
              <a:rPr lang="pl-PL" sz="2800" b="1" dirty="0" smtClean="0">
                <a:solidFill>
                  <a:prstClr val="white"/>
                </a:solidFill>
              </a:rPr>
              <a:t>:</a:t>
            </a:r>
            <a:endParaRPr lang="pl-PL" sz="2800" b="1" dirty="0">
              <a:solidFill>
                <a:prstClr val="white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sz="2500" b="1" dirty="0" smtClean="0">
                <a:solidFill>
                  <a:prstClr val="white"/>
                </a:solidFill>
              </a:rPr>
              <a:t>1. </a:t>
            </a:r>
            <a:r>
              <a:rPr lang="pl-PL" sz="2500" dirty="0" smtClean="0">
                <a:solidFill>
                  <a:prstClr val="white"/>
                </a:solidFill>
              </a:rPr>
              <a:t>Podejmowanie </a:t>
            </a:r>
            <a:r>
              <a:rPr lang="pl-PL" sz="2500" dirty="0">
                <a:solidFill>
                  <a:prstClr val="white"/>
                </a:solidFill>
              </a:rPr>
              <a:t>działań na rzecz rozwiązanie problemów prawnych, własnościowych </a:t>
            </a:r>
            <a:r>
              <a:rPr lang="pl-PL" sz="2500" dirty="0" smtClean="0">
                <a:solidFill>
                  <a:prstClr val="white"/>
                </a:solidFill>
              </a:rPr>
              <a:t>i </a:t>
            </a:r>
            <a:r>
              <a:rPr lang="pl-PL" sz="2500" dirty="0">
                <a:solidFill>
                  <a:prstClr val="white"/>
                </a:solidFill>
              </a:rPr>
              <a:t>kompetencyjnych związanych </a:t>
            </a:r>
            <a:r>
              <a:rPr lang="pl-PL" sz="2500" dirty="0" smtClean="0">
                <a:solidFill>
                  <a:prstClr val="white"/>
                </a:solidFill>
              </a:rPr>
              <a:t/>
            </a:r>
            <a:br>
              <a:rPr lang="pl-PL" sz="2500" dirty="0" smtClean="0">
                <a:solidFill>
                  <a:prstClr val="white"/>
                </a:solidFill>
              </a:rPr>
            </a:br>
            <a:r>
              <a:rPr lang="pl-PL" sz="2500" dirty="0" smtClean="0">
                <a:solidFill>
                  <a:prstClr val="white"/>
                </a:solidFill>
              </a:rPr>
              <a:t>z </a:t>
            </a:r>
            <a:r>
              <a:rPr lang="pl-PL" sz="2500" dirty="0">
                <a:solidFill>
                  <a:prstClr val="white"/>
                </a:solidFill>
              </a:rPr>
              <a:t>własnością linii brzegowej Jeziora Rożnowskiego.</a:t>
            </a:r>
          </a:p>
          <a:p>
            <a:pPr algn="just">
              <a:lnSpc>
                <a:spcPct val="150000"/>
              </a:lnSpc>
            </a:pPr>
            <a:r>
              <a:rPr lang="pl-PL" sz="2500" b="1" dirty="0" smtClean="0">
                <a:solidFill>
                  <a:prstClr val="white"/>
                </a:solidFill>
              </a:rPr>
              <a:t>2. </a:t>
            </a:r>
            <a:r>
              <a:rPr lang="pl-PL" sz="2500" dirty="0" smtClean="0">
                <a:solidFill>
                  <a:prstClr val="white"/>
                </a:solidFill>
              </a:rPr>
              <a:t>Podejmowanie </a:t>
            </a:r>
            <a:r>
              <a:rPr lang="pl-PL" sz="2500" dirty="0">
                <a:solidFill>
                  <a:prstClr val="white"/>
                </a:solidFill>
              </a:rPr>
              <a:t>działań zmierzających do podniesienia kompetencji mających wpływ na  czystość Jeziora Rożnowskiego oraz Jeziora Czchowskiego oraz usuwanie zanieczyszczeń linii brzegowej przez Gminę Gródek nad Dunajcem. </a:t>
            </a:r>
          </a:p>
          <a:p>
            <a:pPr algn="just">
              <a:lnSpc>
                <a:spcPct val="150000"/>
              </a:lnSpc>
            </a:pPr>
            <a:r>
              <a:rPr lang="pl-PL" sz="2500" b="1" dirty="0" smtClean="0">
                <a:solidFill>
                  <a:prstClr val="white"/>
                </a:solidFill>
              </a:rPr>
              <a:t>3. </a:t>
            </a:r>
            <a:r>
              <a:rPr lang="pl-PL" sz="2500" dirty="0" smtClean="0">
                <a:solidFill>
                  <a:prstClr val="white"/>
                </a:solidFill>
              </a:rPr>
              <a:t>Edukacja </a:t>
            </a:r>
            <a:r>
              <a:rPr lang="pl-PL" sz="2500" dirty="0">
                <a:solidFill>
                  <a:prstClr val="white"/>
                </a:solidFill>
              </a:rPr>
              <a:t>dzieci i młodzieży w zakresie bezpieczeństwa </a:t>
            </a:r>
            <a:r>
              <a:rPr lang="pl-PL" sz="2500" dirty="0" smtClean="0">
                <a:solidFill>
                  <a:prstClr val="white"/>
                </a:solidFill>
              </a:rPr>
              <a:t/>
            </a:r>
            <a:br>
              <a:rPr lang="pl-PL" sz="2500" dirty="0" smtClean="0">
                <a:solidFill>
                  <a:prstClr val="white"/>
                </a:solidFill>
              </a:rPr>
            </a:br>
            <a:r>
              <a:rPr lang="pl-PL" sz="2500" dirty="0" smtClean="0">
                <a:solidFill>
                  <a:prstClr val="white"/>
                </a:solidFill>
              </a:rPr>
              <a:t>w </a:t>
            </a:r>
            <a:r>
              <a:rPr lang="pl-PL" sz="2500" dirty="0">
                <a:solidFill>
                  <a:prstClr val="white"/>
                </a:solidFill>
              </a:rPr>
              <a:t>ruchu drogowym</a:t>
            </a:r>
            <a:r>
              <a:rPr lang="pl-PL" sz="2500" dirty="0" smtClean="0">
                <a:solidFill>
                  <a:prstClr val="white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l-PL" sz="2500" b="1" dirty="0" smtClean="0">
                <a:solidFill>
                  <a:prstClr val="white"/>
                </a:solidFill>
              </a:rPr>
              <a:t>4. </a:t>
            </a:r>
            <a:r>
              <a:rPr lang="pl-PL" sz="2500" dirty="0" smtClean="0">
                <a:solidFill>
                  <a:prstClr val="white"/>
                </a:solidFill>
              </a:rPr>
              <a:t>Wspieranie budowy przydomowych oczyszczalni ścieków na terenach o rozproszonej zabudowie. </a:t>
            </a:r>
            <a:endParaRPr lang="pl-PL" sz="2500" dirty="0">
              <a:solidFill>
                <a:prstClr val="white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22228" y="3493356"/>
            <a:ext cx="333471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052929"/>
                </a:solidFill>
              </a:rPr>
              <a:t>Cel strategiczny:</a:t>
            </a:r>
          </a:p>
          <a:p>
            <a:endParaRPr lang="pl-PL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2000" b="1" i="1" dirty="0">
                <a:solidFill>
                  <a:srgbClr val="052929"/>
                </a:solidFill>
              </a:rPr>
              <a:t>Aktywna ochrona środowiska, dbałość </a:t>
            </a:r>
            <a:r>
              <a:rPr lang="pl-PL" sz="2000" b="1" i="1" dirty="0" smtClean="0">
                <a:solidFill>
                  <a:srgbClr val="052929"/>
                </a:solidFill>
              </a:rPr>
              <a:t/>
            </a:r>
            <a:br>
              <a:rPr lang="pl-PL" sz="2000" b="1" i="1" dirty="0" smtClean="0">
                <a:solidFill>
                  <a:srgbClr val="052929"/>
                </a:solidFill>
              </a:rPr>
            </a:br>
            <a:r>
              <a:rPr lang="pl-PL" sz="2000" b="1" i="1" dirty="0" smtClean="0">
                <a:solidFill>
                  <a:srgbClr val="052929"/>
                </a:solidFill>
              </a:rPr>
              <a:t>o </a:t>
            </a:r>
            <a:r>
              <a:rPr lang="pl-PL" sz="2000" b="1" i="1" dirty="0">
                <a:solidFill>
                  <a:srgbClr val="052929"/>
                </a:solidFill>
              </a:rPr>
              <a:t>krajobraz przy wykorzystaniu zasobów naturalnych, wraz </a:t>
            </a:r>
            <a:r>
              <a:rPr lang="pl-PL" sz="2000" b="1" i="1" dirty="0" smtClean="0">
                <a:solidFill>
                  <a:srgbClr val="052929"/>
                </a:solidFill>
              </a:rPr>
              <a:t/>
            </a:r>
            <a:br>
              <a:rPr lang="pl-PL" sz="2000" b="1" i="1" dirty="0" smtClean="0">
                <a:solidFill>
                  <a:srgbClr val="052929"/>
                </a:solidFill>
              </a:rPr>
            </a:br>
            <a:r>
              <a:rPr lang="pl-PL" sz="2000" b="1" i="1" dirty="0" smtClean="0">
                <a:solidFill>
                  <a:srgbClr val="052929"/>
                </a:solidFill>
              </a:rPr>
              <a:t>z </a:t>
            </a:r>
            <a:r>
              <a:rPr lang="pl-PL" sz="2000" b="1" i="1" dirty="0">
                <a:solidFill>
                  <a:srgbClr val="052929"/>
                </a:solidFill>
              </a:rPr>
              <a:t>poprawą jakości </a:t>
            </a:r>
            <a:r>
              <a:rPr lang="pl-PL" sz="2000" b="1" i="1" dirty="0" smtClean="0">
                <a:solidFill>
                  <a:srgbClr val="052929"/>
                </a:solidFill>
              </a:rPr>
              <a:t/>
            </a:r>
            <a:br>
              <a:rPr lang="pl-PL" sz="2000" b="1" i="1" dirty="0" smtClean="0">
                <a:solidFill>
                  <a:srgbClr val="052929"/>
                </a:solidFill>
              </a:rPr>
            </a:br>
            <a:r>
              <a:rPr lang="pl-PL" sz="2000" b="1" i="1" dirty="0" smtClean="0">
                <a:solidFill>
                  <a:srgbClr val="052929"/>
                </a:solidFill>
              </a:rPr>
              <a:t>i </a:t>
            </a:r>
            <a:r>
              <a:rPr lang="pl-PL" sz="2000" b="1" i="1" dirty="0">
                <a:solidFill>
                  <a:srgbClr val="052929"/>
                </a:solidFill>
              </a:rPr>
              <a:t>dostępności do infrastruktury technicznej. 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222228" y="3523895"/>
            <a:ext cx="3169589" cy="0"/>
          </a:xfrm>
          <a:prstGeom prst="line">
            <a:avLst/>
          </a:prstGeom>
          <a:ln>
            <a:solidFill>
              <a:srgbClr val="1A34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92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66" y="-32105"/>
            <a:ext cx="3620375" cy="6890106"/>
            <a:chOff x="0" y="105452"/>
            <a:chExt cx="2485895" cy="3479800"/>
          </a:xfrm>
          <a:solidFill>
            <a:srgbClr val="D4C1AC"/>
          </a:solidFill>
        </p:grpSpPr>
        <p:sp>
          <p:nvSpPr>
            <p:cNvPr id="3" name="Freeform 3"/>
            <p:cNvSpPr/>
            <p:nvPr/>
          </p:nvSpPr>
          <p:spPr>
            <a:xfrm>
              <a:off x="0" y="105452"/>
              <a:ext cx="2485895" cy="3479800"/>
            </a:xfrm>
            <a:custGeom>
              <a:avLst/>
              <a:gdLst/>
              <a:ahLst/>
              <a:cxnLst/>
              <a:rect l="l" t="t" r="r" b="b"/>
              <a:pathLst>
                <a:path w="2519633" h="3756895">
                  <a:moveTo>
                    <a:pt x="0" y="0"/>
                  </a:moveTo>
                  <a:lnTo>
                    <a:pt x="2519633" y="0"/>
                  </a:lnTo>
                  <a:lnTo>
                    <a:pt x="2519633" y="3756895"/>
                  </a:lnTo>
                  <a:lnTo>
                    <a:pt x="0" y="3756895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TextBox 4"/>
          <p:cNvSpPr txBox="1"/>
          <p:nvPr/>
        </p:nvSpPr>
        <p:spPr>
          <a:xfrm>
            <a:off x="-224853" y="0"/>
            <a:ext cx="4063756" cy="3554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96"/>
              </a:lnSpc>
            </a:pPr>
            <a:r>
              <a:rPr lang="pl-PL" sz="3600" b="1" dirty="0">
                <a:solidFill>
                  <a:srgbClr val="052929"/>
                </a:solidFill>
              </a:rPr>
              <a:t>Obszar </a:t>
            </a:r>
            <a:r>
              <a:rPr lang="pl-PL" sz="3600" b="1" dirty="0" smtClean="0">
                <a:solidFill>
                  <a:srgbClr val="052929"/>
                </a:solidFill>
              </a:rPr>
              <a:t/>
            </a:r>
            <a:br>
              <a:rPr lang="pl-PL" sz="3600" b="1" dirty="0" smtClean="0">
                <a:solidFill>
                  <a:srgbClr val="052929"/>
                </a:solidFill>
              </a:rPr>
            </a:br>
            <a:r>
              <a:rPr lang="pl-PL" sz="3600" b="1" dirty="0" smtClean="0">
                <a:solidFill>
                  <a:srgbClr val="052929"/>
                </a:solidFill>
              </a:rPr>
              <a:t>gospodarka przestrzenna, środowisko </a:t>
            </a:r>
            <a:br>
              <a:rPr lang="pl-PL" sz="3600" b="1" dirty="0" smtClean="0">
                <a:solidFill>
                  <a:srgbClr val="052929"/>
                </a:solidFill>
              </a:rPr>
            </a:br>
            <a:r>
              <a:rPr lang="pl-PL" sz="3600" b="1" dirty="0" smtClean="0">
                <a:solidFill>
                  <a:srgbClr val="052929"/>
                </a:solidFill>
              </a:rPr>
              <a:t>i infrastruktura techniczna </a:t>
            </a:r>
            <a:endParaRPr lang="en-US" sz="3600" b="1" dirty="0">
              <a:solidFill>
                <a:srgbClr val="052929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687092" y="-117830"/>
            <a:ext cx="8495383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800" b="1" dirty="0">
                <a:solidFill>
                  <a:prstClr val="white"/>
                </a:solidFill>
              </a:rPr>
              <a:t>Działania</a:t>
            </a:r>
            <a:r>
              <a:rPr lang="pl-PL" sz="2800" b="1" dirty="0" smtClean="0">
                <a:solidFill>
                  <a:prstClr val="white"/>
                </a:solidFill>
              </a:rPr>
              <a:t>:</a:t>
            </a:r>
            <a:endParaRPr lang="pl-PL" sz="2800" b="1" dirty="0">
              <a:solidFill>
                <a:prstClr val="white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sz="2500" b="1" dirty="0" smtClean="0">
                <a:solidFill>
                  <a:prstClr val="white"/>
                </a:solidFill>
              </a:rPr>
              <a:t>5. </a:t>
            </a:r>
            <a:r>
              <a:rPr lang="pl-PL" sz="2500" dirty="0" smtClean="0">
                <a:solidFill>
                  <a:prstClr val="white"/>
                </a:solidFill>
              </a:rPr>
              <a:t>Inwestycje </a:t>
            </a:r>
            <a:r>
              <a:rPr lang="pl-PL" sz="2500" dirty="0">
                <a:solidFill>
                  <a:prstClr val="white"/>
                </a:solidFill>
              </a:rPr>
              <a:t>z zakresu gospodarki odpadami. </a:t>
            </a:r>
          </a:p>
          <a:p>
            <a:pPr algn="just">
              <a:lnSpc>
                <a:spcPct val="150000"/>
              </a:lnSpc>
            </a:pPr>
            <a:r>
              <a:rPr lang="pl-PL" sz="2500" b="1" dirty="0" smtClean="0">
                <a:solidFill>
                  <a:prstClr val="white"/>
                </a:solidFill>
              </a:rPr>
              <a:t>6. </a:t>
            </a:r>
            <a:r>
              <a:rPr lang="pl-PL" sz="2500" dirty="0" smtClean="0">
                <a:solidFill>
                  <a:prstClr val="white"/>
                </a:solidFill>
              </a:rPr>
              <a:t>Podejmowanie </a:t>
            </a:r>
            <a:r>
              <a:rPr lang="pl-PL" sz="2500" dirty="0">
                <a:solidFill>
                  <a:prstClr val="white"/>
                </a:solidFill>
              </a:rPr>
              <a:t>działań, mających na celu podniesienie świadomości ekologicznej mieszkańców gminy. </a:t>
            </a:r>
          </a:p>
          <a:p>
            <a:pPr algn="just">
              <a:lnSpc>
                <a:spcPct val="150000"/>
              </a:lnSpc>
            </a:pPr>
            <a:r>
              <a:rPr lang="pl-PL" sz="2500" b="1" dirty="0" smtClean="0">
                <a:solidFill>
                  <a:prstClr val="white"/>
                </a:solidFill>
              </a:rPr>
              <a:t>7. </a:t>
            </a:r>
            <a:r>
              <a:rPr lang="pl-PL" sz="2500" dirty="0" smtClean="0">
                <a:solidFill>
                  <a:prstClr val="white"/>
                </a:solidFill>
              </a:rPr>
              <a:t>Budowa </a:t>
            </a:r>
            <a:r>
              <a:rPr lang="pl-PL" sz="2500" dirty="0">
                <a:solidFill>
                  <a:prstClr val="white"/>
                </a:solidFill>
              </a:rPr>
              <a:t>parkingu przy drodze powiatowej w sąsiedztwie stadionu w Siennej </a:t>
            </a:r>
            <a:r>
              <a:rPr lang="pl-PL" sz="2500" dirty="0" smtClean="0">
                <a:solidFill>
                  <a:prstClr val="white"/>
                </a:solidFill>
              </a:rPr>
              <a:t>i </a:t>
            </a:r>
            <a:r>
              <a:rPr lang="pl-PL" sz="2500" dirty="0">
                <a:solidFill>
                  <a:prstClr val="white"/>
                </a:solidFill>
              </a:rPr>
              <a:t>wykonanie przejścia przez ulicę. </a:t>
            </a:r>
          </a:p>
          <a:p>
            <a:pPr algn="just">
              <a:lnSpc>
                <a:spcPct val="150000"/>
              </a:lnSpc>
            </a:pPr>
            <a:r>
              <a:rPr lang="pl-PL" sz="2500" b="1" dirty="0" smtClean="0">
                <a:solidFill>
                  <a:prstClr val="white"/>
                </a:solidFill>
              </a:rPr>
              <a:t>8. </a:t>
            </a:r>
            <a:r>
              <a:rPr lang="pl-PL" sz="2500" dirty="0" smtClean="0">
                <a:solidFill>
                  <a:prstClr val="white"/>
                </a:solidFill>
              </a:rPr>
              <a:t>Remont/modernizacja </a:t>
            </a:r>
            <a:r>
              <a:rPr lang="pl-PL" sz="2500" dirty="0">
                <a:solidFill>
                  <a:prstClr val="white"/>
                </a:solidFill>
              </a:rPr>
              <a:t>infrastruktury drogowej w gminie, </a:t>
            </a:r>
            <a:r>
              <a:rPr lang="pl-PL" sz="2500" dirty="0" smtClean="0">
                <a:solidFill>
                  <a:prstClr val="white"/>
                </a:solidFill>
              </a:rPr>
              <a:t/>
            </a:r>
            <a:br>
              <a:rPr lang="pl-PL" sz="2500" dirty="0" smtClean="0">
                <a:solidFill>
                  <a:prstClr val="white"/>
                </a:solidFill>
              </a:rPr>
            </a:br>
            <a:r>
              <a:rPr lang="pl-PL" sz="2500" dirty="0" smtClean="0">
                <a:solidFill>
                  <a:prstClr val="white"/>
                </a:solidFill>
              </a:rPr>
              <a:t>w </a:t>
            </a:r>
            <a:r>
              <a:rPr lang="pl-PL" sz="2500" dirty="0">
                <a:solidFill>
                  <a:prstClr val="white"/>
                </a:solidFill>
              </a:rPr>
              <a:t>tym budowa i rozbudowa parkingów i miejsc postojowych. </a:t>
            </a:r>
          </a:p>
          <a:p>
            <a:pPr algn="just">
              <a:lnSpc>
                <a:spcPct val="150000"/>
              </a:lnSpc>
            </a:pPr>
            <a:r>
              <a:rPr lang="pl-PL" sz="2500" b="1" dirty="0" smtClean="0">
                <a:solidFill>
                  <a:prstClr val="white"/>
                </a:solidFill>
              </a:rPr>
              <a:t>9. </a:t>
            </a:r>
            <a:r>
              <a:rPr lang="pl-PL" sz="2500" dirty="0" smtClean="0">
                <a:solidFill>
                  <a:prstClr val="white"/>
                </a:solidFill>
              </a:rPr>
              <a:t>Budowa </a:t>
            </a:r>
            <a:r>
              <a:rPr lang="pl-PL" sz="2500" dirty="0">
                <a:solidFill>
                  <a:prstClr val="white"/>
                </a:solidFill>
              </a:rPr>
              <a:t>ścieżek rowerowych na terenie gminy wraz </a:t>
            </a:r>
            <a:r>
              <a:rPr lang="pl-PL" sz="2500" dirty="0" smtClean="0">
                <a:solidFill>
                  <a:prstClr val="white"/>
                </a:solidFill>
              </a:rPr>
              <a:t/>
            </a:r>
            <a:br>
              <a:rPr lang="pl-PL" sz="2500" dirty="0" smtClean="0">
                <a:solidFill>
                  <a:prstClr val="white"/>
                </a:solidFill>
              </a:rPr>
            </a:br>
            <a:r>
              <a:rPr lang="pl-PL" sz="2500" dirty="0" smtClean="0">
                <a:solidFill>
                  <a:prstClr val="white"/>
                </a:solidFill>
              </a:rPr>
              <a:t>z </a:t>
            </a:r>
            <a:r>
              <a:rPr lang="pl-PL" sz="2500" dirty="0">
                <a:solidFill>
                  <a:prstClr val="white"/>
                </a:solidFill>
              </a:rPr>
              <a:t>serwisem rowerowym </a:t>
            </a:r>
            <a:r>
              <a:rPr lang="pl-PL" sz="2500" dirty="0" smtClean="0">
                <a:solidFill>
                  <a:prstClr val="white"/>
                </a:solidFill>
              </a:rPr>
              <a:t>(</a:t>
            </a:r>
            <a:r>
              <a:rPr lang="pl-PL" sz="2500" dirty="0">
                <a:solidFill>
                  <a:prstClr val="white"/>
                </a:solidFill>
              </a:rPr>
              <a:t>w wybranych lokalizacjach</a:t>
            </a:r>
            <a:r>
              <a:rPr lang="pl-PL" sz="2500" dirty="0" smtClean="0">
                <a:solidFill>
                  <a:prstClr val="white"/>
                </a:solidFill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pl-PL" sz="2500" b="1" dirty="0">
                <a:solidFill>
                  <a:prstClr val="white"/>
                </a:solidFill>
              </a:rPr>
              <a:t>10. </a:t>
            </a:r>
            <a:r>
              <a:rPr lang="pl-PL" sz="2500" dirty="0">
                <a:solidFill>
                  <a:prstClr val="white"/>
                </a:solidFill>
              </a:rPr>
              <a:t>Promowanie i wspieranie rozwoju odnawialnych źródeł energii (OZE) w gminie. </a:t>
            </a:r>
          </a:p>
          <a:p>
            <a:pPr algn="just">
              <a:lnSpc>
                <a:spcPct val="150000"/>
              </a:lnSpc>
            </a:pPr>
            <a:endParaRPr lang="pl-PL" sz="2500" dirty="0" smtClean="0">
              <a:solidFill>
                <a:prstClr val="white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22228" y="3493356"/>
            <a:ext cx="333471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052929"/>
                </a:solidFill>
              </a:rPr>
              <a:t>Cel strategiczny:</a:t>
            </a:r>
          </a:p>
          <a:p>
            <a:endParaRPr lang="pl-PL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2000" b="1" i="1" dirty="0">
                <a:solidFill>
                  <a:srgbClr val="052929"/>
                </a:solidFill>
              </a:rPr>
              <a:t>Aktywna ochrona środowiska, dbałość </a:t>
            </a:r>
            <a:r>
              <a:rPr lang="pl-PL" sz="2000" b="1" i="1" dirty="0" smtClean="0">
                <a:solidFill>
                  <a:srgbClr val="052929"/>
                </a:solidFill>
              </a:rPr>
              <a:t/>
            </a:r>
            <a:br>
              <a:rPr lang="pl-PL" sz="2000" b="1" i="1" dirty="0" smtClean="0">
                <a:solidFill>
                  <a:srgbClr val="052929"/>
                </a:solidFill>
              </a:rPr>
            </a:br>
            <a:r>
              <a:rPr lang="pl-PL" sz="2000" b="1" i="1" dirty="0" smtClean="0">
                <a:solidFill>
                  <a:srgbClr val="052929"/>
                </a:solidFill>
              </a:rPr>
              <a:t>o </a:t>
            </a:r>
            <a:r>
              <a:rPr lang="pl-PL" sz="2000" b="1" i="1" dirty="0">
                <a:solidFill>
                  <a:srgbClr val="052929"/>
                </a:solidFill>
              </a:rPr>
              <a:t>krajobraz przy wykorzystaniu zasobów naturalnych, wraz </a:t>
            </a:r>
            <a:r>
              <a:rPr lang="pl-PL" sz="2000" b="1" i="1" dirty="0" smtClean="0">
                <a:solidFill>
                  <a:srgbClr val="052929"/>
                </a:solidFill>
              </a:rPr>
              <a:t/>
            </a:r>
            <a:br>
              <a:rPr lang="pl-PL" sz="2000" b="1" i="1" dirty="0" smtClean="0">
                <a:solidFill>
                  <a:srgbClr val="052929"/>
                </a:solidFill>
              </a:rPr>
            </a:br>
            <a:r>
              <a:rPr lang="pl-PL" sz="2000" b="1" i="1" dirty="0" smtClean="0">
                <a:solidFill>
                  <a:srgbClr val="052929"/>
                </a:solidFill>
              </a:rPr>
              <a:t>z </a:t>
            </a:r>
            <a:r>
              <a:rPr lang="pl-PL" sz="2000" b="1" i="1" dirty="0">
                <a:solidFill>
                  <a:srgbClr val="052929"/>
                </a:solidFill>
              </a:rPr>
              <a:t>poprawą jakości </a:t>
            </a:r>
            <a:r>
              <a:rPr lang="pl-PL" sz="2000" b="1" i="1" dirty="0" smtClean="0">
                <a:solidFill>
                  <a:srgbClr val="052929"/>
                </a:solidFill>
              </a:rPr>
              <a:t/>
            </a:r>
            <a:br>
              <a:rPr lang="pl-PL" sz="2000" b="1" i="1" dirty="0" smtClean="0">
                <a:solidFill>
                  <a:srgbClr val="052929"/>
                </a:solidFill>
              </a:rPr>
            </a:br>
            <a:r>
              <a:rPr lang="pl-PL" sz="2000" b="1" i="1" dirty="0" smtClean="0">
                <a:solidFill>
                  <a:srgbClr val="052929"/>
                </a:solidFill>
              </a:rPr>
              <a:t>i </a:t>
            </a:r>
            <a:r>
              <a:rPr lang="pl-PL" sz="2000" b="1" i="1" dirty="0">
                <a:solidFill>
                  <a:srgbClr val="052929"/>
                </a:solidFill>
              </a:rPr>
              <a:t>dostępności do infrastruktury technicznej. 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222228" y="3523895"/>
            <a:ext cx="3169589" cy="0"/>
          </a:xfrm>
          <a:prstGeom prst="line">
            <a:avLst/>
          </a:prstGeom>
          <a:ln>
            <a:solidFill>
              <a:srgbClr val="1A34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7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149503">
            <a:off x="6202918" y="4883112"/>
            <a:ext cx="8857727" cy="5868244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307084" y="1780542"/>
            <a:ext cx="6080045" cy="6617736"/>
          </a:xfrm>
          <a:prstGeom prst="rect">
            <a:avLst/>
          </a:prstGeom>
        </p:spPr>
      </p:pic>
      <p:sp>
        <p:nvSpPr>
          <p:cNvPr id="8" name="Freeform 8"/>
          <p:cNvSpPr/>
          <p:nvPr/>
        </p:nvSpPr>
        <p:spPr>
          <a:xfrm rot="10800000">
            <a:off x="5434710" y="687272"/>
            <a:ext cx="5347950" cy="3236685"/>
          </a:xfrm>
          <a:custGeom>
            <a:avLst/>
            <a:gdLst/>
            <a:ahLst/>
            <a:cxnLst/>
            <a:rect l="l" t="t" r="r" b="b"/>
            <a:pathLst>
              <a:path w="20494092" h="9414259">
                <a:moveTo>
                  <a:pt x="20189292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9109459"/>
                </a:lnTo>
                <a:cubicBezTo>
                  <a:pt x="0" y="9278369"/>
                  <a:pt x="135890" y="9414259"/>
                  <a:pt x="304800" y="9414259"/>
                </a:cubicBezTo>
                <a:lnTo>
                  <a:pt x="20189292" y="9414259"/>
                </a:lnTo>
                <a:cubicBezTo>
                  <a:pt x="20358202" y="9414259"/>
                  <a:pt x="20494092" y="9278369"/>
                  <a:pt x="20494092" y="9109459"/>
                </a:cubicBezTo>
                <a:lnTo>
                  <a:pt x="20494092" y="304800"/>
                </a:lnTo>
                <a:cubicBezTo>
                  <a:pt x="20494092" y="135890"/>
                  <a:pt x="20358202" y="0"/>
                  <a:pt x="20189292" y="0"/>
                </a:cubicBezTo>
                <a:close/>
              </a:path>
            </a:pathLst>
          </a:custGeom>
          <a:solidFill>
            <a:sysClr val="window" lastClr="FFFFFF">
              <a:lumMod val="95000"/>
            </a:sysClr>
          </a:solidFill>
          <a:ln w="9525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sp>
      <p:sp>
        <p:nvSpPr>
          <p:cNvPr id="5" name="pole tekstowe 4"/>
          <p:cNvSpPr txBox="1"/>
          <p:nvPr/>
        </p:nvSpPr>
        <p:spPr>
          <a:xfrm>
            <a:off x="3604681" y="4566896"/>
            <a:ext cx="5442857" cy="1908194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algn="ctr" defTabSz="914180"/>
            <a:r>
              <a:rPr lang="pl-PL" sz="2800" b="1" dirty="0">
                <a:solidFill>
                  <a:schemeClr val="bg1"/>
                </a:solidFill>
                <a:latin typeface="Cormorant Garamond Light" panose="020B0604020202020204" charset="-18"/>
              </a:rPr>
              <a:t>Stanisław Lis</a:t>
            </a:r>
          </a:p>
          <a:p>
            <a:pPr algn="ctr" defTabSz="914180"/>
            <a:endParaRPr lang="pl-PL" sz="2000" b="1" dirty="0">
              <a:solidFill>
                <a:schemeClr val="bg1"/>
              </a:solidFill>
              <a:latin typeface="Cormorant Garamond Light" panose="020B0604020202020204" charset="-18"/>
            </a:endParaRPr>
          </a:p>
          <a:p>
            <a:pPr algn="ctr" defTabSz="914180"/>
            <a:r>
              <a:rPr lang="pl-PL" sz="1400" b="1" dirty="0">
                <a:solidFill>
                  <a:schemeClr val="bg1"/>
                </a:solidFill>
                <a:latin typeface="Cormorant Garamond Light" panose="020B0604020202020204" charset="-18"/>
              </a:rPr>
              <a:t>Dyrektor Generalny </a:t>
            </a:r>
          </a:p>
          <a:p>
            <a:pPr algn="ctr" defTabSz="914180"/>
            <a:r>
              <a:rPr lang="pl-PL" sz="1400" dirty="0">
                <a:solidFill>
                  <a:schemeClr val="bg1"/>
                </a:solidFill>
                <a:latin typeface="Cormorant Garamond Light" panose="020B0604020202020204" charset="-18"/>
              </a:rPr>
              <a:t>Centrum Kreacji i Strategii </a:t>
            </a:r>
          </a:p>
          <a:p>
            <a:pPr algn="ctr" defTabSz="914180"/>
            <a:r>
              <a:rPr lang="pl-PL" sz="1400" dirty="0">
                <a:solidFill>
                  <a:schemeClr val="bg1"/>
                </a:solidFill>
                <a:latin typeface="Cormorant Garamond Light" panose="020B0604020202020204" charset="-18"/>
              </a:rPr>
              <a:t>INTERAKCJA Sp. z o.o.</a:t>
            </a:r>
          </a:p>
          <a:p>
            <a:pPr algn="ctr" defTabSz="914180"/>
            <a:r>
              <a:rPr lang="pl-PL" sz="1400" dirty="0">
                <a:solidFill>
                  <a:schemeClr val="bg1"/>
                </a:solidFill>
                <a:latin typeface="Cormorant Garamond Light" panose="020B0604020202020204" charset="-18"/>
              </a:rPr>
              <a:t>Ekspert ds. polityki regionalnej, funduszy </a:t>
            </a:r>
          </a:p>
          <a:p>
            <a:pPr algn="ctr" defTabSz="914180"/>
            <a:r>
              <a:rPr lang="pl-PL" sz="1400" dirty="0">
                <a:solidFill>
                  <a:schemeClr val="bg1"/>
                </a:solidFill>
                <a:latin typeface="Cormorant Garamond Light" panose="020B0604020202020204" charset="-18"/>
              </a:rPr>
              <a:t>strukturalnych UE, EOG </a:t>
            </a:r>
            <a:r>
              <a:rPr lang="pl-PL" sz="1400" dirty="0" smtClean="0">
                <a:solidFill>
                  <a:schemeClr val="bg1"/>
                </a:solidFill>
                <a:latin typeface="Cormorant Garamond Light" panose="020B0604020202020204" charset="-18"/>
              </a:rPr>
              <a:t>i </a:t>
            </a:r>
            <a:r>
              <a:rPr lang="pl-PL" sz="1400" dirty="0">
                <a:solidFill>
                  <a:schemeClr val="bg1"/>
                </a:solidFill>
                <a:latin typeface="Cormorant Garamond Light" panose="020B0604020202020204" charset="-18"/>
              </a:rPr>
              <a:t>PPP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C26F-B1F8-4888-8ED2-ED915C9B624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utoShape 4"/>
          <p:cNvSpPr/>
          <p:nvPr/>
        </p:nvSpPr>
        <p:spPr>
          <a:xfrm>
            <a:off x="4741934" y="4419392"/>
            <a:ext cx="3168352" cy="0"/>
          </a:xfrm>
          <a:prstGeom prst="line">
            <a:avLst/>
          </a:prstGeom>
          <a:ln w="9525" cap="flat">
            <a:solidFill>
              <a:srgbClr val="988A71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9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5491210" y="1055864"/>
            <a:ext cx="52530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ln w="0"/>
                <a:solidFill>
                  <a:srgbClr val="0529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„Jeżeli nie wiesz, </a:t>
            </a:r>
            <a:br>
              <a:rPr lang="pl-PL" sz="2800" dirty="0">
                <a:ln w="0"/>
                <a:solidFill>
                  <a:srgbClr val="0529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pl-PL" sz="2800" dirty="0">
                <a:ln w="0"/>
                <a:solidFill>
                  <a:srgbClr val="0529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 jakiego portu zmierzasz, </a:t>
            </a:r>
            <a:br>
              <a:rPr lang="pl-PL" sz="2800" dirty="0">
                <a:ln w="0"/>
                <a:solidFill>
                  <a:srgbClr val="0529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pl-PL" sz="2800" dirty="0">
                <a:ln w="0"/>
                <a:solidFill>
                  <a:srgbClr val="0529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żaden wiatr nie jest pomyślny”</a:t>
            </a:r>
          </a:p>
          <a:p>
            <a:pPr algn="ctr"/>
            <a:endParaRPr lang="pl-PL" sz="2800" dirty="0">
              <a:ln w="0"/>
              <a:solidFill>
                <a:srgbClr val="05292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l-PL" sz="2800" dirty="0">
                <a:ln w="0"/>
                <a:solidFill>
                  <a:srgbClr val="0529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</a:t>
            </a:r>
            <a:r>
              <a:rPr lang="pl-PL" sz="2800" i="1" dirty="0">
                <a:ln w="0"/>
                <a:solidFill>
                  <a:srgbClr val="05292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Seneka Młodszy</a:t>
            </a:r>
            <a:endParaRPr lang="pl-PL" sz="2800" i="1" dirty="0">
              <a:ln w="0"/>
              <a:solidFill>
                <a:srgbClr val="05292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843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66" y="-32105"/>
            <a:ext cx="3479791" cy="6890106"/>
            <a:chOff x="0" y="105452"/>
            <a:chExt cx="2485895" cy="3479800"/>
          </a:xfrm>
          <a:solidFill>
            <a:srgbClr val="D4C1AC"/>
          </a:solidFill>
        </p:grpSpPr>
        <p:sp>
          <p:nvSpPr>
            <p:cNvPr id="3" name="Freeform 3"/>
            <p:cNvSpPr/>
            <p:nvPr/>
          </p:nvSpPr>
          <p:spPr>
            <a:xfrm>
              <a:off x="0" y="105452"/>
              <a:ext cx="2485895" cy="3479800"/>
            </a:xfrm>
            <a:custGeom>
              <a:avLst/>
              <a:gdLst/>
              <a:ahLst/>
              <a:cxnLst/>
              <a:rect l="l" t="t" r="r" b="b"/>
              <a:pathLst>
                <a:path w="2519633" h="3756895">
                  <a:moveTo>
                    <a:pt x="0" y="0"/>
                  </a:moveTo>
                  <a:lnTo>
                    <a:pt x="2519633" y="0"/>
                  </a:lnTo>
                  <a:lnTo>
                    <a:pt x="2519633" y="3756895"/>
                  </a:lnTo>
                  <a:lnTo>
                    <a:pt x="0" y="3756895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TextBox 4"/>
          <p:cNvSpPr txBox="1"/>
          <p:nvPr/>
        </p:nvSpPr>
        <p:spPr>
          <a:xfrm>
            <a:off x="-224853" y="0"/>
            <a:ext cx="4063756" cy="3554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96"/>
              </a:lnSpc>
            </a:pPr>
            <a:r>
              <a:rPr lang="pl-PL" sz="3600" b="1" dirty="0">
                <a:solidFill>
                  <a:srgbClr val="052929"/>
                </a:solidFill>
              </a:rPr>
              <a:t>Obszar </a:t>
            </a:r>
            <a:r>
              <a:rPr lang="pl-PL" sz="3600" b="1" dirty="0" smtClean="0">
                <a:solidFill>
                  <a:srgbClr val="052929"/>
                </a:solidFill>
              </a:rPr>
              <a:t/>
            </a:r>
            <a:br>
              <a:rPr lang="pl-PL" sz="3600" b="1" dirty="0" smtClean="0">
                <a:solidFill>
                  <a:srgbClr val="052929"/>
                </a:solidFill>
              </a:rPr>
            </a:br>
            <a:r>
              <a:rPr lang="pl-PL" sz="3600" b="1" dirty="0" smtClean="0">
                <a:solidFill>
                  <a:srgbClr val="052929"/>
                </a:solidFill>
              </a:rPr>
              <a:t>gospodarka przestrzenna, środowisko </a:t>
            </a:r>
            <a:br>
              <a:rPr lang="pl-PL" sz="3600" b="1" dirty="0" smtClean="0">
                <a:solidFill>
                  <a:srgbClr val="052929"/>
                </a:solidFill>
              </a:rPr>
            </a:br>
            <a:r>
              <a:rPr lang="pl-PL" sz="3600" b="1" dirty="0" smtClean="0">
                <a:solidFill>
                  <a:srgbClr val="052929"/>
                </a:solidFill>
              </a:rPr>
              <a:t>i infrastruktura techniczna </a:t>
            </a:r>
            <a:endParaRPr lang="en-US" sz="3600" b="1" dirty="0">
              <a:solidFill>
                <a:srgbClr val="052929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476626" y="-155930"/>
            <a:ext cx="8705850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800" b="1" dirty="0">
                <a:solidFill>
                  <a:prstClr val="white"/>
                </a:solidFill>
              </a:rPr>
              <a:t>Działania</a:t>
            </a:r>
            <a:r>
              <a:rPr lang="pl-PL" sz="2800" b="1" dirty="0" smtClean="0">
                <a:solidFill>
                  <a:prstClr val="white"/>
                </a:solidFill>
              </a:rPr>
              <a:t>:</a:t>
            </a:r>
            <a:endParaRPr lang="pl-PL" sz="2800" b="1" dirty="0">
              <a:solidFill>
                <a:prstClr val="white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sz="2400" b="1" dirty="0" smtClean="0">
                <a:solidFill>
                  <a:prstClr val="white"/>
                </a:solidFill>
              </a:rPr>
              <a:t>11. </a:t>
            </a:r>
            <a:r>
              <a:rPr lang="pl-PL" sz="2400" dirty="0" smtClean="0">
                <a:solidFill>
                  <a:prstClr val="white"/>
                </a:solidFill>
              </a:rPr>
              <a:t>Pozyskiwanie </a:t>
            </a:r>
            <a:r>
              <a:rPr lang="pl-PL" sz="2400" dirty="0">
                <a:solidFill>
                  <a:prstClr val="white"/>
                </a:solidFill>
              </a:rPr>
              <a:t>dofinansowań z funduszy krajowych i UE na budowę odnawialnych źródeł energii. </a:t>
            </a:r>
          </a:p>
          <a:p>
            <a:pPr algn="just">
              <a:lnSpc>
                <a:spcPct val="150000"/>
              </a:lnSpc>
            </a:pPr>
            <a:r>
              <a:rPr lang="pl-PL" sz="2400" b="1" dirty="0" smtClean="0">
                <a:solidFill>
                  <a:prstClr val="white"/>
                </a:solidFill>
              </a:rPr>
              <a:t>12. </a:t>
            </a:r>
            <a:r>
              <a:rPr lang="pl-PL" sz="2400" dirty="0" smtClean="0">
                <a:solidFill>
                  <a:prstClr val="white"/>
                </a:solidFill>
              </a:rPr>
              <a:t>Rozbudowa </a:t>
            </a:r>
            <a:r>
              <a:rPr lang="pl-PL" sz="2400" dirty="0">
                <a:solidFill>
                  <a:prstClr val="white"/>
                </a:solidFill>
              </a:rPr>
              <a:t>sieci kanalizacyjnej i sieci wodociągowej na terenie gminy. </a:t>
            </a:r>
          </a:p>
          <a:p>
            <a:pPr algn="just">
              <a:lnSpc>
                <a:spcPct val="150000"/>
              </a:lnSpc>
            </a:pPr>
            <a:r>
              <a:rPr lang="pl-PL" sz="2400" b="1" dirty="0" smtClean="0">
                <a:solidFill>
                  <a:prstClr val="white"/>
                </a:solidFill>
              </a:rPr>
              <a:t>13. </a:t>
            </a:r>
            <a:r>
              <a:rPr lang="pl-PL" sz="2400" dirty="0" smtClean="0">
                <a:solidFill>
                  <a:prstClr val="white"/>
                </a:solidFill>
              </a:rPr>
              <a:t>Budowa </a:t>
            </a:r>
            <a:r>
              <a:rPr lang="pl-PL" sz="2400" dirty="0">
                <a:solidFill>
                  <a:prstClr val="white"/>
                </a:solidFill>
              </a:rPr>
              <a:t>punktu przedszkolnego na terenie gminy.  </a:t>
            </a:r>
          </a:p>
          <a:p>
            <a:pPr algn="just">
              <a:lnSpc>
                <a:spcPct val="150000"/>
              </a:lnSpc>
            </a:pPr>
            <a:r>
              <a:rPr lang="pl-PL" sz="2400" b="1" dirty="0" smtClean="0">
                <a:solidFill>
                  <a:prstClr val="white"/>
                </a:solidFill>
              </a:rPr>
              <a:t>14. </a:t>
            </a:r>
            <a:r>
              <a:rPr lang="pl-PL" sz="2400" dirty="0" smtClean="0">
                <a:solidFill>
                  <a:prstClr val="white"/>
                </a:solidFill>
              </a:rPr>
              <a:t>Budowa/przebudowa </a:t>
            </a:r>
            <a:r>
              <a:rPr lang="pl-PL" sz="2400" dirty="0">
                <a:solidFill>
                  <a:prstClr val="white"/>
                </a:solidFill>
              </a:rPr>
              <a:t>chodników i oświetlenia na terenie gminy. </a:t>
            </a:r>
            <a:endParaRPr lang="pl-PL" sz="2400" dirty="0" smtClean="0">
              <a:solidFill>
                <a:prstClr val="white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sz="2400" b="1" dirty="0" smtClean="0">
                <a:solidFill>
                  <a:prstClr val="white"/>
                </a:solidFill>
              </a:rPr>
              <a:t>15. </a:t>
            </a:r>
            <a:r>
              <a:rPr lang="pl-PL" sz="2400" dirty="0" smtClean="0">
                <a:solidFill>
                  <a:prstClr val="white"/>
                </a:solidFill>
              </a:rPr>
              <a:t>Budowa </a:t>
            </a:r>
            <a:r>
              <a:rPr lang="pl-PL" sz="2400" dirty="0">
                <a:solidFill>
                  <a:prstClr val="white"/>
                </a:solidFill>
              </a:rPr>
              <a:t>tarasu widokowego Rożnów. </a:t>
            </a:r>
          </a:p>
          <a:p>
            <a:pPr algn="just">
              <a:lnSpc>
                <a:spcPct val="150000"/>
              </a:lnSpc>
            </a:pPr>
            <a:r>
              <a:rPr lang="pl-PL" sz="2400" b="1" dirty="0" smtClean="0">
                <a:solidFill>
                  <a:prstClr val="white"/>
                </a:solidFill>
              </a:rPr>
              <a:t>16. </a:t>
            </a:r>
            <a:r>
              <a:rPr lang="pl-PL" sz="2400" dirty="0" smtClean="0">
                <a:solidFill>
                  <a:prstClr val="white"/>
                </a:solidFill>
              </a:rPr>
              <a:t>Zagospodarowanie </a:t>
            </a:r>
            <a:r>
              <a:rPr lang="pl-PL" sz="2400" dirty="0">
                <a:solidFill>
                  <a:prstClr val="white"/>
                </a:solidFill>
              </a:rPr>
              <a:t>przestrzeni publicznej terenu byłego SKR </a:t>
            </a:r>
            <a:r>
              <a:rPr lang="pl-PL" sz="2400" dirty="0" smtClean="0">
                <a:solidFill>
                  <a:prstClr val="white"/>
                </a:solidFill>
              </a:rPr>
              <a:t/>
            </a:r>
            <a:br>
              <a:rPr lang="pl-PL" sz="2400" dirty="0" smtClean="0">
                <a:solidFill>
                  <a:prstClr val="white"/>
                </a:solidFill>
              </a:rPr>
            </a:br>
            <a:r>
              <a:rPr lang="pl-PL" sz="2400" dirty="0" smtClean="0">
                <a:solidFill>
                  <a:prstClr val="white"/>
                </a:solidFill>
              </a:rPr>
              <a:t>w </a:t>
            </a:r>
            <a:r>
              <a:rPr lang="pl-PL" sz="2400" dirty="0">
                <a:solidFill>
                  <a:prstClr val="white"/>
                </a:solidFill>
              </a:rPr>
              <a:t>Rożnowie do potrzeb mieszkańców, w tym seniorów </a:t>
            </a:r>
            <a:r>
              <a:rPr lang="pl-PL" sz="2400" dirty="0" smtClean="0">
                <a:solidFill>
                  <a:prstClr val="white"/>
                </a:solidFill>
              </a:rPr>
              <a:t/>
            </a:r>
            <a:br>
              <a:rPr lang="pl-PL" sz="2400" dirty="0" smtClean="0">
                <a:solidFill>
                  <a:prstClr val="white"/>
                </a:solidFill>
              </a:rPr>
            </a:br>
            <a:r>
              <a:rPr lang="pl-PL" sz="2400" dirty="0" smtClean="0">
                <a:solidFill>
                  <a:prstClr val="white"/>
                </a:solidFill>
              </a:rPr>
              <a:t>i </a:t>
            </a:r>
            <a:r>
              <a:rPr lang="pl-PL" sz="2400" dirty="0">
                <a:solidFill>
                  <a:prstClr val="white"/>
                </a:solidFill>
              </a:rPr>
              <a:t>niepełnosprawnych, rewitalizacji terenu. </a:t>
            </a:r>
          </a:p>
          <a:p>
            <a:pPr algn="just">
              <a:lnSpc>
                <a:spcPct val="150000"/>
              </a:lnSpc>
            </a:pPr>
            <a:r>
              <a:rPr lang="pl-PL" sz="2400" b="1" dirty="0" smtClean="0">
                <a:solidFill>
                  <a:prstClr val="white"/>
                </a:solidFill>
              </a:rPr>
              <a:t>17. </a:t>
            </a:r>
            <a:r>
              <a:rPr lang="pl-PL" sz="2400" dirty="0" smtClean="0">
                <a:solidFill>
                  <a:prstClr val="white"/>
                </a:solidFill>
              </a:rPr>
              <a:t>Budowa </a:t>
            </a:r>
            <a:r>
              <a:rPr lang="pl-PL" sz="2400" dirty="0">
                <a:solidFill>
                  <a:prstClr val="white"/>
                </a:solidFill>
              </a:rPr>
              <a:t>Centrów turystyczno-rekreacyjnych na terenie gminy. </a:t>
            </a:r>
          </a:p>
          <a:p>
            <a:pPr algn="just">
              <a:lnSpc>
                <a:spcPct val="150000"/>
              </a:lnSpc>
            </a:pPr>
            <a:endParaRPr lang="pl-PL" sz="2400" dirty="0" smtClean="0">
              <a:solidFill>
                <a:prstClr val="white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22228" y="3493356"/>
            <a:ext cx="333471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052929"/>
                </a:solidFill>
              </a:rPr>
              <a:t>Cel strategiczny:</a:t>
            </a:r>
          </a:p>
          <a:p>
            <a:endParaRPr lang="pl-PL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2000" b="1" i="1" dirty="0">
                <a:solidFill>
                  <a:srgbClr val="052929"/>
                </a:solidFill>
              </a:rPr>
              <a:t>Aktywna ochrona środowiska, dbałość </a:t>
            </a:r>
            <a:r>
              <a:rPr lang="pl-PL" sz="2000" b="1" i="1" dirty="0" smtClean="0">
                <a:solidFill>
                  <a:srgbClr val="052929"/>
                </a:solidFill>
              </a:rPr>
              <a:t/>
            </a:r>
            <a:br>
              <a:rPr lang="pl-PL" sz="2000" b="1" i="1" dirty="0" smtClean="0">
                <a:solidFill>
                  <a:srgbClr val="052929"/>
                </a:solidFill>
              </a:rPr>
            </a:br>
            <a:r>
              <a:rPr lang="pl-PL" sz="2000" b="1" i="1" dirty="0" smtClean="0">
                <a:solidFill>
                  <a:srgbClr val="052929"/>
                </a:solidFill>
              </a:rPr>
              <a:t>o </a:t>
            </a:r>
            <a:r>
              <a:rPr lang="pl-PL" sz="2000" b="1" i="1" dirty="0">
                <a:solidFill>
                  <a:srgbClr val="052929"/>
                </a:solidFill>
              </a:rPr>
              <a:t>krajobraz przy wykorzystaniu zasobów naturalnych, wraz </a:t>
            </a:r>
            <a:r>
              <a:rPr lang="pl-PL" sz="2000" b="1" i="1" dirty="0" smtClean="0">
                <a:solidFill>
                  <a:srgbClr val="052929"/>
                </a:solidFill>
              </a:rPr>
              <a:t/>
            </a:r>
            <a:br>
              <a:rPr lang="pl-PL" sz="2000" b="1" i="1" dirty="0" smtClean="0">
                <a:solidFill>
                  <a:srgbClr val="052929"/>
                </a:solidFill>
              </a:rPr>
            </a:br>
            <a:r>
              <a:rPr lang="pl-PL" sz="2000" b="1" i="1" dirty="0" smtClean="0">
                <a:solidFill>
                  <a:srgbClr val="052929"/>
                </a:solidFill>
              </a:rPr>
              <a:t>z </a:t>
            </a:r>
            <a:r>
              <a:rPr lang="pl-PL" sz="2000" b="1" i="1" dirty="0">
                <a:solidFill>
                  <a:srgbClr val="052929"/>
                </a:solidFill>
              </a:rPr>
              <a:t>poprawą jakości </a:t>
            </a:r>
            <a:r>
              <a:rPr lang="pl-PL" sz="2000" b="1" i="1" dirty="0" smtClean="0">
                <a:solidFill>
                  <a:srgbClr val="052929"/>
                </a:solidFill>
              </a:rPr>
              <a:t/>
            </a:r>
            <a:br>
              <a:rPr lang="pl-PL" sz="2000" b="1" i="1" dirty="0" smtClean="0">
                <a:solidFill>
                  <a:srgbClr val="052929"/>
                </a:solidFill>
              </a:rPr>
            </a:br>
            <a:r>
              <a:rPr lang="pl-PL" sz="2000" b="1" i="1" dirty="0" smtClean="0">
                <a:solidFill>
                  <a:srgbClr val="052929"/>
                </a:solidFill>
              </a:rPr>
              <a:t>i </a:t>
            </a:r>
            <a:r>
              <a:rPr lang="pl-PL" sz="2000" b="1" i="1" dirty="0">
                <a:solidFill>
                  <a:srgbClr val="052929"/>
                </a:solidFill>
              </a:rPr>
              <a:t>dostępności do infrastruktury technicznej. 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222228" y="3523895"/>
            <a:ext cx="3169589" cy="0"/>
          </a:xfrm>
          <a:prstGeom prst="line">
            <a:avLst/>
          </a:prstGeom>
          <a:ln>
            <a:solidFill>
              <a:srgbClr val="1A34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31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044053" flipH="1" flipV="1">
            <a:off x="-5386630" y="2445952"/>
            <a:ext cx="9318202" cy="460086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859697">
            <a:off x="-4242409" y="-3019967"/>
            <a:ext cx="7621369" cy="60399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017538">
            <a:off x="-2964524" y="1045936"/>
            <a:ext cx="6281801" cy="4978328"/>
          </a:xfrm>
          <a:prstGeom prst="rect">
            <a:avLst/>
          </a:prstGeom>
        </p:spPr>
      </p:pic>
      <p:grpSp>
        <p:nvGrpSpPr>
          <p:cNvPr id="5" name="Group 6"/>
          <p:cNvGrpSpPr/>
          <p:nvPr/>
        </p:nvGrpSpPr>
        <p:grpSpPr>
          <a:xfrm rot="-5400000">
            <a:off x="5008033" y="-924882"/>
            <a:ext cx="4600713" cy="8453448"/>
            <a:chOff x="0" y="0"/>
            <a:chExt cx="10679483" cy="8816162"/>
          </a:xfrm>
          <a:solidFill>
            <a:schemeClr val="bg1">
              <a:lumMod val="95000"/>
            </a:schemeClr>
          </a:solidFill>
        </p:grpSpPr>
        <p:sp>
          <p:nvSpPr>
            <p:cNvPr id="6" name="Freeform 7"/>
            <p:cNvSpPr/>
            <p:nvPr/>
          </p:nvSpPr>
          <p:spPr>
            <a:xfrm>
              <a:off x="0" y="0"/>
              <a:ext cx="10679482" cy="8816162"/>
            </a:xfrm>
            <a:custGeom>
              <a:avLst/>
              <a:gdLst/>
              <a:ahLst/>
              <a:cxnLst/>
              <a:rect l="l" t="t" r="r" b="b"/>
              <a:pathLst>
                <a:path w="10679482" h="8816162">
                  <a:moveTo>
                    <a:pt x="1037468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11362"/>
                  </a:lnTo>
                  <a:cubicBezTo>
                    <a:pt x="0" y="8680272"/>
                    <a:pt x="135890" y="8816162"/>
                    <a:pt x="304800" y="8816162"/>
                  </a:cubicBezTo>
                  <a:lnTo>
                    <a:pt x="10374682" y="8816162"/>
                  </a:lnTo>
                  <a:cubicBezTo>
                    <a:pt x="10543593" y="8816162"/>
                    <a:pt x="10679482" y="8680272"/>
                    <a:pt x="10679482" y="8511362"/>
                  </a:cubicBezTo>
                  <a:lnTo>
                    <a:pt x="10679482" y="304800"/>
                  </a:lnTo>
                  <a:cubicBezTo>
                    <a:pt x="10679482" y="135890"/>
                    <a:pt x="10543593" y="0"/>
                    <a:pt x="10374682" y="0"/>
                  </a:cubicBezTo>
                  <a:close/>
                </a:path>
              </a:pathLst>
            </a:custGeom>
            <a:grpFill/>
            <a:ln>
              <a:solidFill>
                <a:srgbClr val="052929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7" name="pole tekstowe 6"/>
          <p:cNvSpPr txBox="1"/>
          <p:nvPr/>
        </p:nvSpPr>
        <p:spPr>
          <a:xfrm>
            <a:off x="3014032" y="1111177"/>
            <a:ext cx="85887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rgbClr val="052929"/>
                </a:solidFill>
              </a:rPr>
              <a:t>OBSZAR </a:t>
            </a:r>
            <a:endParaRPr lang="pl-PL" sz="4400" b="1" dirty="0">
              <a:solidFill>
                <a:srgbClr val="052929"/>
              </a:solidFill>
            </a:endParaRPr>
          </a:p>
          <a:p>
            <a:pPr algn="ctr"/>
            <a:r>
              <a:rPr lang="pl-PL" sz="4400" b="1" dirty="0">
                <a:solidFill>
                  <a:srgbClr val="052929"/>
                </a:solidFill>
              </a:rPr>
              <a:t>PRZEMYSŁY KREATYWNE:</a:t>
            </a:r>
          </a:p>
          <a:p>
            <a:pPr marL="571500" indent="-571500" algn="ctr">
              <a:buFontTx/>
              <a:buChar char="-"/>
            </a:pPr>
            <a:r>
              <a:rPr lang="pl-PL" sz="4400" b="1" dirty="0" smtClean="0">
                <a:solidFill>
                  <a:srgbClr val="052929"/>
                </a:solidFill>
              </a:rPr>
              <a:t>PODOBSZAR </a:t>
            </a:r>
          </a:p>
          <a:p>
            <a:pPr marL="571500" indent="-571500" algn="ctr">
              <a:buFontTx/>
              <a:buChar char="-"/>
            </a:pPr>
            <a:r>
              <a:rPr lang="pl-PL" sz="4400" b="1" dirty="0" smtClean="0">
                <a:solidFill>
                  <a:srgbClr val="052929"/>
                </a:solidFill>
              </a:rPr>
              <a:t>A</a:t>
            </a:r>
            <a:r>
              <a:rPr lang="pl-PL" sz="4400" b="1" dirty="0">
                <a:solidFill>
                  <a:srgbClr val="052929"/>
                </a:solidFill>
              </a:rPr>
              <a:t>) PRZEMYSŁY KULTURY </a:t>
            </a:r>
          </a:p>
          <a:p>
            <a:pPr marL="571500" indent="-571500" algn="ctr">
              <a:buFontTx/>
              <a:buChar char="-"/>
            </a:pPr>
            <a:r>
              <a:rPr lang="pl-PL" sz="4400" b="1" dirty="0" smtClean="0">
                <a:solidFill>
                  <a:srgbClr val="052929"/>
                </a:solidFill>
              </a:rPr>
              <a:t>PODOBSZAR </a:t>
            </a:r>
          </a:p>
          <a:p>
            <a:pPr marL="571500" indent="-571500" algn="ctr">
              <a:buFontTx/>
              <a:buChar char="-"/>
            </a:pPr>
            <a:r>
              <a:rPr lang="pl-PL" sz="4400" b="1" dirty="0" smtClean="0">
                <a:solidFill>
                  <a:srgbClr val="052929"/>
                </a:solidFill>
              </a:rPr>
              <a:t>B</a:t>
            </a:r>
            <a:r>
              <a:rPr lang="pl-PL" sz="4400" b="1" dirty="0">
                <a:solidFill>
                  <a:srgbClr val="052929"/>
                </a:solidFill>
              </a:rPr>
              <a:t>) PRZEMYSŁY CZASU WOLNEGO </a:t>
            </a:r>
          </a:p>
        </p:txBody>
      </p:sp>
    </p:spTree>
    <p:extLst>
      <p:ext uri="{BB962C8B-B14F-4D97-AF65-F5344CB8AC3E}">
        <p14:creationId xmlns:p14="http://schemas.microsoft.com/office/powerpoint/2010/main" val="269057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"/>
            <a:ext cx="3921142" cy="6858000"/>
            <a:chOff x="0" y="105452"/>
            <a:chExt cx="2485895" cy="3479800"/>
          </a:xfrm>
          <a:solidFill>
            <a:srgbClr val="D4C1AC"/>
          </a:solidFill>
        </p:grpSpPr>
        <p:sp>
          <p:nvSpPr>
            <p:cNvPr id="3" name="Freeform 3"/>
            <p:cNvSpPr/>
            <p:nvPr/>
          </p:nvSpPr>
          <p:spPr>
            <a:xfrm>
              <a:off x="0" y="105452"/>
              <a:ext cx="2485895" cy="3479800"/>
            </a:xfrm>
            <a:custGeom>
              <a:avLst/>
              <a:gdLst/>
              <a:ahLst/>
              <a:cxnLst/>
              <a:rect l="l" t="t" r="r" b="b"/>
              <a:pathLst>
                <a:path w="2519633" h="3756895">
                  <a:moveTo>
                    <a:pt x="0" y="0"/>
                  </a:moveTo>
                  <a:lnTo>
                    <a:pt x="2519633" y="0"/>
                  </a:lnTo>
                  <a:lnTo>
                    <a:pt x="2519633" y="3756895"/>
                  </a:lnTo>
                  <a:lnTo>
                    <a:pt x="0" y="3756895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TextBox 4"/>
          <p:cNvSpPr txBox="1"/>
          <p:nvPr/>
        </p:nvSpPr>
        <p:spPr>
          <a:xfrm>
            <a:off x="1" y="55450"/>
            <a:ext cx="3901314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52929"/>
                </a:solidFill>
              </a:rPr>
              <a:t>Obszar przemysły kreatywne:</a:t>
            </a:r>
          </a:p>
          <a:p>
            <a:pPr algn="ctr"/>
            <a:r>
              <a:rPr lang="pl-PL" sz="2400" b="1" dirty="0" smtClean="0">
                <a:solidFill>
                  <a:srgbClr val="052929"/>
                </a:solidFill>
              </a:rPr>
              <a:t>- podobszar </a:t>
            </a:r>
            <a:br>
              <a:rPr lang="pl-PL" sz="2400" b="1" dirty="0" smtClean="0">
                <a:solidFill>
                  <a:srgbClr val="052929"/>
                </a:solidFill>
              </a:rPr>
            </a:br>
            <a:r>
              <a:rPr lang="pl-PL" sz="2400" b="1" dirty="0" smtClean="0">
                <a:solidFill>
                  <a:srgbClr val="052929"/>
                </a:solidFill>
              </a:rPr>
              <a:t>a) przemysły kultury </a:t>
            </a:r>
          </a:p>
          <a:p>
            <a:pPr algn="ctr"/>
            <a:r>
              <a:rPr lang="pl-PL" sz="2400" b="1" dirty="0" smtClean="0">
                <a:solidFill>
                  <a:srgbClr val="052929"/>
                </a:solidFill>
              </a:rPr>
              <a:t>- podobszar </a:t>
            </a:r>
            <a:br>
              <a:rPr lang="pl-PL" sz="2400" b="1" dirty="0" smtClean="0">
                <a:solidFill>
                  <a:srgbClr val="052929"/>
                </a:solidFill>
              </a:rPr>
            </a:br>
            <a:r>
              <a:rPr lang="pl-PL" sz="2400" b="1" dirty="0" smtClean="0">
                <a:solidFill>
                  <a:srgbClr val="052929"/>
                </a:solidFill>
              </a:rPr>
              <a:t>b) przemysły czasu wolnego </a:t>
            </a:r>
          </a:p>
          <a:p>
            <a:pPr algn="ctr"/>
            <a:endParaRPr lang="en-US" sz="2400" b="1" dirty="0">
              <a:solidFill>
                <a:srgbClr val="052929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067175" y="-154932"/>
            <a:ext cx="8058151" cy="7282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b="1" dirty="0">
                <a:solidFill>
                  <a:prstClr val="white"/>
                </a:solidFill>
              </a:rPr>
              <a:t>Działania</a:t>
            </a:r>
            <a:r>
              <a:rPr lang="pl-PL" sz="2800" b="1" dirty="0" smtClean="0">
                <a:solidFill>
                  <a:prstClr val="white"/>
                </a:solidFill>
              </a:rPr>
              <a:t>:</a:t>
            </a:r>
            <a:endParaRPr lang="pl-PL" sz="2800" b="1" dirty="0">
              <a:solidFill>
                <a:prstClr val="white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sz="2350" b="1" dirty="0" smtClean="0">
                <a:solidFill>
                  <a:prstClr val="white"/>
                </a:solidFill>
              </a:rPr>
              <a:t>1. </a:t>
            </a:r>
            <a:r>
              <a:rPr lang="pl-PL" sz="2350" dirty="0" smtClean="0">
                <a:solidFill>
                  <a:prstClr val="white"/>
                </a:solidFill>
              </a:rPr>
              <a:t>Rozszerzenie </a:t>
            </a:r>
            <a:r>
              <a:rPr lang="pl-PL" sz="2350" dirty="0">
                <a:solidFill>
                  <a:prstClr val="white"/>
                </a:solidFill>
              </a:rPr>
              <a:t>oferty zagospodarowania czasu wolnego  dla dzieci i młodzieży. </a:t>
            </a:r>
          </a:p>
          <a:p>
            <a:pPr algn="just">
              <a:lnSpc>
                <a:spcPct val="150000"/>
              </a:lnSpc>
            </a:pPr>
            <a:r>
              <a:rPr lang="pl-PL" sz="2350" b="1" dirty="0" smtClean="0">
                <a:solidFill>
                  <a:prstClr val="white"/>
                </a:solidFill>
              </a:rPr>
              <a:t>2. </a:t>
            </a:r>
            <a:r>
              <a:rPr lang="pl-PL" sz="2350" dirty="0" smtClean="0">
                <a:solidFill>
                  <a:prstClr val="white"/>
                </a:solidFill>
              </a:rPr>
              <a:t>Budowa </a:t>
            </a:r>
            <a:r>
              <a:rPr lang="pl-PL" sz="2350" dirty="0">
                <a:solidFill>
                  <a:prstClr val="white"/>
                </a:solidFill>
              </a:rPr>
              <a:t>miejsc rekreacyjno-wypoczynkowych do spędzania wolnego czasu dla turystów i mieszkańców gminy. </a:t>
            </a:r>
          </a:p>
          <a:p>
            <a:pPr algn="just">
              <a:lnSpc>
                <a:spcPct val="150000"/>
              </a:lnSpc>
            </a:pPr>
            <a:r>
              <a:rPr lang="pl-PL" sz="2350" b="1" dirty="0" smtClean="0">
                <a:solidFill>
                  <a:prstClr val="white"/>
                </a:solidFill>
              </a:rPr>
              <a:t>3. </a:t>
            </a:r>
            <a:r>
              <a:rPr lang="pl-PL" sz="2350" dirty="0" smtClean="0">
                <a:solidFill>
                  <a:prstClr val="white"/>
                </a:solidFill>
              </a:rPr>
              <a:t>Organizacja </a:t>
            </a:r>
            <a:r>
              <a:rPr lang="pl-PL" sz="2350" dirty="0">
                <a:solidFill>
                  <a:prstClr val="white"/>
                </a:solidFill>
              </a:rPr>
              <a:t>imprez kulturalnych i sportowych oraz eventów </a:t>
            </a:r>
            <a:r>
              <a:rPr lang="pl-PL" sz="2350" dirty="0" smtClean="0">
                <a:solidFill>
                  <a:prstClr val="white"/>
                </a:solidFill>
              </a:rPr>
              <a:t/>
            </a:r>
            <a:br>
              <a:rPr lang="pl-PL" sz="2350" dirty="0" smtClean="0">
                <a:solidFill>
                  <a:prstClr val="white"/>
                </a:solidFill>
              </a:rPr>
            </a:br>
            <a:r>
              <a:rPr lang="pl-PL" sz="2350" dirty="0" smtClean="0">
                <a:solidFill>
                  <a:prstClr val="white"/>
                </a:solidFill>
              </a:rPr>
              <a:t>o </a:t>
            </a:r>
            <a:r>
              <a:rPr lang="pl-PL" sz="2350" dirty="0">
                <a:solidFill>
                  <a:prstClr val="white"/>
                </a:solidFill>
              </a:rPr>
              <a:t>charakterze ponadlokalnym.</a:t>
            </a:r>
          </a:p>
          <a:p>
            <a:pPr algn="just">
              <a:lnSpc>
                <a:spcPct val="150000"/>
              </a:lnSpc>
            </a:pPr>
            <a:r>
              <a:rPr lang="pl-PL" sz="2350" b="1" dirty="0" smtClean="0">
                <a:solidFill>
                  <a:prstClr val="white"/>
                </a:solidFill>
              </a:rPr>
              <a:t>4. </a:t>
            </a:r>
            <a:r>
              <a:rPr lang="pl-PL" sz="2350" dirty="0" smtClean="0">
                <a:solidFill>
                  <a:prstClr val="white"/>
                </a:solidFill>
              </a:rPr>
              <a:t>Zaplanowanie </a:t>
            </a:r>
            <a:r>
              <a:rPr lang="pl-PL" sz="2350" dirty="0">
                <a:solidFill>
                  <a:prstClr val="white"/>
                </a:solidFill>
              </a:rPr>
              <a:t>i organizacja imprez oraz zawodów kulturalnych i rekreacyjno-sportowych w obrębie Jeziora Rożnowskiego. </a:t>
            </a:r>
          </a:p>
          <a:p>
            <a:pPr algn="just">
              <a:lnSpc>
                <a:spcPct val="150000"/>
              </a:lnSpc>
            </a:pPr>
            <a:r>
              <a:rPr lang="pl-PL" sz="2350" b="1" dirty="0" smtClean="0">
                <a:solidFill>
                  <a:prstClr val="white"/>
                </a:solidFill>
              </a:rPr>
              <a:t>5. </a:t>
            </a:r>
            <a:r>
              <a:rPr lang="pl-PL" sz="2350" dirty="0" smtClean="0">
                <a:solidFill>
                  <a:prstClr val="white"/>
                </a:solidFill>
              </a:rPr>
              <a:t>Zwiększenie </a:t>
            </a:r>
            <a:r>
              <a:rPr lang="pl-PL" sz="2350" dirty="0">
                <a:solidFill>
                  <a:prstClr val="white"/>
                </a:solidFill>
              </a:rPr>
              <a:t>ilości, atrakcyjności oraz promocji imprez kulturalnych i rekreacyjnych, odbywających się na terenie gminy, w tym szczególnie w obrębie Jeziora Rożnowskiego.</a:t>
            </a:r>
          </a:p>
          <a:p>
            <a:pPr algn="just">
              <a:lnSpc>
                <a:spcPct val="150000"/>
              </a:lnSpc>
            </a:pPr>
            <a:endParaRPr lang="pl-PL" sz="2500" dirty="0" smtClean="0">
              <a:solidFill>
                <a:prstClr val="white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51931" y="1936017"/>
            <a:ext cx="339745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052929"/>
                </a:solidFill>
              </a:rPr>
              <a:t>Cel strategiczny</a:t>
            </a:r>
            <a:r>
              <a:rPr lang="pl-PL" b="1" dirty="0" smtClean="0">
                <a:solidFill>
                  <a:srgbClr val="052929"/>
                </a:solidFill>
              </a:rPr>
              <a:t>:</a:t>
            </a:r>
            <a:endParaRPr lang="pl-PL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b="1" i="1" dirty="0">
                <a:solidFill>
                  <a:srgbClr val="052929"/>
                </a:solidFill>
              </a:rPr>
              <a:t>Budowanie i promowanie przemysłów kreatywnych na terenie Gminy Gródek nad Dunajcem, tworzenie atrakcyjnej oferty dla turystów i inwestorów zewnętrznych </a:t>
            </a:r>
          </a:p>
          <a:p>
            <a:pPr algn="ctr"/>
            <a:r>
              <a:rPr lang="pl-PL" b="1" i="1" dirty="0">
                <a:solidFill>
                  <a:srgbClr val="052929"/>
                </a:solidFill>
              </a:rPr>
              <a:t>w obszarze przemysłów kreatywnych: przemysłów kultury i przemysłów czasu wolnego, </a:t>
            </a:r>
          </a:p>
          <a:p>
            <a:pPr algn="ctr"/>
            <a:r>
              <a:rPr lang="pl-PL" b="1" i="1" dirty="0">
                <a:solidFill>
                  <a:srgbClr val="052929"/>
                </a:solidFill>
              </a:rPr>
              <a:t>z wykorzystaniem  posiadanego potencjału cywilizacyjnego, </a:t>
            </a:r>
            <a:r>
              <a:rPr lang="pl-PL" b="1" i="1" dirty="0" smtClean="0">
                <a:solidFill>
                  <a:srgbClr val="052929"/>
                </a:solidFill>
              </a:rPr>
              <a:t/>
            </a:r>
            <a:br>
              <a:rPr lang="pl-PL" b="1" i="1" dirty="0" smtClean="0">
                <a:solidFill>
                  <a:srgbClr val="052929"/>
                </a:solidFill>
              </a:rPr>
            </a:br>
            <a:r>
              <a:rPr lang="pl-PL" b="1" i="1" dirty="0" smtClean="0">
                <a:solidFill>
                  <a:srgbClr val="052929"/>
                </a:solidFill>
              </a:rPr>
              <a:t>a </a:t>
            </a:r>
            <a:r>
              <a:rPr lang="pl-PL" b="1" i="1" dirty="0">
                <a:solidFill>
                  <a:srgbClr val="052929"/>
                </a:solidFill>
              </a:rPr>
              <a:t>szczególnie magnesów turystycznych i środowiskowych, czyli kultury i dziedzictwa lokalnego, Jeziora Rożnowskiego </a:t>
            </a:r>
            <a:r>
              <a:rPr lang="pl-PL" b="1" i="1" dirty="0" smtClean="0">
                <a:solidFill>
                  <a:srgbClr val="052929"/>
                </a:solidFill>
              </a:rPr>
              <a:t/>
            </a:r>
            <a:br>
              <a:rPr lang="pl-PL" b="1" i="1" dirty="0" smtClean="0">
                <a:solidFill>
                  <a:srgbClr val="052929"/>
                </a:solidFill>
              </a:rPr>
            </a:br>
            <a:r>
              <a:rPr lang="pl-PL" b="1" i="1" dirty="0" smtClean="0">
                <a:solidFill>
                  <a:srgbClr val="052929"/>
                </a:solidFill>
              </a:rPr>
              <a:t>i </a:t>
            </a:r>
            <a:r>
              <a:rPr lang="pl-PL" b="1" i="1" dirty="0">
                <a:solidFill>
                  <a:srgbClr val="052929"/>
                </a:solidFill>
              </a:rPr>
              <a:t>czystego środowiska. 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358009" y="1995609"/>
            <a:ext cx="3169589" cy="0"/>
          </a:xfrm>
          <a:prstGeom prst="line">
            <a:avLst/>
          </a:prstGeom>
          <a:ln>
            <a:solidFill>
              <a:srgbClr val="1A34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22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"/>
            <a:ext cx="3921142" cy="6858000"/>
            <a:chOff x="0" y="105452"/>
            <a:chExt cx="2485895" cy="3479800"/>
          </a:xfrm>
          <a:solidFill>
            <a:srgbClr val="D4C1AC"/>
          </a:solidFill>
        </p:grpSpPr>
        <p:sp>
          <p:nvSpPr>
            <p:cNvPr id="3" name="Freeform 3"/>
            <p:cNvSpPr/>
            <p:nvPr/>
          </p:nvSpPr>
          <p:spPr>
            <a:xfrm>
              <a:off x="0" y="105452"/>
              <a:ext cx="2485895" cy="3479800"/>
            </a:xfrm>
            <a:custGeom>
              <a:avLst/>
              <a:gdLst/>
              <a:ahLst/>
              <a:cxnLst/>
              <a:rect l="l" t="t" r="r" b="b"/>
              <a:pathLst>
                <a:path w="2519633" h="3756895">
                  <a:moveTo>
                    <a:pt x="0" y="0"/>
                  </a:moveTo>
                  <a:lnTo>
                    <a:pt x="2519633" y="0"/>
                  </a:lnTo>
                  <a:lnTo>
                    <a:pt x="2519633" y="3756895"/>
                  </a:lnTo>
                  <a:lnTo>
                    <a:pt x="0" y="3756895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TextBox 4"/>
          <p:cNvSpPr txBox="1"/>
          <p:nvPr/>
        </p:nvSpPr>
        <p:spPr>
          <a:xfrm>
            <a:off x="1" y="55450"/>
            <a:ext cx="3901314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52929"/>
                </a:solidFill>
              </a:rPr>
              <a:t>Obszar przemysły kreatywne:</a:t>
            </a:r>
          </a:p>
          <a:p>
            <a:pPr algn="ctr"/>
            <a:r>
              <a:rPr lang="pl-PL" sz="2400" b="1" dirty="0" smtClean="0">
                <a:solidFill>
                  <a:srgbClr val="052929"/>
                </a:solidFill>
              </a:rPr>
              <a:t>- podobszar </a:t>
            </a:r>
            <a:br>
              <a:rPr lang="pl-PL" sz="2400" b="1" dirty="0" smtClean="0">
                <a:solidFill>
                  <a:srgbClr val="052929"/>
                </a:solidFill>
              </a:rPr>
            </a:br>
            <a:r>
              <a:rPr lang="pl-PL" sz="2400" b="1" dirty="0" smtClean="0">
                <a:solidFill>
                  <a:srgbClr val="052929"/>
                </a:solidFill>
              </a:rPr>
              <a:t>a) przemysły kultury </a:t>
            </a:r>
          </a:p>
          <a:p>
            <a:pPr algn="ctr"/>
            <a:r>
              <a:rPr lang="pl-PL" sz="2400" b="1" dirty="0" smtClean="0">
                <a:solidFill>
                  <a:srgbClr val="052929"/>
                </a:solidFill>
              </a:rPr>
              <a:t>- podobszar </a:t>
            </a:r>
            <a:br>
              <a:rPr lang="pl-PL" sz="2400" b="1" dirty="0" smtClean="0">
                <a:solidFill>
                  <a:srgbClr val="052929"/>
                </a:solidFill>
              </a:rPr>
            </a:br>
            <a:r>
              <a:rPr lang="pl-PL" sz="2400" b="1" dirty="0" smtClean="0">
                <a:solidFill>
                  <a:srgbClr val="052929"/>
                </a:solidFill>
              </a:rPr>
              <a:t>b) przemysły czasu wolnego </a:t>
            </a:r>
          </a:p>
          <a:p>
            <a:pPr algn="ctr"/>
            <a:endParaRPr lang="en-US" sz="2400" b="1" dirty="0">
              <a:solidFill>
                <a:srgbClr val="052929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027220" y="-164457"/>
            <a:ext cx="8058151" cy="6705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b="1" dirty="0">
                <a:solidFill>
                  <a:prstClr val="white"/>
                </a:solidFill>
              </a:rPr>
              <a:t>Działania</a:t>
            </a:r>
            <a:r>
              <a:rPr lang="pl-PL" sz="2800" b="1" dirty="0" smtClean="0">
                <a:solidFill>
                  <a:prstClr val="white"/>
                </a:solidFill>
              </a:rPr>
              <a:t>:</a:t>
            </a:r>
            <a:endParaRPr lang="pl-PL" sz="2800" b="1" dirty="0">
              <a:solidFill>
                <a:prstClr val="white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sz="2350" b="1" dirty="0" smtClean="0">
                <a:solidFill>
                  <a:prstClr val="white"/>
                </a:solidFill>
              </a:rPr>
              <a:t>6. </a:t>
            </a:r>
            <a:r>
              <a:rPr lang="pl-PL" sz="2350" dirty="0" smtClean="0">
                <a:solidFill>
                  <a:prstClr val="white"/>
                </a:solidFill>
              </a:rPr>
              <a:t>Kultywowanie </a:t>
            </a:r>
            <a:r>
              <a:rPr lang="pl-PL" sz="2350" dirty="0">
                <a:solidFill>
                  <a:prstClr val="white"/>
                </a:solidFill>
              </a:rPr>
              <a:t>tradycji oraz edukacja kulturalna poprzez propagowanie uczestnictwa w chórach czy zespołach ludowych.</a:t>
            </a:r>
          </a:p>
          <a:p>
            <a:pPr algn="just">
              <a:lnSpc>
                <a:spcPct val="150000"/>
              </a:lnSpc>
            </a:pPr>
            <a:r>
              <a:rPr lang="pl-PL" sz="2350" b="1" dirty="0" smtClean="0">
                <a:solidFill>
                  <a:prstClr val="white"/>
                </a:solidFill>
              </a:rPr>
              <a:t>7. </a:t>
            </a:r>
            <a:r>
              <a:rPr lang="pl-PL" sz="2350" dirty="0" smtClean="0">
                <a:solidFill>
                  <a:prstClr val="white"/>
                </a:solidFill>
              </a:rPr>
              <a:t>Wspieranie </a:t>
            </a:r>
            <a:r>
              <a:rPr lang="pl-PL" sz="2350" dirty="0">
                <a:solidFill>
                  <a:prstClr val="white"/>
                </a:solidFill>
              </a:rPr>
              <a:t>rozwoju turystyki w oparciu o lokalne produkty </a:t>
            </a:r>
            <a:r>
              <a:rPr lang="pl-PL" sz="2350" dirty="0" smtClean="0">
                <a:solidFill>
                  <a:prstClr val="white"/>
                </a:solidFill>
              </a:rPr>
              <a:t/>
            </a:r>
            <a:br>
              <a:rPr lang="pl-PL" sz="2350" dirty="0" smtClean="0">
                <a:solidFill>
                  <a:prstClr val="white"/>
                </a:solidFill>
              </a:rPr>
            </a:br>
            <a:r>
              <a:rPr lang="pl-PL" sz="2350" dirty="0" smtClean="0">
                <a:solidFill>
                  <a:prstClr val="white"/>
                </a:solidFill>
              </a:rPr>
              <a:t>i </a:t>
            </a:r>
            <a:r>
              <a:rPr lang="pl-PL" sz="2350" dirty="0">
                <a:solidFill>
                  <a:prstClr val="white"/>
                </a:solidFill>
              </a:rPr>
              <a:t>tradycje, w tym m.in. wpieranie lokalnych twórców i artystów, odtwarzanie starych przepisów kulinarnych </a:t>
            </a:r>
            <a:r>
              <a:rPr lang="pl-PL" sz="2350" dirty="0" smtClean="0">
                <a:solidFill>
                  <a:prstClr val="white"/>
                </a:solidFill>
              </a:rPr>
              <a:t>i </a:t>
            </a:r>
            <a:r>
              <a:rPr lang="pl-PL" sz="2350" dirty="0">
                <a:solidFill>
                  <a:prstClr val="white"/>
                </a:solidFill>
              </a:rPr>
              <a:t>kreowanie potraw lokalnych jako produktów turystycznych, organizacja wydarzeń kulturalnych, bazujących na obrzędach i zwyczajach wiejskich oraz na produkcji rolnej. </a:t>
            </a:r>
          </a:p>
          <a:p>
            <a:pPr algn="just">
              <a:lnSpc>
                <a:spcPct val="150000"/>
              </a:lnSpc>
            </a:pPr>
            <a:r>
              <a:rPr lang="pl-PL" sz="2350" b="1" dirty="0" smtClean="0">
                <a:solidFill>
                  <a:prstClr val="white"/>
                </a:solidFill>
              </a:rPr>
              <a:t>8. </a:t>
            </a:r>
            <a:r>
              <a:rPr lang="pl-PL" sz="2350" dirty="0" smtClean="0">
                <a:solidFill>
                  <a:prstClr val="white"/>
                </a:solidFill>
              </a:rPr>
              <a:t>Rozwój</a:t>
            </a:r>
            <a:r>
              <a:rPr lang="pl-PL" sz="2350" dirty="0">
                <a:solidFill>
                  <a:prstClr val="white"/>
                </a:solidFill>
              </a:rPr>
              <a:t>, promocja oraz tworzenie nowych produktów turystycznych i kulturowych </a:t>
            </a:r>
          </a:p>
          <a:p>
            <a:pPr algn="just">
              <a:lnSpc>
                <a:spcPct val="150000"/>
              </a:lnSpc>
            </a:pPr>
            <a:r>
              <a:rPr lang="pl-PL" sz="2350" dirty="0">
                <a:solidFill>
                  <a:prstClr val="white"/>
                </a:solidFill>
              </a:rPr>
              <a:t>w oparciu o tradycje wiejskie gminy i historię gminy. </a:t>
            </a:r>
          </a:p>
        </p:txBody>
      </p:sp>
      <p:sp>
        <p:nvSpPr>
          <p:cNvPr id="5" name="Prostokąt 4"/>
          <p:cNvSpPr/>
          <p:nvPr/>
        </p:nvSpPr>
        <p:spPr>
          <a:xfrm>
            <a:off x="251931" y="1936017"/>
            <a:ext cx="339745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052929"/>
                </a:solidFill>
              </a:rPr>
              <a:t>Cel strategiczny</a:t>
            </a:r>
            <a:r>
              <a:rPr lang="pl-PL" b="1" dirty="0" smtClean="0">
                <a:solidFill>
                  <a:srgbClr val="052929"/>
                </a:solidFill>
              </a:rPr>
              <a:t>:</a:t>
            </a:r>
            <a:endParaRPr lang="pl-PL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b="1" i="1" dirty="0">
                <a:solidFill>
                  <a:srgbClr val="052929"/>
                </a:solidFill>
              </a:rPr>
              <a:t>Budowanie i promowanie przemysłów kreatywnych na terenie Gminy Gródek nad Dunajcem, tworzenie atrakcyjnej oferty dla turystów i inwestorów zewnętrznych </a:t>
            </a:r>
          </a:p>
          <a:p>
            <a:pPr algn="ctr"/>
            <a:r>
              <a:rPr lang="pl-PL" b="1" i="1" dirty="0">
                <a:solidFill>
                  <a:srgbClr val="052929"/>
                </a:solidFill>
              </a:rPr>
              <a:t>w obszarze przemysłów kreatywnych: przemysłów kultury i przemysłów czasu wolnego, </a:t>
            </a:r>
          </a:p>
          <a:p>
            <a:pPr algn="ctr"/>
            <a:r>
              <a:rPr lang="pl-PL" b="1" i="1" dirty="0">
                <a:solidFill>
                  <a:srgbClr val="052929"/>
                </a:solidFill>
              </a:rPr>
              <a:t>z wykorzystaniem  posiadanego potencjału cywilizacyjnego, </a:t>
            </a:r>
            <a:r>
              <a:rPr lang="pl-PL" b="1" i="1" dirty="0" smtClean="0">
                <a:solidFill>
                  <a:srgbClr val="052929"/>
                </a:solidFill>
              </a:rPr>
              <a:t/>
            </a:r>
            <a:br>
              <a:rPr lang="pl-PL" b="1" i="1" dirty="0" smtClean="0">
                <a:solidFill>
                  <a:srgbClr val="052929"/>
                </a:solidFill>
              </a:rPr>
            </a:br>
            <a:r>
              <a:rPr lang="pl-PL" b="1" i="1" dirty="0" smtClean="0">
                <a:solidFill>
                  <a:srgbClr val="052929"/>
                </a:solidFill>
              </a:rPr>
              <a:t>a </a:t>
            </a:r>
            <a:r>
              <a:rPr lang="pl-PL" b="1" i="1" dirty="0">
                <a:solidFill>
                  <a:srgbClr val="052929"/>
                </a:solidFill>
              </a:rPr>
              <a:t>szczególnie magnesów turystycznych i środowiskowych, czyli kultury i dziedzictwa lokalnego, Jeziora Rożnowskiego </a:t>
            </a:r>
            <a:r>
              <a:rPr lang="pl-PL" b="1" i="1" dirty="0" smtClean="0">
                <a:solidFill>
                  <a:srgbClr val="052929"/>
                </a:solidFill>
              </a:rPr>
              <a:t/>
            </a:r>
            <a:br>
              <a:rPr lang="pl-PL" b="1" i="1" dirty="0" smtClean="0">
                <a:solidFill>
                  <a:srgbClr val="052929"/>
                </a:solidFill>
              </a:rPr>
            </a:br>
            <a:r>
              <a:rPr lang="pl-PL" b="1" i="1" dirty="0" smtClean="0">
                <a:solidFill>
                  <a:srgbClr val="052929"/>
                </a:solidFill>
              </a:rPr>
              <a:t>i </a:t>
            </a:r>
            <a:r>
              <a:rPr lang="pl-PL" b="1" i="1" dirty="0">
                <a:solidFill>
                  <a:srgbClr val="052929"/>
                </a:solidFill>
              </a:rPr>
              <a:t>czystego środowiska. 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358009" y="1995609"/>
            <a:ext cx="3169589" cy="0"/>
          </a:xfrm>
          <a:prstGeom prst="line">
            <a:avLst/>
          </a:prstGeom>
          <a:ln>
            <a:solidFill>
              <a:srgbClr val="1A34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79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"/>
            <a:ext cx="3921142" cy="6858000"/>
            <a:chOff x="0" y="105452"/>
            <a:chExt cx="2485895" cy="3479800"/>
          </a:xfrm>
          <a:solidFill>
            <a:srgbClr val="D4C1AC"/>
          </a:solidFill>
        </p:grpSpPr>
        <p:sp>
          <p:nvSpPr>
            <p:cNvPr id="3" name="Freeform 3"/>
            <p:cNvSpPr/>
            <p:nvPr/>
          </p:nvSpPr>
          <p:spPr>
            <a:xfrm>
              <a:off x="0" y="105452"/>
              <a:ext cx="2485895" cy="3479800"/>
            </a:xfrm>
            <a:custGeom>
              <a:avLst/>
              <a:gdLst/>
              <a:ahLst/>
              <a:cxnLst/>
              <a:rect l="l" t="t" r="r" b="b"/>
              <a:pathLst>
                <a:path w="2519633" h="3756895">
                  <a:moveTo>
                    <a:pt x="0" y="0"/>
                  </a:moveTo>
                  <a:lnTo>
                    <a:pt x="2519633" y="0"/>
                  </a:lnTo>
                  <a:lnTo>
                    <a:pt x="2519633" y="3756895"/>
                  </a:lnTo>
                  <a:lnTo>
                    <a:pt x="0" y="3756895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TextBox 4"/>
          <p:cNvSpPr txBox="1"/>
          <p:nvPr/>
        </p:nvSpPr>
        <p:spPr>
          <a:xfrm>
            <a:off x="1" y="55450"/>
            <a:ext cx="3901314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52929"/>
                </a:solidFill>
              </a:rPr>
              <a:t>Obszar przemysły kreatywne:</a:t>
            </a:r>
          </a:p>
          <a:p>
            <a:pPr algn="ctr"/>
            <a:r>
              <a:rPr lang="pl-PL" sz="2400" b="1" dirty="0" smtClean="0">
                <a:solidFill>
                  <a:srgbClr val="052929"/>
                </a:solidFill>
              </a:rPr>
              <a:t>- podobszar </a:t>
            </a:r>
            <a:br>
              <a:rPr lang="pl-PL" sz="2400" b="1" dirty="0" smtClean="0">
                <a:solidFill>
                  <a:srgbClr val="052929"/>
                </a:solidFill>
              </a:rPr>
            </a:br>
            <a:r>
              <a:rPr lang="pl-PL" sz="2400" b="1" dirty="0" smtClean="0">
                <a:solidFill>
                  <a:srgbClr val="052929"/>
                </a:solidFill>
              </a:rPr>
              <a:t>a) przemysły kultury </a:t>
            </a:r>
          </a:p>
          <a:p>
            <a:pPr algn="ctr"/>
            <a:r>
              <a:rPr lang="pl-PL" sz="2400" b="1" dirty="0" smtClean="0">
                <a:solidFill>
                  <a:srgbClr val="052929"/>
                </a:solidFill>
              </a:rPr>
              <a:t>- podobszar </a:t>
            </a:r>
            <a:br>
              <a:rPr lang="pl-PL" sz="2400" b="1" dirty="0" smtClean="0">
                <a:solidFill>
                  <a:srgbClr val="052929"/>
                </a:solidFill>
              </a:rPr>
            </a:br>
            <a:r>
              <a:rPr lang="pl-PL" sz="2400" b="1" dirty="0" smtClean="0">
                <a:solidFill>
                  <a:srgbClr val="052929"/>
                </a:solidFill>
              </a:rPr>
              <a:t>b) przemysły czasu wolnego </a:t>
            </a:r>
          </a:p>
          <a:p>
            <a:pPr algn="ctr"/>
            <a:endParaRPr lang="en-US" sz="2400" b="1" dirty="0">
              <a:solidFill>
                <a:srgbClr val="052929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027220" y="-164457"/>
            <a:ext cx="8058151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b="1" dirty="0">
                <a:solidFill>
                  <a:prstClr val="white"/>
                </a:solidFill>
              </a:rPr>
              <a:t>Działania</a:t>
            </a:r>
            <a:r>
              <a:rPr lang="pl-PL" sz="2800" b="1" dirty="0" smtClean="0">
                <a:solidFill>
                  <a:prstClr val="white"/>
                </a:solidFill>
              </a:rPr>
              <a:t>:</a:t>
            </a:r>
            <a:endParaRPr lang="pl-PL" sz="2800" b="1" dirty="0">
              <a:solidFill>
                <a:prstClr val="white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sz="2400" b="1" dirty="0" smtClean="0">
                <a:solidFill>
                  <a:prstClr val="white"/>
                </a:solidFill>
              </a:rPr>
              <a:t>9. </a:t>
            </a:r>
            <a:r>
              <a:rPr lang="pl-PL" sz="2400" dirty="0" smtClean="0">
                <a:solidFill>
                  <a:prstClr val="white"/>
                </a:solidFill>
              </a:rPr>
              <a:t>Współpraca </a:t>
            </a:r>
            <a:r>
              <a:rPr lang="pl-PL" sz="2400" dirty="0">
                <a:solidFill>
                  <a:prstClr val="white"/>
                </a:solidFill>
              </a:rPr>
              <a:t>z gminnymi organizacjami pozarządowymi działającymi w obszarach turystyki, rekreacji i czasu wolnego. </a:t>
            </a:r>
          </a:p>
          <a:p>
            <a:pPr algn="just">
              <a:lnSpc>
                <a:spcPct val="150000"/>
              </a:lnSpc>
            </a:pPr>
            <a:r>
              <a:rPr lang="pl-PL" sz="2400" b="1" dirty="0" smtClean="0">
                <a:solidFill>
                  <a:prstClr val="white"/>
                </a:solidFill>
              </a:rPr>
              <a:t>10. </a:t>
            </a:r>
            <a:r>
              <a:rPr lang="pl-PL" sz="2400" dirty="0" smtClean="0">
                <a:solidFill>
                  <a:prstClr val="white"/>
                </a:solidFill>
              </a:rPr>
              <a:t>Wspieranie </a:t>
            </a:r>
            <a:r>
              <a:rPr lang="pl-PL" sz="2400" dirty="0">
                <a:solidFill>
                  <a:prstClr val="white"/>
                </a:solidFill>
              </a:rPr>
              <a:t>budowy kempingów i autokempingów </a:t>
            </a:r>
            <a:r>
              <a:rPr lang="pl-PL" sz="2400" dirty="0" smtClean="0">
                <a:solidFill>
                  <a:prstClr val="white"/>
                </a:solidFill>
              </a:rPr>
              <a:t/>
            </a:r>
            <a:br>
              <a:rPr lang="pl-PL" sz="2400" dirty="0" smtClean="0">
                <a:solidFill>
                  <a:prstClr val="white"/>
                </a:solidFill>
              </a:rPr>
            </a:br>
            <a:r>
              <a:rPr lang="pl-PL" sz="2400" dirty="0" smtClean="0">
                <a:solidFill>
                  <a:prstClr val="white"/>
                </a:solidFill>
              </a:rPr>
              <a:t>i </a:t>
            </a:r>
            <a:r>
              <a:rPr lang="pl-PL" sz="2400" dirty="0">
                <a:solidFill>
                  <a:prstClr val="white"/>
                </a:solidFill>
              </a:rPr>
              <a:t>parkingów turystycznych </a:t>
            </a:r>
          </a:p>
          <a:p>
            <a:pPr algn="just">
              <a:lnSpc>
                <a:spcPct val="150000"/>
              </a:lnSpc>
            </a:pPr>
            <a:r>
              <a:rPr lang="pl-PL" sz="2400" dirty="0">
                <a:solidFill>
                  <a:prstClr val="white"/>
                </a:solidFill>
              </a:rPr>
              <a:t>z zapleczem.</a:t>
            </a:r>
          </a:p>
          <a:p>
            <a:pPr algn="just">
              <a:lnSpc>
                <a:spcPct val="150000"/>
              </a:lnSpc>
            </a:pPr>
            <a:r>
              <a:rPr lang="pl-PL" sz="2400" b="1" dirty="0" smtClean="0">
                <a:solidFill>
                  <a:prstClr val="white"/>
                </a:solidFill>
              </a:rPr>
              <a:t>11. </a:t>
            </a:r>
            <a:r>
              <a:rPr lang="pl-PL" sz="2400" dirty="0" smtClean="0">
                <a:solidFill>
                  <a:prstClr val="white"/>
                </a:solidFill>
              </a:rPr>
              <a:t>Wspieranie </a:t>
            </a:r>
            <a:r>
              <a:rPr lang="pl-PL" sz="2400" dirty="0">
                <a:solidFill>
                  <a:prstClr val="white"/>
                </a:solidFill>
              </a:rPr>
              <a:t>dotychczasowych baz noclegowych </a:t>
            </a:r>
            <a:r>
              <a:rPr lang="pl-PL" sz="2400" dirty="0" smtClean="0">
                <a:solidFill>
                  <a:prstClr val="white"/>
                </a:solidFill>
              </a:rPr>
              <a:t/>
            </a:r>
            <a:br>
              <a:rPr lang="pl-PL" sz="2400" dirty="0" smtClean="0">
                <a:solidFill>
                  <a:prstClr val="white"/>
                </a:solidFill>
              </a:rPr>
            </a:br>
            <a:r>
              <a:rPr lang="pl-PL" sz="2400" dirty="0" smtClean="0">
                <a:solidFill>
                  <a:prstClr val="white"/>
                </a:solidFill>
              </a:rPr>
              <a:t>i </a:t>
            </a:r>
            <a:r>
              <a:rPr lang="pl-PL" sz="2400" dirty="0">
                <a:solidFill>
                  <a:prstClr val="white"/>
                </a:solidFill>
              </a:rPr>
              <a:t>gastronomicznych, oraz otwieranie nowych punktów noclegowych i gastronomicznych. </a:t>
            </a:r>
          </a:p>
          <a:p>
            <a:pPr algn="just">
              <a:lnSpc>
                <a:spcPct val="150000"/>
              </a:lnSpc>
            </a:pPr>
            <a:r>
              <a:rPr lang="pl-PL" sz="2400" b="1" dirty="0" smtClean="0">
                <a:solidFill>
                  <a:prstClr val="white"/>
                </a:solidFill>
              </a:rPr>
              <a:t>12. </a:t>
            </a:r>
            <a:r>
              <a:rPr lang="pl-PL" sz="2400" dirty="0" smtClean="0">
                <a:solidFill>
                  <a:prstClr val="white"/>
                </a:solidFill>
              </a:rPr>
              <a:t>Zagospodarowanie </a:t>
            </a:r>
            <a:r>
              <a:rPr lang="pl-PL" sz="2400" dirty="0">
                <a:solidFill>
                  <a:prstClr val="white"/>
                </a:solidFill>
              </a:rPr>
              <a:t>przestrzeni wokół Jeziora </a:t>
            </a:r>
            <a:r>
              <a:rPr lang="pl-PL" sz="2400" dirty="0" smtClean="0">
                <a:solidFill>
                  <a:prstClr val="white"/>
                </a:solidFill>
              </a:rPr>
              <a:t>Rożnowskiego.</a:t>
            </a:r>
          </a:p>
          <a:p>
            <a:pPr algn="just">
              <a:lnSpc>
                <a:spcPct val="150000"/>
              </a:lnSpc>
            </a:pPr>
            <a:r>
              <a:rPr lang="pl-PL" sz="2400" b="1" dirty="0">
                <a:solidFill>
                  <a:prstClr val="white"/>
                </a:solidFill>
              </a:rPr>
              <a:t> </a:t>
            </a:r>
            <a:r>
              <a:rPr lang="pl-PL" sz="2400" b="1" dirty="0" smtClean="0">
                <a:solidFill>
                  <a:prstClr val="white"/>
                </a:solidFill>
              </a:rPr>
              <a:t>13. </a:t>
            </a:r>
            <a:r>
              <a:rPr lang="pl-PL" sz="2400" dirty="0" smtClean="0">
                <a:solidFill>
                  <a:prstClr val="white"/>
                </a:solidFill>
              </a:rPr>
              <a:t>Stworzenie </a:t>
            </a:r>
            <a:r>
              <a:rPr lang="pl-PL" sz="2400" dirty="0">
                <a:solidFill>
                  <a:prstClr val="white"/>
                </a:solidFill>
              </a:rPr>
              <a:t>miejsc parkingowych w okolicach Jeziora Rożnowskiego.</a:t>
            </a:r>
          </a:p>
        </p:txBody>
      </p:sp>
      <p:sp>
        <p:nvSpPr>
          <p:cNvPr id="5" name="Prostokąt 4"/>
          <p:cNvSpPr/>
          <p:nvPr/>
        </p:nvSpPr>
        <p:spPr>
          <a:xfrm>
            <a:off x="251931" y="1936017"/>
            <a:ext cx="339745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052929"/>
                </a:solidFill>
              </a:rPr>
              <a:t>Cel strategiczny</a:t>
            </a:r>
            <a:r>
              <a:rPr lang="pl-PL" b="1" dirty="0" smtClean="0">
                <a:solidFill>
                  <a:srgbClr val="052929"/>
                </a:solidFill>
              </a:rPr>
              <a:t>:</a:t>
            </a:r>
            <a:endParaRPr lang="pl-PL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b="1" i="1" dirty="0">
                <a:solidFill>
                  <a:srgbClr val="052929"/>
                </a:solidFill>
              </a:rPr>
              <a:t>Budowanie i promowanie przemysłów kreatywnych na terenie Gminy Gródek nad Dunajcem, tworzenie atrakcyjnej oferty dla turystów i inwestorów zewnętrznych </a:t>
            </a:r>
          </a:p>
          <a:p>
            <a:pPr algn="ctr"/>
            <a:r>
              <a:rPr lang="pl-PL" b="1" i="1" dirty="0">
                <a:solidFill>
                  <a:srgbClr val="052929"/>
                </a:solidFill>
              </a:rPr>
              <a:t>w obszarze przemysłów kreatywnych: przemysłów kultury i przemysłów czasu wolnego, </a:t>
            </a:r>
          </a:p>
          <a:p>
            <a:pPr algn="ctr"/>
            <a:r>
              <a:rPr lang="pl-PL" b="1" i="1" dirty="0">
                <a:solidFill>
                  <a:srgbClr val="052929"/>
                </a:solidFill>
              </a:rPr>
              <a:t>z wykorzystaniem  posiadanego potencjału cywilizacyjnego, </a:t>
            </a:r>
            <a:r>
              <a:rPr lang="pl-PL" b="1" i="1" dirty="0" smtClean="0">
                <a:solidFill>
                  <a:srgbClr val="052929"/>
                </a:solidFill>
              </a:rPr>
              <a:t/>
            </a:r>
            <a:br>
              <a:rPr lang="pl-PL" b="1" i="1" dirty="0" smtClean="0">
                <a:solidFill>
                  <a:srgbClr val="052929"/>
                </a:solidFill>
              </a:rPr>
            </a:br>
            <a:r>
              <a:rPr lang="pl-PL" b="1" i="1" dirty="0" smtClean="0">
                <a:solidFill>
                  <a:srgbClr val="052929"/>
                </a:solidFill>
              </a:rPr>
              <a:t>a </a:t>
            </a:r>
            <a:r>
              <a:rPr lang="pl-PL" b="1" i="1" dirty="0">
                <a:solidFill>
                  <a:srgbClr val="052929"/>
                </a:solidFill>
              </a:rPr>
              <a:t>szczególnie magnesów turystycznych i środowiskowych, czyli kultury i dziedzictwa lokalnego, Jeziora Rożnowskiego </a:t>
            </a:r>
            <a:r>
              <a:rPr lang="pl-PL" b="1" i="1" dirty="0" smtClean="0">
                <a:solidFill>
                  <a:srgbClr val="052929"/>
                </a:solidFill>
              </a:rPr>
              <a:t/>
            </a:r>
            <a:br>
              <a:rPr lang="pl-PL" b="1" i="1" dirty="0" smtClean="0">
                <a:solidFill>
                  <a:srgbClr val="052929"/>
                </a:solidFill>
              </a:rPr>
            </a:br>
            <a:r>
              <a:rPr lang="pl-PL" b="1" i="1" dirty="0" smtClean="0">
                <a:solidFill>
                  <a:srgbClr val="052929"/>
                </a:solidFill>
              </a:rPr>
              <a:t>i </a:t>
            </a:r>
            <a:r>
              <a:rPr lang="pl-PL" b="1" i="1" dirty="0">
                <a:solidFill>
                  <a:srgbClr val="052929"/>
                </a:solidFill>
              </a:rPr>
              <a:t>czystego środowiska. 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358009" y="1995609"/>
            <a:ext cx="3169589" cy="0"/>
          </a:xfrm>
          <a:prstGeom prst="line">
            <a:avLst/>
          </a:prstGeom>
          <a:ln>
            <a:solidFill>
              <a:srgbClr val="1A34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2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"/>
            <a:ext cx="3921142" cy="6858000"/>
            <a:chOff x="0" y="105452"/>
            <a:chExt cx="2485895" cy="3479800"/>
          </a:xfrm>
          <a:solidFill>
            <a:srgbClr val="D4C1AC"/>
          </a:solidFill>
        </p:grpSpPr>
        <p:sp>
          <p:nvSpPr>
            <p:cNvPr id="3" name="Freeform 3"/>
            <p:cNvSpPr/>
            <p:nvPr/>
          </p:nvSpPr>
          <p:spPr>
            <a:xfrm>
              <a:off x="0" y="105452"/>
              <a:ext cx="2485895" cy="3479800"/>
            </a:xfrm>
            <a:custGeom>
              <a:avLst/>
              <a:gdLst/>
              <a:ahLst/>
              <a:cxnLst/>
              <a:rect l="l" t="t" r="r" b="b"/>
              <a:pathLst>
                <a:path w="2519633" h="3756895">
                  <a:moveTo>
                    <a:pt x="0" y="0"/>
                  </a:moveTo>
                  <a:lnTo>
                    <a:pt x="2519633" y="0"/>
                  </a:lnTo>
                  <a:lnTo>
                    <a:pt x="2519633" y="3756895"/>
                  </a:lnTo>
                  <a:lnTo>
                    <a:pt x="0" y="3756895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TextBox 4"/>
          <p:cNvSpPr txBox="1"/>
          <p:nvPr/>
        </p:nvSpPr>
        <p:spPr>
          <a:xfrm>
            <a:off x="1" y="55450"/>
            <a:ext cx="3901314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52929"/>
                </a:solidFill>
              </a:rPr>
              <a:t>Obszar przemysły kreatywne:</a:t>
            </a:r>
          </a:p>
          <a:p>
            <a:pPr algn="ctr"/>
            <a:r>
              <a:rPr lang="pl-PL" sz="2400" b="1" dirty="0" smtClean="0">
                <a:solidFill>
                  <a:srgbClr val="052929"/>
                </a:solidFill>
              </a:rPr>
              <a:t>- podobszar </a:t>
            </a:r>
            <a:br>
              <a:rPr lang="pl-PL" sz="2400" b="1" dirty="0" smtClean="0">
                <a:solidFill>
                  <a:srgbClr val="052929"/>
                </a:solidFill>
              </a:rPr>
            </a:br>
            <a:r>
              <a:rPr lang="pl-PL" sz="2400" b="1" dirty="0" smtClean="0">
                <a:solidFill>
                  <a:srgbClr val="052929"/>
                </a:solidFill>
              </a:rPr>
              <a:t>a) przemysły kultury </a:t>
            </a:r>
          </a:p>
          <a:p>
            <a:pPr algn="ctr"/>
            <a:r>
              <a:rPr lang="pl-PL" sz="2400" b="1" dirty="0" smtClean="0">
                <a:solidFill>
                  <a:srgbClr val="052929"/>
                </a:solidFill>
              </a:rPr>
              <a:t>- podobszar </a:t>
            </a:r>
            <a:br>
              <a:rPr lang="pl-PL" sz="2400" b="1" dirty="0" smtClean="0">
                <a:solidFill>
                  <a:srgbClr val="052929"/>
                </a:solidFill>
              </a:rPr>
            </a:br>
            <a:r>
              <a:rPr lang="pl-PL" sz="2400" b="1" dirty="0" smtClean="0">
                <a:solidFill>
                  <a:srgbClr val="052929"/>
                </a:solidFill>
              </a:rPr>
              <a:t>b) przemysły czasu wolnego </a:t>
            </a:r>
          </a:p>
          <a:p>
            <a:pPr algn="ctr"/>
            <a:endParaRPr lang="en-US" sz="2400" b="1" dirty="0">
              <a:solidFill>
                <a:srgbClr val="052929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027220" y="-88257"/>
            <a:ext cx="8058151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b="1" dirty="0">
                <a:solidFill>
                  <a:prstClr val="white"/>
                </a:solidFill>
              </a:rPr>
              <a:t>Działania</a:t>
            </a:r>
            <a:r>
              <a:rPr lang="pl-PL" sz="2800" b="1" dirty="0" smtClean="0">
                <a:solidFill>
                  <a:prstClr val="white"/>
                </a:solidFill>
              </a:rPr>
              <a:t>:</a:t>
            </a:r>
            <a:endParaRPr lang="pl-PL" sz="2800" b="1" dirty="0">
              <a:solidFill>
                <a:prstClr val="white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sz="2400" b="1" dirty="0" smtClean="0">
                <a:solidFill>
                  <a:prstClr val="white"/>
                </a:solidFill>
              </a:rPr>
              <a:t>14. </a:t>
            </a:r>
            <a:r>
              <a:rPr lang="pl-PL" sz="2400" dirty="0" smtClean="0">
                <a:solidFill>
                  <a:prstClr val="white"/>
                </a:solidFill>
              </a:rPr>
              <a:t>Stworzenie </a:t>
            </a:r>
            <a:r>
              <a:rPr lang="pl-PL" sz="2400" dirty="0">
                <a:solidFill>
                  <a:prstClr val="white"/>
                </a:solidFill>
              </a:rPr>
              <a:t>ogólnodostępnych miejsc do wypoczynku </a:t>
            </a:r>
            <a:r>
              <a:rPr lang="pl-PL" sz="2400" dirty="0" smtClean="0">
                <a:solidFill>
                  <a:prstClr val="white"/>
                </a:solidFill>
              </a:rPr>
              <a:t/>
            </a:r>
            <a:br>
              <a:rPr lang="pl-PL" sz="2400" dirty="0" smtClean="0">
                <a:solidFill>
                  <a:prstClr val="white"/>
                </a:solidFill>
              </a:rPr>
            </a:br>
            <a:r>
              <a:rPr lang="pl-PL" sz="2400" dirty="0" smtClean="0">
                <a:solidFill>
                  <a:prstClr val="white"/>
                </a:solidFill>
              </a:rPr>
              <a:t>i </a:t>
            </a:r>
            <a:r>
              <a:rPr lang="pl-PL" sz="2400" dirty="0">
                <a:solidFill>
                  <a:prstClr val="white"/>
                </a:solidFill>
              </a:rPr>
              <a:t>spędzania wolego czasu na terenie gminy.  </a:t>
            </a:r>
          </a:p>
          <a:p>
            <a:pPr algn="just">
              <a:lnSpc>
                <a:spcPct val="150000"/>
              </a:lnSpc>
            </a:pPr>
            <a:r>
              <a:rPr lang="pl-PL" sz="2400" b="1" dirty="0" smtClean="0">
                <a:solidFill>
                  <a:prstClr val="white"/>
                </a:solidFill>
              </a:rPr>
              <a:t>15. </a:t>
            </a:r>
            <a:r>
              <a:rPr lang="pl-PL" sz="2400" dirty="0" smtClean="0">
                <a:solidFill>
                  <a:prstClr val="white"/>
                </a:solidFill>
              </a:rPr>
              <a:t>Organizacja </a:t>
            </a:r>
            <a:r>
              <a:rPr lang="pl-PL" sz="2400" dirty="0">
                <a:solidFill>
                  <a:prstClr val="white"/>
                </a:solidFill>
              </a:rPr>
              <a:t>imprez o obchodów rocznicowych, promocja. </a:t>
            </a:r>
          </a:p>
          <a:p>
            <a:pPr algn="just">
              <a:lnSpc>
                <a:spcPct val="150000"/>
              </a:lnSpc>
            </a:pPr>
            <a:r>
              <a:rPr lang="pl-PL" sz="2400" b="1" dirty="0" smtClean="0">
                <a:solidFill>
                  <a:prstClr val="white"/>
                </a:solidFill>
              </a:rPr>
              <a:t>16. </a:t>
            </a:r>
            <a:r>
              <a:rPr lang="pl-PL" sz="2400" dirty="0" smtClean="0">
                <a:solidFill>
                  <a:prstClr val="white"/>
                </a:solidFill>
              </a:rPr>
              <a:t>Organizacja </a:t>
            </a:r>
            <a:r>
              <a:rPr lang="pl-PL" sz="2400" dirty="0">
                <a:solidFill>
                  <a:prstClr val="white"/>
                </a:solidFill>
              </a:rPr>
              <a:t>wydarzeń przy udziale Koła Gospodyń Wiejskich. </a:t>
            </a:r>
          </a:p>
          <a:p>
            <a:pPr algn="just">
              <a:lnSpc>
                <a:spcPct val="150000"/>
              </a:lnSpc>
            </a:pPr>
            <a:r>
              <a:rPr lang="pl-PL" sz="2400" b="1" dirty="0" smtClean="0">
                <a:solidFill>
                  <a:prstClr val="white"/>
                </a:solidFill>
              </a:rPr>
              <a:t>17. </a:t>
            </a:r>
            <a:r>
              <a:rPr lang="pl-PL" sz="2400" dirty="0" smtClean="0">
                <a:solidFill>
                  <a:prstClr val="white"/>
                </a:solidFill>
              </a:rPr>
              <a:t>Budowa </a:t>
            </a:r>
            <a:r>
              <a:rPr lang="pl-PL" sz="2400" dirty="0">
                <a:solidFill>
                  <a:prstClr val="white"/>
                </a:solidFill>
              </a:rPr>
              <a:t>Centrów turystyczno-rekreacyjnych na terenie gminy. </a:t>
            </a:r>
          </a:p>
          <a:p>
            <a:pPr algn="just">
              <a:lnSpc>
                <a:spcPct val="150000"/>
              </a:lnSpc>
            </a:pPr>
            <a:r>
              <a:rPr lang="pl-PL" sz="2400" b="1" dirty="0" smtClean="0">
                <a:solidFill>
                  <a:prstClr val="white"/>
                </a:solidFill>
              </a:rPr>
              <a:t>18. </a:t>
            </a:r>
            <a:r>
              <a:rPr lang="pl-PL" sz="2400" dirty="0" smtClean="0">
                <a:solidFill>
                  <a:prstClr val="white"/>
                </a:solidFill>
              </a:rPr>
              <a:t>Organizacja </a:t>
            </a:r>
            <a:r>
              <a:rPr lang="pl-PL" sz="2400" dirty="0">
                <a:solidFill>
                  <a:prstClr val="white"/>
                </a:solidFill>
              </a:rPr>
              <a:t>czasu wolnego w gminie Gródek nad Dunajcem. </a:t>
            </a:r>
          </a:p>
          <a:p>
            <a:pPr algn="just">
              <a:lnSpc>
                <a:spcPct val="150000"/>
              </a:lnSpc>
            </a:pPr>
            <a:r>
              <a:rPr lang="pl-PL" sz="2400" b="1" dirty="0" smtClean="0">
                <a:solidFill>
                  <a:prstClr val="white"/>
                </a:solidFill>
              </a:rPr>
              <a:t>19. </a:t>
            </a:r>
            <a:r>
              <a:rPr lang="pl-PL" sz="2400" dirty="0" smtClean="0">
                <a:solidFill>
                  <a:prstClr val="white"/>
                </a:solidFill>
              </a:rPr>
              <a:t>Budowa </a:t>
            </a:r>
            <a:r>
              <a:rPr lang="pl-PL" sz="2400" dirty="0">
                <a:solidFill>
                  <a:prstClr val="white"/>
                </a:solidFill>
              </a:rPr>
              <a:t>Centrum Kultury wraz z siedzibą Gminnej Biblioteki Publicznej oraz sceny plenerowej w Grodku nad Dunajcem.</a:t>
            </a:r>
          </a:p>
        </p:txBody>
      </p:sp>
      <p:sp>
        <p:nvSpPr>
          <p:cNvPr id="5" name="Prostokąt 4"/>
          <p:cNvSpPr/>
          <p:nvPr/>
        </p:nvSpPr>
        <p:spPr>
          <a:xfrm>
            <a:off x="251931" y="1936017"/>
            <a:ext cx="339745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052929"/>
                </a:solidFill>
              </a:rPr>
              <a:t>Cel strategiczny</a:t>
            </a:r>
            <a:r>
              <a:rPr lang="pl-PL" b="1" dirty="0" smtClean="0">
                <a:solidFill>
                  <a:srgbClr val="052929"/>
                </a:solidFill>
              </a:rPr>
              <a:t>:</a:t>
            </a:r>
            <a:endParaRPr lang="pl-PL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b="1" i="1" dirty="0">
                <a:solidFill>
                  <a:srgbClr val="052929"/>
                </a:solidFill>
              </a:rPr>
              <a:t>Budowanie i promowanie przemysłów kreatywnych na terenie Gminy Gródek nad Dunajcem, tworzenie atrakcyjnej oferty dla turystów i inwestorów zewnętrznych </a:t>
            </a:r>
          </a:p>
          <a:p>
            <a:pPr algn="ctr"/>
            <a:r>
              <a:rPr lang="pl-PL" b="1" i="1" dirty="0">
                <a:solidFill>
                  <a:srgbClr val="052929"/>
                </a:solidFill>
              </a:rPr>
              <a:t>w obszarze przemysłów kreatywnych: przemysłów kultury i przemysłów czasu wolnego, </a:t>
            </a:r>
          </a:p>
          <a:p>
            <a:pPr algn="ctr"/>
            <a:r>
              <a:rPr lang="pl-PL" b="1" i="1" dirty="0">
                <a:solidFill>
                  <a:srgbClr val="052929"/>
                </a:solidFill>
              </a:rPr>
              <a:t>z wykorzystaniem  posiadanego potencjału cywilizacyjnego, </a:t>
            </a:r>
            <a:r>
              <a:rPr lang="pl-PL" b="1" i="1" dirty="0" smtClean="0">
                <a:solidFill>
                  <a:srgbClr val="052929"/>
                </a:solidFill>
              </a:rPr>
              <a:t/>
            </a:r>
            <a:br>
              <a:rPr lang="pl-PL" b="1" i="1" dirty="0" smtClean="0">
                <a:solidFill>
                  <a:srgbClr val="052929"/>
                </a:solidFill>
              </a:rPr>
            </a:br>
            <a:r>
              <a:rPr lang="pl-PL" b="1" i="1" dirty="0" smtClean="0">
                <a:solidFill>
                  <a:srgbClr val="052929"/>
                </a:solidFill>
              </a:rPr>
              <a:t>a </a:t>
            </a:r>
            <a:r>
              <a:rPr lang="pl-PL" b="1" i="1" dirty="0">
                <a:solidFill>
                  <a:srgbClr val="052929"/>
                </a:solidFill>
              </a:rPr>
              <a:t>szczególnie magnesów turystycznych i środowiskowych, czyli kultury i dziedzictwa lokalnego, Jeziora Rożnowskiego </a:t>
            </a:r>
            <a:r>
              <a:rPr lang="pl-PL" b="1" i="1" dirty="0" smtClean="0">
                <a:solidFill>
                  <a:srgbClr val="052929"/>
                </a:solidFill>
              </a:rPr>
              <a:t/>
            </a:r>
            <a:br>
              <a:rPr lang="pl-PL" b="1" i="1" dirty="0" smtClean="0">
                <a:solidFill>
                  <a:srgbClr val="052929"/>
                </a:solidFill>
              </a:rPr>
            </a:br>
            <a:r>
              <a:rPr lang="pl-PL" b="1" i="1" dirty="0" smtClean="0">
                <a:solidFill>
                  <a:srgbClr val="052929"/>
                </a:solidFill>
              </a:rPr>
              <a:t>i </a:t>
            </a:r>
            <a:r>
              <a:rPr lang="pl-PL" b="1" i="1" dirty="0">
                <a:solidFill>
                  <a:srgbClr val="052929"/>
                </a:solidFill>
              </a:rPr>
              <a:t>czystego środowiska. 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358009" y="1995609"/>
            <a:ext cx="3169589" cy="0"/>
          </a:xfrm>
          <a:prstGeom prst="line">
            <a:avLst/>
          </a:prstGeom>
          <a:ln>
            <a:solidFill>
              <a:srgbClr val="1A34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78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044053" flipH="1" flipV="1">
            <a:off x="-5386630" y="2445952"/>
            <a:ext cx="9318202" cy="460086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859697">
            <a:off x="-4242409" y="-3019967"/>
            <a:ext cx="7621369" cy="60399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017538">
            <a:off x="-2964524" y="1045936"/>
            <a:ext cx="6281801" cy="4978328"/>
          </a:xfrm>
          <a:prstGeom prst="rect">
            <a:avLst/>
          </a:prstGeom>
        </p:spPr>
      </p:pic>
      <p:grpSp>
        <p:nvGrpSpPr>
          <p:cNvPr id="5" name="Group 6"/>
          <p:cNvGrpSpPr/>
          <p:nvPr/>
        </p:nvGrpSpPr>
        <p:grpSpPr>
          <a:xfrm rot="-5400000">
            <a:off x="5193895" y="-829284"/>
            <a:ext cx="4134199" cy="8453448"/>
            <a:chOff x="0" y="0"/>
            <a:chExt cx="10679483" cy="8816162"/>
          </a:xfrm>
          <a:solidFill>
            <a:schemeClr val="bg1">
              <a:lumMod val="95000"/>
            </a:schemeClr>
          </a:solidFill>
        </p:grpSpPr>
        <p:sp>
          <p:nvSpPr>
            <p:cNvPr id="6" name="Freeform 7"/>
            <p:cNvSpPr/>
            <p:nvPr/>
          </p:nvSpPr>
          <p:spPr>
            <a:xfrm>
              <a:off x="0" y="0"/>
              <a:ext cx="10679482" cy="8816162"/>
            </a:xfrm>
            <a:custGeom>
              <a:avLst/>
              <a:gdLst/>
              <a:ahLst/>
              <a:cxnLst/>
              <a:rect l="l" t="t" r="r" b="b"/>
              <a:pathLst>
                <a:path w="10679482" h="8816162">
                  <a:moveTo>
                    <a:pt x="1037468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11362"/>
                  </a:lnTo>
                  <a:cubicBezTo>
                    <a:pt x="0" y="8680272"/>
                    <a:pt x="135890" y="8816162"/>
                    <a:pt x="304800" y="8816162"/>
                  </a:cubicBezTo>
                  <a:lnTo>
                    <a:pt x="10374682" y="8816162"/>
                  </a:lnTo>
                  <a:cubicBezTo>
                    <a:pt x="10543593" y="8816162"/>
                    <a:pt x="10679482" y="8680272"/>
                    <a:pt x="10679482" y="8511362"/>
                  </a:cubicBezTo>
                  <a:lnTo>
                    <a:pt x="10679482" y="304800"/>
                  </a:lnTo>
                  <a:cubicBezTo>
                    <a:pt x="10679482" y="135890"/>
                    <a:pt x="10543593" y="0"/>
                    <a:pt x="10374682" y="0"/>
                  </a:cubicBezTo>
                  <a:close/>
                </a:path>
              </a:pathLst>
            </a:custGeom>
            <a:grpFill/>
            <a:ln>
              <a:solidFill>
                <a:srgbClr val="052929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7" name="pole tekstowe 6"/>
          <p:cNvSpPr txBox="1"/>
          <p:nvPr/>
        </p:nvSpPr>
        <p:spPr>
          <a:xfrm>
            <a:off x="2447695" y="2394662"/>
            <a:ext cx="977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rgbClr val="052929"/>
                </a:solidFill>
              </a:rPr>
              <a:t>OBSZAR </a:t>
            </a:r>
          </a:p>
          <a:p>
            <a:pPr algn="ctr"/>
            <a:r>
              <a:rPr lang="pl-PL" sz="4800" b="1" dirty="0" smtClean="0">
                <a:solidFill>
                  <a:srgbClr val="052929"/>
                </a:solidFill>
              </a:rPr>
              <a:t>PARTNERSTWO I WSPÓŁPRACA </a:t>
            </a:r>
            <a:endParaRPr lang="pl-PL" sz="4800" b="1" dirty="0">
              <a:solidFill>
                <a:srgbClr val="05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24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620375" cy="7112001"/>
            <a:chOff x="0" y="105452"/>
            <a:chExt cx="2485895" cy="3479800"/>
          </a:xfrm>
          <a:solidFill>
            <a:srgbClr val="D4C1AC"/>
          </a:solidFill>
        </p:grpSpPr>
        <p:sp>
          <p:nvSpPr>
            <p:cNvPr id="3" name="Freeform 3"/>
            <p:cNvSpPr/>
            <p:nvPr/>
          </p:nvSpPr>
          <p:spPr>
            <a:xfrm>
              <a:off x="0" y="105452"/>
              <a:ext cx="2485895" cy="3479800"/>
            </a:xfrm>
            <a:custGeom>
              <a:avLst/>
              <a:gdLst/>
              <a:ahLst/>
              <a:cxnLst/>
              <a:rect l="l" t="t" r="r" b="b"/>
              <a:pathLst>
                <a:path w="2519633" h="3756895">
                  <a:moveTo>
                    <a:pt x="0" y="0"/>
                  </a:moveTo>
                  <a:lnTo>
                    <a:pt x="2519633" y="0"/>
                  </a:lnTo>
                  <a:lnTo>
                    <a:pt x="2519633" y="3756895"/>
                  </a:lnTo>
                  <a:lnTo>
                    <a:pt x="0" y="3756895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TextBox 4"/>
          <p:cNvSpPr txBox="1"/>
          <p:nvPr/>
        </p:nvSpPr>
        <p:spPr>
          <a:xfrm>
            <a:off x="139666" y="553252"/>
            <a:ext cx="3368102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96"/>
              </a:lnSpc>
            </a:pPr>
            <a:r>
              <a:rPr lang="pl-PL" sz="4800" b="1" dirty="0" smtClean="0">
                <a:solidFill>
                  <a:srgbClr val="052929"/>
                </a:solidFill>
              </a:rPr>
              <a:t>Partnerstwo i Współpraca </a:t>
            </a:r>
            <a:endParaRPr lang="en-US" sz="4800" b="1" dirty="0">
              <a:solidFill>
                <a:srgbClr val="052929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664125" y="26819"/>
            <a:ext cx="8527875" cy="7617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prstClr val="white"/>
                </a:solidFill>
              </a:rPr>
              <a:t>Działania</a:t>
            </a:r>
            <a:r>
              <a:rPr lang="pl-PL" sz="2800" b="1" dirty="0" smtClean="0">
                <a:solidFill>
                  <a:prstClr val="white"/>
                </a:solidFill>
              </a:rPr>
              <a:t>:</a:t>
            </a:r>
            <a:endParaRPr lang="pl-PL" sz="2800" b="1" dirty="0">
              <a:solidFill>
                <a:prstClr val="white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sz="2500" dirty="0" smtClean="0">
                <a:solidFill>
                  <a:prstClr val="white"/>
                </a:solidFill>
              </a:rPr>
              <a:t>1. Wspieranie </a:t>
            </a:r>
            <a:r>
              <a:rPr lang="pl-PL" sz="2500" dirty="0">
                <a:solidFill>
                  <a:prstClr val="white"/>
                </a:solidFill>
              </a:rPr>
              <a:t>integracji społeczeństw lokalnych ze szczególnym uwzględnieniem integracji poszczególnych sołectw Gminy Gródek nad Dunajcem. </a:t>
            </a:r>
          </a:p>
          <a:p>
            <a:pPr algn="just">
              <a:lnSpc>
                <a:spcPct val="150000"/>
              </a:lnSpc>
            </a:pPr>
            <a:r>
              <a:rPr lang="pl-PL" sz="2500" dirty="0" smtClean="0">
                <a:solidFill>
                  <a:prstClr val="white"/>
                </a:solidFill>
              </a:rPr>
              <a:t>2. Wspieranie </a:t>
            </a:r>
            <a:r>
              <a:rPr lang="pl-PL" sz="2500" dirty="0">
                <a:solidFill>
                  <a:prstClr val="white"/>
                </a:solidFill>
              </a:rPr>
              <a:t>partnerstwa publiczno-prywatnego. (PPP</a:t>
            </a:r>
            <a:r>
              <a:rPr lang="pl-PL" sz="2500">
                <a:solidFill>
                  <a:prstClr val="white"/>
                </a:solidFill>
              </a:rPr>
              <a:t>) </a:t>
            </a:r>
            <a:r>
              <a:rPr lang="pl-PL" sz="2500" smtClean="0">
                <a:solidFill>
                  <a:prstClr val="white"/>
                </a:solidFill>
              </a:rPr>
              <a:t/>
            </a:r>
            <a:br>
              <a:rPr lang="pl-PL" sz="2500" smtClean="0">
                <a:solidFill>
                  <a:prstClr val="white"/>
                </a:solidFill>
              </a:rPr>
            </a:br>
            <a:r>
              <a:rPr lang="pl-PL" sz="2500" smtClean="0">
                <a:solidFill>
                  <a:prstClr val="white"/>
                </a:solidFill>
              </a:rPr>
              <a:t>w </a:t>
            </a:r>
            <a:r>
              <a:rPr lang="pl-PL" sz="2500" dirty="0">
                <a:solidFill>
                  <a:prstClr val="white"/>
                </a:solidFill>
              </a:rPr>
              <a:t>obszarze inwestycji związanych z rozwojem gospodarki turystycznej i infrastruktury technicznej na terenie gminy Grodek nad Dunajcem. </a:t>
            </a:r>
          </a:p>
          <a:p>
            <a:pPr algn="just">
              <a:lnSpc>
                <a:spcPct val="150000"/>
              </a:lnSpc>
            </a:pPr>
            <a:r>
              <a:rPr lang="pl-PL" sz="2500" dirty="0" smtClean="0">
                <a:solidFill>
                  <a:prstClr val="white"/>
                </a:solidFill>
              </a:rPr>
              <a:t>3. Współudział </a:t>
            </a:r>
            <a:r>
              <a:rPr lang="pl-PL" sz="2500" dirty="0">
                <a:solidFill>
                  <a:prstClr val="white"/>
                </a:solidFill>
              </a:rPr>
              <a:t>przy budowie oferty Szlaku Turystyki Sakralnej (Tropie/Czchów-Kozieniec/</a:t>
            </a:r>
            <a:r>
              <a:rPr lang="pl-PL" sz="2500" dirty="0" err="1">
                <a:solidFill>
                  <a:prstClr val="white"/>
                </a:solidFill>
              </a:rPr>
              <a:t>Domosławice</a:t>
            </a:r>
            <a:r>
              <a:rPr lang="pl-PL" sz="2500" dirty="0">
                <a:solidFill>
                  <a:prstClr val="white"/>
                </a:solidFill>
              </a:rPr>
              <a:t>). </a:t>
            </a:r>
          </a:p>
          <a:p>
            <a:pPr algn="just">
              <a:lnSpc>
                <a:spcPct val="150000"/>
              </a:lnSpc>
            </a:pPr>
            <a:r>
              <a:rPr lang="pl-PL" sz="2500" dirty="0">
                <a:solidFill>
                  <a:prstClr val="white"/>
                </a:solidFill>
              </a:rPr>
              <a:t>4</a:t>
            </a:r>
            <a:r>
              <a:rPr lang="pl-PL" sz="2500" dirty="0" smtClean="0">
                <a:solidFill>
                  <a:prstClr val="white"/>
                </a:solidFill>
              </a:rPr>
              <a:t>. „</a:t>
            </a:r>
            <a:r>
              <a:rPr lang="pl-PL" sz="2500" dirty="0">
                <a:solidFill>
                  <a:prstClr val="white"/>
                </a:solidFill>
              </a:rPr>
              <a:t>Na Tropie świętych” – Dom Pielgrzyma, muzeum regionalne w miejscowości Tropie.</a:t>
            </a:r>
          </a:p>
          <a:p>
            <a:pPr>
              <a:lnSpc>
                <a:spcPct val="150000"/>
              </a:lnSpc>
            </a:pPr>
            <a:endParaRPr lang="pl-PL" sz="2700" dirty="0" smtClean="0">
              <a:solidFill>
                <a:prstClr val="white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56357" y="2560483"/>
            <a:ext cx="333471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052929"/>
                </a:solidFill>
              </a:rPr>
              <a:t>Cel strategiczny:</a:t>
            </a:r>
          </a:p>
          <a:p>
            <a:endParaRPr lang="pl-PL" dirty="0">
              <a:solidFill>
                <a:prstClr val="white"/>
              </a:solidFill>
            </a:endParaRPr>
          </a:p>
          <a:p>
            <a:endParaRPr lang="pl-PL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2400" b="1" i="1" dirty="0">
                <a:solidFill>
                  <a:srgbClr val="052929"/>
                </a:solidFill>
              </a:rPr>
              <a:t>Wspieranie aktywności lokalnej, rozwój organizacji pozarządowych, wspieranie partnerstwa publiczno-prywatnego. /PPP/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338179" y="2201384"/>
            <a:ext cx="3169589" cy="0"/>
          </a:xfrm>
          <a:prstGeom prst="line">
            <a:avLst/>
          </a:prstGeom>
          <a:ln>
            <a:solidFill>
              <a:srgbClr val="1A34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32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569998" y="-1603139"/>
            <a:ext cx="5192177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149503">
            <a:off x="6640312" y="4956522"/>
            <a:ext cx="8857727" cy="58682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18398" y="-2112234"/>
            <a:ext cx="3878199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151977" y="1844409"/>
            <a:ext cx="6080045" cy="6617736"/>
          </a:xfrm>
          <a:prstGeom prst="rect">
            <a:avLst/>
          </a:prstGeom>
        </p:spPr>
      </p:pic>
      <p:grpSp>
        <p:nvGrpSpPr>
          <p:cNvPr id="6" name="Group 7"/>
          <p:cNvGrpSpPr/>
          <p:nvPr/>
        </p:nvGrpSpPr>
        <p:grpSpPr>
          <a:xfrm rot="-10800000">
            <a:off x="1118342" y="1321288"/>
            <a:ext cx="10109766" cy="4505853"/>
            <a:chOff x="0" y="0"/>
            <a:chExt cx="20494092" cy="9414259"/>
          </a:xfrm>
        </p:grpSpPr>
        <p:sp>
          <p:nvSpPr>
            <p:cNvPr id="7" name="Freeform 8"/>
            <p:cNvSpPr/>
            <p:nvPr/>
          </p:nvSpPr>
          <p:spPr>
            <a:xfrm>
              <a:off x="0" y="0"/>
              <a:ext cx="20494092" cy="9414259"/>
            </a:xfrm>
            <a:custGeom>
              <a:avLst/>
              <a:gdLst/>
              <a:ahLst/>
              <a:cxnLst/>
              <a:rect l="l" t="t" r="r" b="b"/>
              <a:pathLst>
                <a:path w="20494092" h="9414259">
                  <a:moveTo>
                    <a:pt x="201892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09459"/>
                  </a:lnTo>
                  <a:cubicBezTo>
                    <a:pt x="0" y="9278369"/>
                    <a:pt x="135890" y="9414259"/>
                    <a:pt x="304800" y="9414259"/>
                  </a:cubicBezTo>
                  <a:lnTo>
                    <a:pt x="20189292" y="9414259"/>
                  </a:lnTo>
                  <a:cubicBezTo>
                    <a:pt x="20358202" y="9414259"/>
                    <a:pt x="20494092" y="9278369"/>
                    <a:pt x="20494092" y="9109459"/>
                  </a:cubicBezTo>
                  <a:lnTo>
                    <a:pt x="20494092" y="304800"/>
                  </a:lnTo>
                  <a:cubicBezTo>
                    <a:pt x="20494092" y="135890"/>
                    <a:pt x="20358202" y="0"/>
                    <a:pt x="2018929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6"/>
            </a:lnRef>
            <a:fillRef idx="1001">
              <a:schemeClr val="lt1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8" name="Prostokąt 7"/>
          <p:cNvSpPr/>
          <p:nvPr/>
        </p:nvSpPr>
        <p:spPr>
          <a:xfrm>
            <a:off x="1295251" y="1534782"/>
            <a:ext cx="97444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400" b="1" dirty="0">
                <a:solidFill>
                  <a:srgbClr val="052929"/>
                </a:solidFill>
              </a:rPr>
              <a:t>5</a:t>
            </a:r>
            <a:r>
              <a:rPr lang="pl-PL" sz="5400" b="1" dirty="0" smtClean="0">
                <a:solidFill>
                  <a:srgbClr val="052929"/>
                </a:solidFill>
              </a:rPr>
              <a:t>. Zadania inwestycyjne </a:t>
            </a:r>
            <a:br>
              <a:rPr lang="pl-PL" sz="5400" b="1" dirty="0" smtClean="0">
                <a:solidFill>
                  <a:srgbClr val="052929"/>
                </a:solidFill>
              </a:rPr>
            </a:br>
            <a:r>
              <a:rPr lang="pl-PL" sz="5400" b="1" dirty="0" smtClean="0">
                <a:solidFill>
                  <a:srgbClr val="052929"/>
                </a:solidFill>
              </a:rPr>
              <a:t>i społeczne dla Gminy </a:t>
            </a:r>
            <a:r>
              <a:rPr lang="pl-PL" sz="5400" b="1" dirty="0" smtClean="0">
                <a:solidFill>
                  <a:srgbClr val="052929"/>
                </a:solidFill>
                <a:effectLst>
                  <a:reflection endPos="0" dir="5400000" sy="-100000" algn="bl" rotWithShape="0"/>
                </a:effectLst>
              </a:rPr>
              <a:t>Gródek nad Dunajcem </a:t>
            </a:r>
            <a:r>
              <a:rPr lang="pl-PL" sz="5400" b="1" dirty="0" smtClean="0">
                <a:solidFill>
                  <a:srgbClr val="052929"/>
                </a:solidFill>
              </a:rPr>
              <a:t>do realizacji </a:t>
            </a:r>
            <a:br>
              <a:rPr lang="pl-PL" sz="5400" b="1" dirty="0" smtClean="0">
                <a:solidFill>
                  <a:srgbClr val="052929"/>
                </a:solidFill>
              </a:rPr>
            </a:br>
            <a:r>
              <a:rPr lang="pl-PL" sz="5400" b="1" dirty="0" smtClean="0">
                <a:solidFill>
                  <a:srgbClr val="052929"/>
                </a:solidFill>
              </a:rPr>
              <a:t>w poszczególnych obszarach strategicznych na lata 2021-2030</a:t>
            </a:r>
            <a:endParaRPr lang="pl-PL" sz="5400" b="1" dirty="0">
              <a:solidFill>
                <a:srgbClr val="05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56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569998" y="-1603139"/>
            <a:ext cx="5192177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149503">
            <a:off x="6640312" y="4956522"/>
            <a:ext cx="8857727" cy="58682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18398" y="-2112234"/>
            <a:ext cx="3878199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151977" y="1844409"/>
            <a:ext cx="6080045" cy="6617736"/>
          </a:xfrm>
          <a:prstGeom prst="rect">
            <a:avLst/>
          </a:prstGeom>
        </p:spPr>
      </p:pic>
      <p:grpSp>
        <p:nvGrpSpPr>
          <p:cNvPr id="6" name="Group 7"/>
          <p:cNvGrpSpPr/>
          <p:nvPr/>
        </p:nvGrpSpPr>
        <p:grpSpPr>
          <a:xfrm rot="-10800000">
            <a:off x="1118342" y="1321288"/>
            <a:ext cx="10109766" cy="4505853"/>
            <a:chOff x="0" y="0"/>
            <a:chExt cx="20494092" cy="9414259"/>
          </a:xfrm>
        </p:grpSpPr>
        <p:sp>
          <p:nvSpPr>
            <p:cNvPr id="7" name="Freeform 8"/>
            <p:cNvSpPr/>
            <p:nvPr/>
          </p:nvSpPr>
          <p:spPr>
            <a:xfrm>
              <a:off x="0" y="0"/>
              <a:ext cx="20494092" cy="9414259"/>
            </a:xfrm>
            <a:custGeom>
              <a:avLst/>
              <a:gdLst/>
              <a:ahLst/>
              <a:cxnLst/>
              <a:rect l="l" t="t" r="r" b="b"/>
              <a:pathLst>
                <a:path w="20494092" h="9414259">
                  <a:moveTo>
                    <a:pt x="201892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09459"/>
                  </a:lnTo>
                  <a:cubicBezTo>
                    <a:pt x="0" y="9278369"/>
                    <a:pt x="135890" y="9414259"/>
                    <a:pt x="304800" y="9414259"/>
                  </a:cubicBezTo>
                  <a:lnTo>
                    <a:pt x="20189292" y="9414259"/>
                  </a:lnTo>
                  <a:cubicBezTo>
                    <a:pt x="20358202" y="9414259"/>
                    <a:pt x="20494092" y="9278369"/>
                    <a:pt x="20494092" y="9109459"/>
                  </a:cubicBezTo>
                  <a:lnTo>
                    <a:pt x="20494092" y="304800"/>
                  </a:lnTo>
                  <a:cubicBezTo>
                    <a:pt x="20494092" y="135890"/>
                    <a:pt x="20358202" y="0"/>
                    <a:pt x="2018929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6"/>
            </a:lnRef>
            <a:fillRef idx="1001">
              <a:schemeClr val="lt1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8" name="Prostokąt 7"/>
          <p:cNvSpPr/>
          <p:nvPr/>
        </p:nvSpPr>
        <p:spPr>
          <a:xfrm>
            <a:off x="2568763" y="2990956"/>
            <a:ext cx="75742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5400" b="1" dirty="0">
                <a:solidFill>
                  <a:srgbClr val="052929"/>
                </a:solidFill>
              </a:rPr>
              <a:t>5</a:t>
            </a:r>
            <a:r>
              <a:rPr lang="pl-PL" sz="5400" b="1" dirty="0" smtClean="0">
                <a:solidFill>
                  <a:srgbClr val="052929"/>
                </a:solidFill>
              </a:rPr>
              <a:t>.1. Zadania inwestycyjne</a:t>
            </a:r>
            <a:endParaRPr lang="pl-PL" sz="5400" b="1" dirty="0">
              <a:solidFill>
                <a:srgbClr val="05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3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57225" y="238125"/>
            <a:ext cx="2581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rgbClr val="052929"/>
                </a:solidFill>
              </a:rPr>
              <a:t>Spis treści:</a:t>
            </a:r>
            <a:endParaRPr lang="pl-PL" sz="4000" b="1" dirty="0">
              <a:solidFill>
                <a:srgbClr val="052929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23875" y="1435240"/>
            <a:ext cx="1151572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prstClr val="black"/>
                </a:solidFill>
              </a:rPr>
              <a:t>1. </a:t>
            </a:r>
            <a:r>
              <a:rPr lang="pl-PL" sz="2800" dirty="0" smtClean="0">
                <a:solidFill>
                  <a:prstClr val="black"/>
                </a:solidFill>
              </a:rPr>
              <a:t>Wizja Rozwoju Gminy Gródek nad Dunajcem.</a:t>
            </a:r>
          </a:p>
          <a:p>
            <a:r>
              <a:rPr lang="pl-PL" sz="2800" b="1" dirty="0" smtClean="0">
                <a:solidFill>
                  <a:prstClr val="black"/>
                </a:solidFill>
              </a:rPr>
              <a:t>2. </a:t>
            </a:r>
            <a:r>
              <a:rPr lang="pl-PL" sz="2800" dirty="0" smtClean="0">
                <a:solidFill>
                  <a:prstClr val="black"/>
                </a:solidFill>
              </a:rPr>
              <a:t>Misja Rozwoju Gminy </a:t>
            </a:r>
            <a:r>
              <a:rPr lang="pl-PL" sz="2800" dirty="0">
                <a:solidFill>
                  <a:prstClr val="black"/>
                </a:solidFill>
              </a:rPr>
              <a:t>Gródek nad Dunajcem</a:t>
            </a:r>
            <a:r>
              <a:rPr lang="pl-PL" sz="2800" dirty="0" smtClean="0">
                <a:solidFill>
                  <a:prstClr val="black"/>
                </a:solidFill>
              </a:rPr>
              <a:t>. </a:t>
            </a:r>
          </a:p>
          <a:p>
            <a:r>
              <a:rPr lang="pl-PL" sz="2800" b="1" dirty="0" smtClean="0">
                <a:solidFill>
                  <a:prstClr val="black"/>
                </a:solidFill>
              </a:rPr>
              <a:t>3. </a:t>
            </a:r>
            <a:r>
              <a:rPr lang="pl-PL" sz="2800" dirty="0" smtClean="0">
                <a:solidFill>
                  <a:prstClr val="black"/>
                </a:solidFill>
              </a:rPr>
              <a:t>Cel strategiczny. </a:t>
            </a:r>
          </a:p>
          <a:p>
            <a:r>
              <a:rPr lang="pl-PL" sz="2800" b="1" dirty="0" smtClean="0">
                <a:solidFill>
                  <a:prstClr val="black"/>
                </a:solidFill>
              </a:rPr>
              <a:t>4. </a:t>
            </a:r>
            <a:r>
              <a:rPr lang="pl-PL" sz="2800" dirty="0" smtClean="0">
                <a:solidFill>
                  <a:prstClr val="black"/>
                </a:solidFill>
              </a:rPr>
              <a:t>Obszary tematyczne, priorytetowe, kierunki działań. </a:t>
            </a:r>
          </a:p>
          <a:p>
            <a:r>
              <a:rPr lang="pl-PL" sz="2800" b="1" dirty="0" smtClean="0">
                <a:solidFill>
                  <a:prstClr val="black"/>
                </a:solidFill>
              </a:rPr>
              <a:t>5. </a:t>
            </a:r>
            <a:r>
              <a:rPr lang="pl-PL" sz="2800" dirty="0" smtClean="0">
                <a:solidFill>
                  <a:prstClr val="black"/>
                </a:solidFill>
              </a:rPr>
              <a:t>Zadania inwestycyjne i społeczne dla Gminy </a:t>
            </a:r>
            <a:r>
              <a:rPr lang="pl-PL" sz="2800" dirty="0">
                <a:solidFill>
                  <a:prstClr val="black"/>
                </a:solidFill>
              </a:rPr>
              <a:t>Gródek nad Dunajcem </a:t>
            </a:r>
            <a:r>
              <a:rPr lang="pl-PL" sz="2800" dirty="0" smtClean="0">
                <a:solidFill>
                  <a:prstClr val="black"/>
                </a:solidFill>
              </a:rPr>
              <a:t>do realizacji w poszczególnych obszarach strategicznych na lata 2021-2030.</a:t>
            </a:r>
          </a:p>
          <a:p>
            <a:r>
              <a:rPr lang="pl-PL" sz="2800" b="1" dirty="0">
                <a:solidFill>
                  <a:prstClr val="black"/>
                </a:solidFill>
              </a:rPr>
              <a:t>	</a:t>
            </a:r>
            <a:r>
              <a:rPr lang="pl-PL" sz="2800" b="1" dirty="0" smtClean="0">
                <a:solidFill>
                  <a:prstClr val="black"/>
                </a:solidFill>
              </a:rPr>
              <a:t>5.1. </a:t>
            </a:r>
            <a:r>
              <a:rPr lang="pl-PL" sz="2800" dirty="0" smtClean="0">
                <a:solidFill>
                  <a:prstClr val="black"/>
                </a:solidFill>
              </a:rPr>
              <a:t>Zadania inwestycyjne. </a:t>
            </a:r>
          </a:p>
          <a:p>
            <a:r>
              <a:rPr lang="pl-PL" sz="2800" b="1" dirty="0" smtClean="0">
                <a:solidFill>
                  <a:prstClr val="black"/>
                </a:solidFill>
              </a:rPr>
              <a:t>	5.2. </a:t>
            </a:r>
            <a:r>
              <a:rPr lang="pl-PL" sz="2800" dirty="0" smtClean="0">
                <a:solidFill>
                  <a:prstClr val="black"/>
                </a:solidFill>
              </a:rPr>
              <a:t>Zadania społeczne. </a:t>
            </a:r>
          </a:p>
          <a:p>
            <a:r>
              <a:rPr lang="pl-PL" sz="2800" b="1" dirty="0" smtClean="0">
                <a:solidFill>
                  <a:prstClr val="black"/>
                </a:solidFill>
              </a:rPr>
              <a:t>6. </a:t>
            </a:r>
            <a:r>
              <a:rPr lang="pl-PL" sz="2800" dirty="0" smtClean="0">
                <a:solidFill>
                  <a:prstClr val="black"/>
                </a:solidFill>
              </a:rPr>
              <a:t>Model struktury funkcjonalno-przestrzennej Gminy </a:t>
            </a:r>
            <a:r>
              <a:rPr lang="pl-PL" sz="2800" dirty="0">
                <a:solidFill>
                  <a:prstClr val="black"/>
                </a:solidFill>
              </a:rPr>
              <a:t>Gródek nad Dunajcem </a:t>
            </a:r>
            <a:r>
              <a:rPr lang="pl-PL" sz="2800" dirty="0" smtClean="0">
                <a:solidFill>
                  <a:prstClr val="black"/>
                </a:solidFill>
              </a:rPr>
              <a:t>oraz ustalenia i rekomendacje w zakresie kształtowania i prowadzenia polityki przestrzennej. </a:t>
            </a:r>
          </a:p>
          <a:p>
            <a:r>
              <a:rPr lang="pl-PL" sz="2800" b="1" dirty="0" smtClean="0">
                <a:solidFill>
                  <a:prstClr val="black"/>
                </a:solidFill>
              </a:rPr>
              <a:t>7. </a:t>
            </a:r>
            <a:r>
              <a:rPr lang="pl-PL" sz="2800" dirty="0" smtClean="0">
                <a:solidFill>
                  <a:prstClr val="black"/>
                </a:solidFill>
              </a:rPr>
              <a:t>Źródła finansowania.</a:t>
            </a:r>
          </a:p>
          <a:p>
            <a:endParaRPr lang="pl-PL" dirty="0" smtClean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pl-PL" dirty="0" smtClean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pl-PL" dirty="0">
              <a:solidFill>
                <a:prstClr val="black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523875" y="1190625"/>
            <a:ext cx="11256233" cy="0"/>
          </a:xfrm>
          <a:prstGeom prst="line">
            <a:avLst/>
          </a:prstGeom>
          <a:ln>
            <a:solidFill>
              <a:srgbClr val="05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63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8"/>
          <p:cNvSpPr/>
          <p:nvPr/>
        </p:nvSpPr>
        <p:spPr>
          <a:xfrm rot="10800000">
            <a:off x="3829623" y="3539103"/>
            <a:ext cx="8068293" cy="2867304"/>
          </a:xfrm>
          <a:custGeom>
            <a:avLst/>
            <a:gdLst/>
            <a:ahLst/>
            <a:cxnLst/>
            <a:rect l="l" t="t" r="r" b="b"/>
            <a:pathLst>
              <a:path w="20494092" h="9414259">
                <a:moveTo>
                  <a:pt x="20189292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9109459"/>
                </a:lnTo>
                <a:cubicBezTo>
                  <a:pt x="0" y="9278369"/>
                  <a:pt x="135890" y="9414259"/>
                  <a:pt x="304800" y="9414259"/>
                </a:cubicBezTo>
                <a:lnTo>
                  <a:pt x="20189292" y="9414259"/>
                </a:lnTo>
                <a:cubicBezTo>
                  <a:pt x="20358202" y="9414259"/>
                  <a:pt x="20494092" y="9278369"/>
                  <a:pt x="20494092" y="9109459"/>
                </a:cubicBezTo>
                <a:lnTo>
                  <a:pt x="20494092" y="304800"/>
                </a:lnTo>
                <a:cubicBezTo>
                  <a:pt x="20494092" y="135890"/>
                  <a:pt x="20358202" y="0"/>
                  <a:pt x="201892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</p:sp>
      <p:grpSp>
        <p:nvGrpSpPr>
          <p:cNvPr id="14" name="Group 7"/>
          <p:cNvGrpSpPr/>
          <p:nvPr/>
        </p:nvGrpSpPr>
        <p:grpSpPr>
          <a:xfrm rot="-10800000">
            <a:off x="3829625" y="149030"/>
            <a:ext cx="8099639" cy="2949769"/>
            <a:chOff x="0" y="0"/>
            <a:chExt cx="20494092" cy="9414259"/>
          </a:xfrm>
        </p:grpSpPr>
        <p:sp>
          <p:nvSpPr>
            <p:cNvPr id="16" name="Freeform 8"/>
            <p:cNvSpPr/>
            <p:nvPr/>
          </p:nvSpPr>
          <p:spPr>
            <a:xfrm>
              <a:off x="0" y="0"/>
              <a:ext cx="20494092" cy="9414259"/>
            </a:xfrm>
            <a:custGeom>
              <a:avLst/>
              <a:gdLst/>
              <a:ahLst/>
              <a:cxnLst/>
              <a:rect l="l" t="t" r="r" b="b"/>
              <a:pathLst>
                <a:path w="20494092" h="9414259">
                  <a:moveTo>
                    <a:pt x="201892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09459"/>
                  </a:lnTo>
                  <a:cubicBezTo>
                    <a:pt x="0" y="9278369"/>
                    <a:pt x="135890" y="9414259"/>
                    <a:pt x="304800" y="9414259"/>
                  </a:cubicBezTo>
                  <a:lnTo>
                    <a:pt x="20189292" y="9414259"/>
                  </a:lnTo>
                  <a:cubicBezTo>
                    <a:pt x="20358202" y="9414259"/>
                    <a:pt x="20494092" y="9278369"/>
                    <a:pt x="20494092" y="9109459"/>
                  </a:cubicBezTo>
                  <a:lnTo>
                    <a:pt x="20494092" y="304800"/>
                  </a:lnTo>
                  <a:cubicBezTo>
                    <a:pt x="20494092" y="135890"/>
                    <a:pt x="20358202" y="0"/>
                    <a:pt x="2018929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6"/>
            </a:lnRef>
            <a:fillRef idx="1001">
              <a:schemeClr val="lt1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4" name="TextBox 4"/>
          <p:cNvSpPr txBox="1"/>
          <p:nvPr/>
        </p:nvSpPr>
        <p:spPr>
          <a:xfrm>
            <a:off x="3829624" y="589332"/>
            <a:ext cx="8099640" cy="856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ctr">
              <a:lnSpc>
                <a:spcPct val="107000"/>
              </a:lnSpc>
            </a:pPr>
            <a:r>
              <a:rPr lang="pl-PL" sz="2600" b="1" dirty="0" smtClean="0">
                <a:solidFill>
                  <a:srgbClr val="052929"/>
                </a:solidFill>
              </a:rPr>
              <a:t>Obszar rozwojowy: </a:t>
            </a:r>
            <a:r>
              <a:rPr lang="pl-PL" sz="2600" dirty="0" smtClean="0">
                <a:solidFill>
                  <a:srgbClr val="052929"/>
                </a:solidFill>
              </a:rPr>
              <a:t>Gospodarka </a:t>
            </a:r>
            <a:r>
              <a:rPr lang="pl-PL" sz="2600" dirty="0">
                <a:solidFill>
                  <a:srgbClr val="052929"/>
                </a:solidFill>
              </a:rPr>
              <a:t>przestrzenna, środowisko </a:t>
            </a:r>
            <a:r>
              <a:rPr lang="pl-PL" sz="2600" dirty="0" smtClean="0">
                <a:solidFill>
                  <a:srgbClr val="052929"/>
                </a:solidFill>
              </a:rPr>
              <a:t/>
            </a:r>
            <a:br>
              <a:rPr lang="pl-PL" sz="2600" dirty="0" smtClean="0">
                <a:solidFill>
                  <a:srgbClr val="052929"/>
                </a:solidFill>
              </a:rPr>
            </a:br>
            <a:r>
              <a:rPr lang="pl-PL" sz="2600" dirty="0" smtClean="0">
                <a:solidFill>
                  <a:srgbClr val="052929"/>
                </a:solidFill>
              </a:rPr>
              <a:t>i </a:t>
            </a:r>
            <a:r>
              <a:rPr lang="pl-PL" sz="2600" dirty="0">
                <a:solidFill>
                  <a:srgbClr val="052929"/>
                </a:solidFill>
              </a:rPr>
              <a:t>infrastruktura </a:t>
            </a:r>
            <a:r>
              <a:rPr lang="pl-PL" sz="2600" dirty="0" smtClean="0">
                <a:solidFill>
                  <a:srgbClr val="052929"/>
                </a:solidFill>
              </a:rPr>
              <a:t>techniczna</a:t>
            </a:r>
            <a:endParaRPr lang="pl-PL" sz="2600" dirty="0">
              <a:solidFill>
                <a:srgbClr val="052929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829625" y="1819980"/>
            <a:ext cx="81467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pl-PL" sz="2600" b="1" dirty="0">
                <a:solidFill>
                  <a:srgbClr val="005250"/>
                </a:solidFill>
              </a:rPr>
              <a:t>Tytuł przedsięwzięcia </a:t>
            </a:r>
            <a:r>
              <a:rPr lang="pl-PL" sz="2600" b="1" dirty="0" smtClean="0">
                <a:solidFill>
                  <a:srgbClr val="005250"/>
                </a:solidFill>
              </a:rPr>
              <a:t>inwestycyjnego: </a:t>
            </a:r>
            <a:r>
              <a:rPr lang="pl-PL" sz="2600" b="1" dirty="0">
                <a:solidFill>
                  <a:srgbClr val="005250"/>
                </a:solidFill>
              </a:rPr>
              <a:t> </a:t>
            </a:r>
            <a:r>
              <a:rPr lang="pl-PL" sz="2600" dirty="0">
                <a:solidFill>
                  <a:srgbClr val="005250"/>
                </a:solidFill>
              </a:rPr>
              <a:t>Remont/modernizacja infrastruktury drogowej w </a:t>
            </a:r>
            <a:r>
              <a:rPr lang="pl-PL" sz="2600" dirty="0" smtClean="0">
                <a:solidFill>
                  <a:srgbClr val="005250"/>
                </a:solidFill>
              </a:rPr>
              <a:t>gminie</a:t>
            </a:r>
            <a:endParaRPr lang="pl-PL" sz="2600" dirty="0">
              <a:solidFill>
                <a:srgbClr val="00525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 flipH="1">
            <a:off x="1963328" y="778267"/>
            <a:ext cx="176040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Zadanie nr 1 </a:t>
            </a:r>
          </a:p>
          <a:p>
            <a:endParaRPr lang="pl-PL" dirty="0"/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044053" flipH="1" flipV="1">
            <a:off x="-5219345" y="2389264"/>
            <a:ext cx="9318202" cy="4600862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1859697">
            <a:off x="-5479707" y="-3019967"/>
            <a:ext cx="7621369" cy="6039935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6017538">
            <a:off x="-3272908" y="1194966"/>
            <a:ext cx="6281801" cy="497832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2034718" y="4151088"/>
            <a:ext cx="16176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3200" b="1" dirty="0">
                <a:solidFill>
                  <a:prstClr val="white"/>
                </a:solidFill>
              </a:rPr>
              <a:t>Zadanie nr 2</a:t>
            </a:r>
          </a:p>
        </p:txBody>
      </p:sp>
      <p:sp>
        <p:nvSpPr>
          <p:cNvPr id="24" name="Prostokąt 23"/>
          <p:cNvSpPr/>
          <p:nvPr/>
        </p:nvSpPr>
        <p:spPr>
          <a:xfrm>
            <a:off x="3829624" y="3684386"/>
            <a:ext cx="806829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600" b="1" dirty="0" smtClean="0">
                <a:solidFill>
                  <a:srgbClr val="052929"/>
                </a:solidFill>
              </a:rPr>
              <a:t>Obszar rozwojowy: </a:t>
            </a:r>
            <a:r>
              <a:rPr lang="pl-PL" sz="2600" dirty="0" smtClean="0">
                <a:solidFill>
                  <a:srgbClr val="052929"/>
                </a:solidFill>
              </a:rPr>
              <a:t>Przemysły </a:t>
            </a:r>
            <a:r>
              <a:rPr lang="pl-PL" sz="2600" dirty="0">
                <a:solidFill>
                  <a:srgbClr val="052929"/>
                </a:solidFill>
              </a:rPr>
              <a:t>kreatywne podobszar </a:t>
            </a:r>
            <a:r>
              <a:rPr lang="pl-PL" sz="2600" dirty="0" smtClean="0">
                <a:solidFill>
                  <a:srgbClr val="052929"/>
                </a:solidFill>
              </a:rPr>
              <a:t/>
            </a:r>
            <a:br>
              <a:rPr lang="pl-PL" sz="2600" dirty="0" smtClean="0">
                <a:solidFill>
                  <a:srgbClr val="052929"/>
                </a:solidFill>
              </a:rPr>
            </a:br>
            <a:r>
              <a:rPr lang="pl-PL" sz="2600" dirty="0" smtClean="0">
                <a:solidFill>
                  <a:srgbClr val="052929"/>
                </a:solidFill>
              </a:rPr>
              <a:t>a</a:t>
            </a:r>
            <a:r>
              <a:rPr lang="pl-PL" sz="2600" dirty="0">
                <a:solidFill>
                  <a:srgbClr val="052929"/>
                </a:solidFill>
              </a:rPr>
              <a:t>) przemysły kultury, </a:t>
            </a:r>
            <a:r>
              <a:rPr lang="pl-PL" sz="2600" dirty="0" smtClean="0">
                <a:solidFill>
                  <a:srgbClr val="052929"/>
                </a:solidFill>
              </a:rPr>
              <a:t>podobszar b</a:t>
            </a:r>
            <a:r>
              <a:rPr lang="pl-PL" sz="2600" dirty="0">
                <a:solidFill>
                  <a:srgbClr val="052929"/>
                </a:solidFill>
              </a:rPr>
              <a:t>) przemysły czasu </a:t>
            </a:r>
            <a:r>
              <a:rPr lang="pl-PL" sz="2600" dirty="0" smtClean="0">
                <a:solidFill>
                  <a:srgbClr val="052929"/>
                </a:solidFill>
              </a:rPr>
              <a:t>wolnego</a:t>
            </a:r>
            <a:endParaRPr lang="pl-PL" sz="2600" dirty="0">
              <a:solidFill>
                <a:srgbClr val="052929"/>
              </a:solidFill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3829623" y="4972755"/>
            <a:ext cx="80682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pl-PL" sz="2600" b="1" dirty="0">
                <a:solidFill>
                  <a:srgbClr val="005250"/>
                </a:solidFill>
              </a:rPr>
              <a:t>Tytuł przedsięwzięcia </a:t>
            </a:r>
            <a:r>
              <a:rPr lang="pl-PL" sz="2600" b="1" dirty="0" smtClean="0">
                <a:solidFill>
                  <a:srgbClr val="005250"/>
                </a:solidFill>
              </a:rPr>
              <a:t>inwestycyjnego</a:t>
            </a:r>
            <a:r>
              <a:rPr lang="pl-PL" sz="2600" dirty="0" smtClean="0">
                <a:solidFill>
                  <a:srgbClr val="005250"/>
                </a:solidFill>
              </a:rPr>
              <a:t>: </a:t>
            </a:r>
            <a:r>
              <a:rPr lang="pl-PL" sz="2600" dirty="0">
                <a:solidFill>
                  <a:srgbClr val="005250"/>
                </a:solidFill>
              </a:rPr>
              <a:t> Rozbudowa ośrodka kultury </a:t>
            </a:r>
            <a:r>
              <a:rPr lang="pl-PL" sz="2600" dirty="0" smtClean="0">
                <a:solidFill>
                  <a:srgbClr val="005250"/>
                </a:solidFill>
              </a:rPr>
              <a:t>w </a:t>
            </a:r>
            <a:r>
              <a:rPr lang="pl-PL" sz="2600" dirty="0">
                <a:solidFill>
                  <a:srgbClr val="005250"/>
                </a:solidFill>
              </a:rPr>
              <a:t>miejscowościach Baranówka, Roztoka Brzeziny oraz Gródek nad </a:t>
            </a:r>
            <a:r>
              <a:rPr lang="pl-PL" sz="2600" dirty="0" smtClean="0">
                <a:solidFill>
                  <a:srgbClr val="005250"/>
                </a:solidFill>
              </a:rPr>
              <a:t>Dunajcem</a:t>
            </a:r>
            <a:endParaRPr lang="pl-PL" sz="2600" dirty="0">
              <a:solidFill>
                <a:srgbClr val="0052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4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8"/>
          <p:cNvSpPr/>
          <p:nvPr/>
        </p:nvSpPr>
        <p:spPr>
          <a:xfrm rot="10800000">
            <a:off x="3829623" y="3539103"/>
            <a:ext cx="8068293" cy="2867304"/>
          </a:xfrm>
          <a:custGeom>
            <a:avLst/>
            <a:gdLst/>
            <a:ahLst/>
            <a:cxnLst/>
            <a:rect l="l" t="t" r="r" b="b"/>
            <a:pathLst>
              <a:path w="20494092" h="9414259">
                <a:moveTo>
                  <a:pt x="20189292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9109459"/>
                </a:lnTo>
                <a:cubicBezTo>
                  <a:pt x="0" y="9278369"/>
                  <a:pt x="135890" y="9414259"/>
                  <a:pt x="304800" y="9414259"/>
                </a:cubicBezTo>
                <a:lnTo>
                  <a:pt x="20189292" y="9414259"/>
                </a:lnTo>
                <a:cubicBezTo>
                  <a:pt x="20358202" y="9414259"/>
                  <a:pt x="20494092" y="9278369"/>
                  <a:pt x="20494092" y="9109459"/>
                </a:cubicBezTo>
                <a:lnTo>
                  <a:pt x="20494092" y="304800"/>
                </a:lnTo>
                <a:cubicBezTo>
                  <a:pt x="20494092" y="135890"/>
                  <a:pt x="20358202" y="0"/>
                  <a:pt x="201892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</p:sp>
      <p:grpSp>
        <p:nvGrpSpPr>
          <p:cNvPr id="14" name="Group 7"/>
          <p:cNvGrpSpPr/>
          <p:nvPr/>
        </p:nvGrpSpPr>
        <p:grpSpPr>
          <a:xfrm rot="-10800000">
            <a:off x="3829625" y="149030"/>
            <a:ext cx="8099639" cy="2949769"/>
            <a:chOff x="0" y="0"/>
            <a:chExt cx="20494092" cy="9414259"/>
          </a:xfrm>
        </p:grpSpPr>
        <p:sp>
          <p:nvSpPr>
            <p:cNvPr id="16" name="Freeform 8"/>
            <p:cNvSpPr/>
            <p:nvPr/>
          </p:nvSpPr>
          <p:spPr>
            <a:xfrm>
              <a:off x="0" y="0"/>
              <a:ext cx="20494092" cy="9414259"/>
            </a:xfrm>
            <a:custGeom>
              <a:avLst/>
              <a:gdLst/>
              <a:ahLst/>
              <a:cxnLst/>
              <a:rect l="l" t="t" r="r" b="b"/>
              <a:pathLst>
                <a:path w="20494092" h="9414259">
                  <a:moveTo>
                    <a:pt x="201892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09459"/>
                  </a:lnTo>
                  <a:cubicBezTo>
                    <a:pt x="0" y="9278369"/>
                    <a:pt x="135890" y="9414259"/>
                    <a:pt x="304800" y="9414259"/>
                  </a:cubicBezTo>
                  <a:lnTo>
                    <a:pt x="20189292" y="9414259"/>
                  </a:lnTo>
                  <a:cubicBezTo>
                    <a:pt x="20358202" y="9414259"/>
                    <a:pt x="20494092" y="9278369"/>
                    <a:pt x="20494092" y="9109459"/>
                  </a:cubicBezTo>
                  <a:lnTo>
                    <a:pt x="20494092" y="304800"/>
                  </a:lnTo>
                  <a:cubicBezTo>
                    <a:pt x="20494092" y="135890"/>
                    <a:pt x="20358202" y="0"/>
                    <a:pt x="2018929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6"/>
            </a:lnRef>
            <a:fillRef idx="1001">
              <a:schemeClr val="lt1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4" name="TextBox 4"/>
          <p:cNvSpPr txBox="1"/>
          <p:nvPr/>
        </p:nvSpPr>
        <p:spPr>
          <a:xfrm>
            <a:off x="3829624" y="589332"/>
            <a:ext cx="8099640" cy="856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ctr">
              <a:lnSpc>
                <a:spcPct val="107000"/>
              </a:lnSpc>
            </a:pPr>
            <a:r>
              <a:rPr lang="pl-PL" sz="2600" b="1" dirty="0" smtClean="0">
                <a:solidFill>
                  <a:srgbClr val="052929"/>
                </a:solidFill>
              </a:rPr>
              <a:t>Obszar rozwojowy: </a:t>
            </a:r>
            <a:r>
              <a:rPr lang="pl-PL" sz="2600" dirty="0" smtClean="0">
                <a:solidFill>
                  <a:srgbClr val="052929"/>
                </a:solidFill>
              </a:rPr>
              <a:t>Gospodarka </a:t>
            </a:r>
            <a:r>
              <a:rPr lang="pl-PL" sz="2600" dirty="0">
                <a:solidFill>
                  <a:srgbClr val="052929"/>
                </a:solidFill>
              </a:rPr>
              <a:t>przestrzenna, środowisko </a:t>
            </a:r>
            <a:r>
              <a:rPr lang="pl-PL" sz="2600" dirty="0" smtClean="0">
                <a:solidFill>
                  <a:srgbClr val="052929"/>
                </a:solidFill>
              </a:rPr>
              <a:t/>
            </a:r>
            <a:br>
              <a:rPr lang="pl-PL" sz="2600" dirty="0" smtClean="0">
                <a:solidFill>
                  <a:srgbClr val="052929"/>
                </a:solidFill>
              </a:rPr>
            </a:br>
            <a:r>
              <a:rPr lang="pl-PL" sz="2600" dirty="0" smtClean="0">
                <a:solidFill>
                  <a:srgbClr val="052929"/>
                </a:solidFill>
              </a:rPr>
              <a:t>i </a:t>
            </a:r>
            <a:r>
              <a:rPr lang="pl-PL" sz="2600" dirty="0">
                <a:solidFill>
                  <a:srgbClr val="052929"/>
                </a:solidFill>
              </a:rPr>
              <a:t>infrastruktura </a:t>
            </a:r>
            <a:r>
              <a:rPr lang="pl-PL" sz="2600" dirty="0" smtClean="0">
                <a:solidFill>
                  <a:srgbClr val="052929"/>
                </a:solidFill>
              </a:rPr>
              <a:t>techniczna</a:t>
            </a:r>
            <a:endParaRPr lang="pl-PL" sz="2600" dirty="0">
              <a:solidFill>
                <a:srgbClr val="052929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829625" y="1819980"/>
            <a:ext cx="81467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pl-PL" sz="2600" b="1" dirty="0">
                <a:solidFill>
                  <a:srgbClr val="005250"/>
                </a:solidFill>
              </a:rPr>
              <a:t>Tytuł przedsięwzięcia </a:t>
            </a:r>
            <a:r>
              <a:rPr lang="pl-PL" sz="2600" b="1" dirty="0" smtClean="0">
                <a:solidFill>
                  <a:srgbClr val="005250"/>
                </a:solidFill>
              </a:rPr>
              <a:t>inwestycyjnego: </a:t>
            </a:r>
            <a:r>
              <a:rPr lang="pl-PL" sz="2600" b="1" dirty="0">
                <a:solidFill>
                  <a:srgbClr val="005250"/>
                </a:solidFill>
              </a:rPr>
              <a:t> </a:t>
            </a:r>
            <a:r>
              <a:rPr lang="pl-PL" sz="2600" dirty="0">
                <a:solidFill>
                  <a:srgbClr val="005250"/>
                </a:solidFill>
              </a:rPr>
              <a:t>Budowa boiska </a:t>
            </a:r>
          </a:p>
          <a:p>
            <a:pPr algn="ctr" fontAlgn="ctr"/>
            <a:r>
              <a:rPr lang="pl-PL" sz="2600" dirty="0">
                <a:solidFill>
                  <a:srgbClr val="005250"/>
                </a:solidFill>
              </a:rPr>
              <a:t>w Zbyszycach wraz </a:t>
            </a:r>
            <a:r>
              <a:rPr lang="pl-PL" sz="2600" dirty="0" smtClean="0">
                <a:solidFill>
                  <a:srgbClr val="005250"/>
                </a:solidFill>
              </a:rPr>
              <a:t>z </a:t>
            </a:r>
            <a:r>
              <a:rPr lang="pl-PL" sz="2600" dirty="0">
                <a:solidFill>
                  <a:srgbClr val="005250"/>
                </a:solidFill>
              </a:rPr>
              <a:t>zapleczem i placem </a:t>
            </a:r>
            <a:r>
              <a:rPr lang="pl-PL" sz="2600" dirty="0" smtClean="0">
                <a:solidFill>
                  <a:srgbClr val="005250"/>
                </a:solidFill>
              </a:rPr>
              <a:t>zabaw</a:t>
            </a:r>
            <a:endParaRPr lang="pl-PL" sz="2600" dirty="0">
              <a:solidFill>
                <a:srgbClr val="00525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 flipH="1">
            <a:off x="1963328" y="778267"/>
            <a:ext cx="176040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prstClr val="white"/>
                </a:solidFill>
              </a:rPr>
              <a:t>Zadanie nr 3</a:t>
            </a:r>
          </a:p>
          <a:p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044053" flipH="1" flipV="1">
            <a:off x="-5219345" y="2389264"/>
            <a:ext cx="9318202" cy="4600862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1859697">
            <a:off x="-5479707" y="-3019967"/>
            <a:ext cx="7621369" cy="6039935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6017538">
            <a:off x="-3272908" y="1194966"/>
            <a:ext cx="6281801" cy="497832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2034718" y="4151088"/>
            <a:ext cx="16176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prstClr val="white"/>
                </a:solidFill>
              </a:rPr>
              <a:t>Zadanie nr </a:t>
            </a:r>
            <a:r>
              <a:rPr lang="pl-PL" sz="3200" b="1" dirty="0" smtClean="0">
                <a:solidFill>
                  <a:prstClr val="white"/>
                </a:solidFill>
              </a:rPr>
              <a:t>4</a:t>
            </a:r>
            <a:endParaRPr lang="pl-PL" sz="3200" b="1" dirty="0">
              <a:solidFill>
                <a:prstClr val="white"/>
              </a:solidFill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3829623" y="5036255"/>
            <a:ext cx="80682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pl-PL" sz="2600" b="1" dirty="0">
                <a:solidFill>
                  <a:srgbClr val="005250"/>
                </a:solidFill>
              </a:rPr>
              <a:t>Tytuł przedsięwzięcia </a:t>
            </a:r>
            <a:r>
              <a:rPr lang="pl-PL" sz="2600" b="1" dirty="0" smtClean="0">
                <a:solidFill>
                  <a:srgbClr val="005250"/>
                </a:solidFill>
              </a:rPr>
              <a:t>inwestycyjnego</a:t>
            </a:r>
            <a:r>
              <a:rPr lang="pl-PL" sz="2600" dirty="0" smtClean="0">
                <a:solidFill>
                  <a:srgbClr val="005250"/>
                </a:solidFill>
              </a:rPr>
              <a:t>: </a:t>
            </a:r>
            <a:r>
              <a:rPr lang="pl-PL" sz="2600" dirty="0">
                <a:solidFill>
                  <a:srgbClr val="005250"/>
                </a:solidFill>
              </a:rPr>
              <a:t> Przebudowa obiektu sportowego w </a:t>
            </a:r>
            <a:r>
              <a:rPr lang="pl-PL" sz="2600" dirty="0" smtClean="0">
                <a:solidFill>
                  <a:srgbClr val="005250"/>
                </a:solidFill>
              </a:rPr>
              <a:t>Tropiu</a:t>
            </a:r>
            <a:endParaRPr lang="pl-PL" sz="2600" dirty="0">
              <a:solidFill>
                <a:srgbClr val="005250"/>
              </a:solidFill>
            </a:endParaRPr>
          </a:p>
        </p:txBody>
      </p:sp>
      <p:sp>
        <p:nvSpPr>
          <p:cNvPr id="17" name="TextBox 4"/>
          <p:cNvSpPr txBox="1"/>
          <p:nvPr/>
        </p:nvSpPr>
        <p:spPr>
          <a:xfrm>
            <a:off x="3876719" y="3894866"/>
            <a:ext cx="8099640" cy="856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ctr">
              <a:lnSpc>
                <a:spcPct val="107000"/>
              </a:lnSpc>
            </a:pPr>
            <a:r>
              <a:rPr lang="pl-PL" sz="2600" b="1" dirty="0" smtClean="0">
                <a:solidFill>
                  <a:srgbClr val="052929"/>
                </a:solidFill>
              </a:rPr>
              <a:t>Obszar rozwojowy: </a:t>
            </a:r>
            <a:r>
              <a:rPr lang="pl-PL" sz="2600" dirty="0" smtClean="0">
                <a:solidFill>
                  <a:srgbClr val="052929"/>
                </a:solidFill>
              </a:rPr>
              <a:t>Gospodarka </a:t>
            </a:r>
            <a:r>
              <a:rPr lang="pl-PL" sz="2600" dirty="0">
                <a:solidFill>
                  <a:srgbClr val="052929"/>
                </a:solidFill>
              </a:rPr>
              <a:t>przestrzenna, środowisko </a:t>
            </a:r>
            <a:r>
              <a:rPr lang="pl-PL" sz="2600" dirty="0" smtClean="0">
                <a:solidFill>
                  <a:srgbClr val="052929"/>
                </a:solidFill>
              </a:rPr>
              <a:t/>
            </a:r>
            <a:br>
              <a:rPr lang="pl-PL" sz="2600" dirty="0" smtClean="0">
                <a:solidFill>
                  <a:srgbClr val="052929"/>
                </a:solidFill>
              </a:rPr>
            </a:br>
            <a:r>
              <a:rPr lang="pl-PL" sz="2600" dirty="0" smtClean="0">
                <a:solidFill>
                  <a:srgbClr val="052929"/>
                </a:solidFill>
              </a:rPr>
              <a:t>i </a:t>
            </a:r>
            <a:r>
              <a:rPr lang="pl-PL" sz="2600" dirty="0">
                <a:solidFill>
                  <a:srgbClr val="052929"/>
                </a:solidFill>
              </a:rPr>
              <a:t>infrastruktura </a:t>
            </a:r>
            <a:r>
              <a:rPr lang="pl-PL" sz="2600" dirty="0" smtClean="0">
                <a:solidFill>
                  <a:srgbClr val="052929"/>
                </a:solidFill>
              </a:rPr>
              <a:t>techniczna</a:t>
            </a:r>
            <a:endParaRPr lang="pl-PL" sz="2600" dirty="0">
              <a:solidFill>
                <a:srgbClr val="05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7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8"/>
          <p:cNvSpPr/>
          <p:nvPr/>
        </p:nvSpPr>
        <p:spPr>
          <a:xfrm rot="10800000">
            <a:off x="3829623" y="3539103"/>
            <a:ext cx="8068293" cy="2867304"/>
          </a:xfrm>
          <a:custGeom>
            <a:avLst/>
            <a:gdLst/>
            <a:ahLst/>
            <a:cxnLst/>
            <a:rect l="l" t="t" r="r" b="b"/>
            <a:pathLst>
              <a:path w="20494092" h="9414259">
                <a:moveTo>
                  <a:pt x="20189292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9109459"/>
                </a:lnTo>
                <a:cubicBezTo>
                  <a:pt x="0" y="9278369"/>
                  <a:pt x="135890" y="9414259"/>
                  <a:pt x="304800" y="9414259"/>
                </a:cubicBezTo>
                <a:lnTo>
                  <a:pt x="20189292" y="9414259"/>
                </a:lnTo>
                <a:cubicBezTo>
                  <a:pt x="20358202" y="9414259"/>
                  <a:pt x="20494092" y="9278369"/>
                  <a:pt x="20494092" y="9109459"/>
                </a:cubicBezTo>
                <a:lnTo>
                  <a:pt x="20494092" y="304800"/>
                </a:lnTo>
                <a:cubicBezTo>
                  <a:pt x="20494092" y="135890"/>
                  <a:pt x="20358202" y="0"/>
                  <a:pt x="201892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</p:sp>
      <p:grpSp>
        <p:nvGrpSpPr>
          <p:cNvPr id="14" name="Group 7"/>
          <p:cNvGrpSpPr/>
          <p:nvPr/>
        </p:nvGrpSpPr>
        <p:grpSpPr>
          <a:xfrm rot="-10800000">
            <a:off x="3829625" y="149030"/>
            <a:ext cx="8099639" cy="2949769"/>
            <a:chOff x="0" y="0"/>
            <a:chExt cx="20494092" cy="9414259"/>
          </a:xfrm>
        </p:grpSpPr>
        <p:sp>
          <p:nvSpPr>
            <p:cNvPr id="16" name="Freeform 8"/>
            <p:cNvSpPr/>
            <p:nvPr/>
          </p:nvSpPr>
          <p:spPr>
            <a:xfrm>
              <a:off x="0" y="0"/>
              <a:ext cx="20494092" cy="9414259"/>
            </a:xfrm>
            <a:custGeom>
              <a:avLst/>
              <a:gdLst/>
              <a:ahLst/>
              <a:cxnLst/>
              <a:rect l="l" t="t" r="r" b="b"/>
              <a:pathLst>
                <a:path w="20494092" h="9414259">
                  <a:moveTo>
                    <a:pt x="201892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09459"/>
                  </a:lnTo>
                  <a:cubicBezTo>
                    <a:pt x="0" y="9278369"/>
                    <a:pt x="135890" y="9414259"/>
                    <a:pt x="304800" y="9414259"/>
                  </a:cubicBezTo>
                  <a:lnTo>
                    <a:pt x="20189292" y="9414259"/>
                  </a:lnTo>
                  <a:cubicBezTo>
                    <a:pt x="20358202" y="9414259"/>
                    <a:pt x="20494092" y="9278369"/>
                    <a:pt x="20494092" y="9109459"/>
                  </a:cubicBezTo>
                  <a:lnTo>
                    <a:pt x="20494092" y="304800"/>
                  </a:lnTo>
                  <a:cubicBezTo>
                    <a:pt x="20494092" y="135890"/>
                    <a:pt x="20358202" y="0"/>
                    <a:pt x="2018929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6"/>
            </a:lnRef>
            <a:fillRef idx="1001">
              <a:schemeClr val="lt1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4" name="TextBox 4"/>
          <p:cNvSpPr txBox="1"/>
          <p:nvPr/>
        </p:nvSpPr>
        <p:spPr>
          <a:xfrm>
            <a:off x="3829624" y="589332"/>
            <a:ext cx="8099640" cy="856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ctr">
              <a:lnSpc>
                <a:spcPct val="107000"/>
              </a:lnSpc>
            </a:pPr>
            <a:r>
              <a:rPr lang="pl-PL" sz="2600" b="1" dirty="0" smtClean="0">
                <a:solidFill>
                  <a:srgbClr val="052929"/>
                </a:solidFill>
              </a:rPr>
              <a:t>Obszar rozwojowy: </a:t>
            </a:r>
            <a:r>
              <a:rPr lang="pl-PL" sz="2600" dirty="0" smtClean="0">
                <a:solidFill>
                  <a:srgbClr val="052929"/>
                </a:solidFill>
              </a:rPr>
              <a:t>Gospodarka </a:t>
            </a:r>
            <a:r>
              <a:rPr lang="pl-PL" sz="2600" dirty="0">
                <a:solidFill>
                  <a:srgbClr val="052929"/>
                </a:solidFill>
              </a:rPr>
              <a:t>przestrzenna, środowisko </a:t>
            </a:r>
            <a:r>
              <a:rPr lang="pl-PL" sz="2600" dirty="0" smtClean="0">
                <a:solidFill>
                  <a:srgbClr val="052929"/>
                </a:solidFill>
              </a:rPr>
              <a:t/>
            </a:r>
            <a:br>
              <a:rPr lang="pl-PL" sz="2600" dirty="0" smtClean="0">
                <a:solidFill>
                  <a:srgbClr val="052929"/>
                </a:solidFill>
              </a:rPr>
            </a:br>
            <a:r>
              <a:rPr lang="pl-PL" sz="2600" dirty="0" smtClean="0">
                <a:solidFill>
                  <a:srgbClr val="052929"/>
                </a:solidFill>
              </a:rPr>
              <a:t>i </a:t>
            </a:r>
            <a:r>
              <a:rPr lang="pl-PL" sz="2600" dirty="0">
                <a:solidFill>
                  <a:srgbClr val="052929"/>
                </a:solidFill>
              </a:rPr>
              <a:t>infrastruktura </a:t>
            </a:r>
            <a:r>
              <a:rPr lang="pl-PL" sz="2600" dirty="0" smtClean="0">
                <a:solidFill>
                  <a:srgbClr val="052929"/>
                </a:solidFill>
              </a:rPr>
              <a:t>techniczna</a:t>
            </a:r>
            <a:endParaRPr lang="pl-PL" sz="2600" dirty="0">
              <a:solidFill>
                <a:srgbClr val="052929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829625" y="1692980"/>
            <a:ext cx="814673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pl-PL" sz="2600" b="1" dirty="0">
                <a:solidFill>
                  <a:srgbClr val="005250"/>
                </a:solidFill>
              </a:rPr>
              <a:t>Tytuł przedsięwzięcia </a:t>
            </a:r>
            <a:r>
              <a:rPr lang="pl-PL" sz="2600" b="1" dirty="0" smtClean="0">
                <a:solidFill>
                  <a:srgbClr val="005250"/>
                </a:solidFill>
              </a:rPr>
              <a:t>inwestycyjnego: </a:t>
            </a:r>
            <a:r>
              <a:rPr lang="pl-PL" sz="2600" b="1" dirty="0">
                <a:solidFill>
                  <a:srgbClr val="005250"/>
                </a:solidFill>
              </a:rPr>
              <a:t> </a:t>
            </a:r>
            <a:r>
              <a:rPr lang="pl-PL" sz="2600" dirty="0">
                <a:solidFill>
                  <a:srgbClr val="005250"/>
                </a:solidFill>
              </a:rPr>
              <a:t>1. Przebudowa organistówki w Tropiu przy kościele wraz </a:t>
            </a:r>
            <a:r>
              <a:rPr lang="pl-PL" sz="2600" dirty="0" smtClean="0">
                <a:solidFill>
                  <a:srgbClr val="005250"/>
                </a:solidFill>
              </a:rPr>
              <a:t>z </a:t>
            </a:r>
            <a:r>
              <a:rPr lang="pl-PL" sz="2600" dirty="0">
                <a:solidFill>
                  <a:srgbClr val="005250"/>
                </a:solidFill>
              </a:rPr>
              <a:t>otoczeniem. </a:t>
            </a:r>
          </a:p>
          <a:p>
            <a:pPr algn="ctr" fontAlgn="ctr"/>
            <a:r>
              <a:rPr lang="pl-PL" sz="2600" dirty="0">
                <a:solidFill>
                  <a:srgbClr val="005250"/>
                </a:solidFill>
              </a:rPr>
              <a:t>2. Budowa domu kultury w </a:t>
            </a:r>
            <a:r>
              <a:rPr lang="pl-PL" sz="2600" dirty="0" smtClean="0">
                <a:solidFill>
                  <a:srgbClr val="005250"/>
                </a:solidFill>
              </a:rPr>
              <a:t>Tropiu</a:t>
            </a:r>
            <a:endParaRPr lang="pl-PL" sz="2600" dirty="0">
              <a:solidFill>
                <a:srgbClr val="00525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 flipH="1">
            <a:off x="1963328" y="778267"/>
            <a:ext cx="176040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prstClr val="white"/>
                </a:solidFill>
              </a:rPr>
              <a:t>Zadanie nr </a:t>
            </a:r>
            <a:r>
              <a:rPr lang="pl-PL" sz="3200" b="1" dirty="0" smtClean="0">
                <a:solidFill>
                  <a:prstClr val="white"/>
                </a:solidFill>
              </a:rPr>
              <a:t>5</a:t>
            </a:r>
            <a:endParaRPr lang="pl-PL" sz="3200" b="1" dirty="0">
              <a:solidFill>
                <a:prstClr val="white"/>
              </a:solidFill>
            </a:endParaRPr>
          </a:p>
          <a:p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044053" flipH="1" flipV="1">
            <a:off x="-5219345" y="2389264"/>
            <a:ext cx="9318202" cy="4600862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1859697">
            <a:off x="-5479707" y="-3019967"/>
            <a:ext cx="7621369" cy="6039935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6017538">
            <a:off x="-3272908" y="1194966"/>
            <a:ext cx="6281801" cy="497832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2034718" y="4151088"/>
            <a:ext cx="16176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prstClr val="white"/>
                </a:solidFill>
              </a:rPr>
              <a:t>Zadanie nr 6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3829623" y="5036255"/>
            <a:ext cx="80682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pl-PL" sz="2600" b="1" dirty="0">
                <a:solidFill>
                  <a:srgbClr val="005250"/>
                </a:solidFill>
              </a:rPr>
              <a:t>Tytuł przedsięwzięcia </a:t>
            </a:r>
            <a:r>
              <a:rPr lang="pl-PL" sz="2600" b="1" dirty="0" smtClean="0">
                <a:solidFill>
                  <a:srgbClr val="005250"/>
                </a:solidFill>
              </a:rPr>
              <a:t>inwestycyjnego</a:t>
            </a:r>
            <a:r>
              <a:rPr lang="pl-PL" sz="2600" dirty="0" smtClean="0">
                <a:solidFill>
                  <a:srgbClr val="005250"/>
                </a:solidFill>
              </a:rPr>
              <a:t>: </a:t>
            </a:r>
            <a:r>
              <a:rPr lang="pl-PL" sz="2600" dirty="0">
                <a:solidFill>
                  <a:srgbClr val="005250"/>
                </a:solidFill>
              </a:rPr>
              <a:t> „Na Tropie </a:t>
            </a:r>
            <a:r>
              <a:rPr lang="pl-PL" sz="2600" dirty="0" smtClean="0">
                <a:solidFill>
                  <a:srgbClr val="005250"/>
                </a:solidFill>
              </a:rPr>
              <a:t>świętych” - Dom </a:t>
            </a:r>
            <a:r>
              <a:rPr lang="pl-PL" sz="2600" dirty="0">
                <a:solidFill>
                  <a:srgbClr val="005250"/>
                </a:solidFill>
              </a:rPr>
              <a:t>Pielgrzyma, muzeum regionalne Tropie.</a:t>
            </a:r>
          </a:p>
        </p:txBody>
      </p:sp>
      <p:sp>
        <p:nvSpPr>
          <p:cNvPr id="17" name="TextBox 4"/>
          <p:cNvSpPr txBox="1"/>
          <p:nvPr/>
        </p:nvSpPr>
        <p:spPr>
          <a:xfrm>
            <a:off x="3876719" y="3894866"/>
            <a:ext cx="8099640" cy="428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ctr">
              <a:lnSpc>
                <a:spcPct val="107000"/>
              </a:lnSpc>
            </a:pPr>
            <a:r>
              <a:rPr lang="pl-PL" sz="2600" b="1" dirty="0" smtClean="0">
                <a:solidFill>
                  <a:srgbClr val="052929"/>
                </a:solidFill>
              </a:rPr>
              <a:t>Obszar rozwojowy: </a:t>
            </a:r>
            <a:r>
              <a:rPr lang="pl-PL" sz="2600" dirty="0" smtClean="0">
                <a:solidFill>
                  <a:srgbClr val="052929"/>
                </a:solidFill>
              </a:rPr>
              <a:t>Partnerstwo i współpraca </a:t>
            </a:r>
            <a:endParaRPr lang="pl-PL" sz="2600" dirty="0">
              <a:solidFill>
                <a:srgbClr val="05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1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8"/>
          <p:cNvSpPr/>
          <p:nvPr/>
        </p:nvSpPr>
        <p:spPr>
          <a:xfrm rot="10800000">
            <a:off x="3829623" y="3539103"/>
            <a:ext cx="8068293" cy="2867304"/>
          </a:xfrm>
          <a:custGeom>
            <a:avLst/>
            <a:gdLst/>
            <a:ahLst/>
            <a:cxnLst/>
            <a:rect l="l" t="t" r="r" b="b"/>
            <a:pathLst>
              <a:path w="20494092" h="9414259">
                <a:moveTo>
                  <a:pt x="20189292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9109459"/>
                </a:lnTo>
                <a:cubicBezTo>
                  <a:pt x="0" y="9278369"/>
                  <a:pt x="135890" y="9414259"/>
                  <a:pt x="304800" y="9414259"/>
                </a:cubicBezTo>
                <a:lnTo>
                  <a:pt x="20189292" y="9414259"/>
                </a:lnTo>
                <a:cubicBezTo>
                  <a:pt x="20358202" y="9414259"/>
                  <a:pt x="20494092" y="9278369"/>
                  <a:pt x="20494092" y="9109459"/>
                </a:cubicBezTo>
                <a:lnTo>
                  <a:pt x="20494092" y="304800"/>
                </a:lnTo>
                <a:cubicBezTo>
                  <a:pt x="20494092" y="135890"/>
                  <a:pt x="20358202" y="0"/>
                  <a:pt x="201892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</p:sp>
      <p:grpSp>
        <p:nvGrpSpPr>
          <p:cNvPr id="14" name="Group 7"/>
          <p:cNvGrpSpPr/>
          <p:nvPr/>
        </p:nvGrpSpPr>
        <p:grpSpPr>
          <a:xfrm rot="-10800000">
            <a:off x="3829625" y="149030"/>
            <a:ext cx="8099639" cy="2949769"/>
            <a:chOff x="0" y="0"/>
            <a:chExt cx="20494092" cy="9414259"/>
          </a:xfrm>
        </p:grpSpPr>
        <p:sp>
          <p:nvSpPr>
            <p:cNvPr id="16" name="Freeform 8"/>
            <p:cNvSpPr/>
            <p:nvPr/>
          </p:nvSpPr>
          <p:spPr>
            <a:xfrm>
              <a:off x="0" y="0"/>
              <a:ext cx="20494092" cy="9414259"/>
            </a:xfrm>
            <a:custGeom>
              <a:avLst/>
              <a:gdLst/>
              <a:ahLst/>
              <a:cxnLst/>
              <a:rect l="l" t="t" r="r" b="b"/>
              <a:pathLst>
                <a:path w="20494092" h="9414259">
                  <a:moveTo>
                    <a:pt x="201892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09459"/>
                  </a:lnTo>
                  <a:cubicBezTo>
                    <a:pt x="0" y="9278369"/>
                    <a:pt x="135890" y="9414259"/>
                    <a:pt x="304800" y="9414259"/>
                  </a:cubicBezTo>
                  <a:lnTo>
                    <a:pt x="20189292" y="9414259"/>
                  </a:lnTo>
                  <a:cubicBezTo>
                    <a:pt x="20358202" y="9414259"/>
                    <a:pt x="20494092" y="9278369"/>
                    <a:pt x="20494092" y="9109459"/>
                  </a:cubicBezTo>
                  <a:lnTo>
                    <a:pt x="20494092" y="304800"/>
                  </a:lnTo>
                  <a:cubicBezTo>
                    <a:pt x="20494092" y="135890"/>
                    <a:pt x="20358202" y="0"/>
                    <a:pt x="2018929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6"/>
            </a:lnRef>
            <a:fillRef idx="1001">
              <a:schemeClr val="lt1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4" name="TextBox 4"/>
          <p:cNvSpPr txBox="1"/>
          <p:nvPr/>
        </p:nvSpPr>
        <p:spPr>
          <a:xfrm>
            <a:off x="3829624" y="589332"/>
            <a:ext cx="8099640" cy="856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ctr">
              <a:lnSpc>
                <a:spcPct val="107000"/>
              </a:lnSpc>
            </a:pPr>
            <a:r>
              <a:rPr lang="pl-PL" sz="2600" b="1" dirty="0" smtClean="0">
                <a:solidFill>
                  <a:srgbClr val="052929"/>
                </a:solidFill>
              </a:rPr>
              <a:t>Obszar rozwojowy: </a:t>
            </a:r>
            <a:r>
              <a:rPr lang="pl-PL" sz="2600" dirty="0" smtClean="0">
                <a:solidFill>
                  <a:srgbClr val="052929"/>
                </a:solidFill>
              </a:rPr>
              <a:t>Gospodarka </a:t>
            </a:r>
            <a:r>
              <a:rPr lang="pl-PL" sz="2600" dirty="0">
                <a:solidFill>
                  <a:srgbClr val="052929"/>
                </a:solidFill>
              </a:rPr>
              <a:t>przestrzenna, środowisko </a:t>
            </a:r>
            <a:r>
              <a:rPr lang="pl-PL" sz="2600" dirty="0" smtClean="0">
                <a:solidFill>
                  <a:srgbClr val="052929"/>
                </a:solidFill>
              </a:rPr>
              <a:t/>
            </a:r>
            <a:br>
              <a:rPr lang="pl-PL" sz="2600" dirty="0" smtClean="0">
                <a:solidFill>
                  <a:srgbClr val="052929"/>
                </a:solidFill>
              </a:rPr>
            </a:br>
            <a:r>
              <a:rPr lang="pl-PL" sz="2600" dirty="0" smtClean="0">
                <a:solidFill>
                  <a:srgbClr val="052929"/>
                </a:solidFill>
              </a:rPr>
              <a:t>i </a:t>
            </a:r>
            <a:r>
              <a:rPr lang="pl-PL" sz="2600" dirty="0">
                <a:solidFill>
                  <a:srgbClr val="052929"/>
                </a:solidFill>
              </a:rPr>
              <a:t>infrastruktura </a:t>
            </a:r>
            <a:r>
              <a:rPr lang="pl-PL" sz="2600" dirty="0" smtClean="0">
                <a:solidFill>
                  <a:srgbClr val="052929"/>
                </a:solidFill>
              </a:rPr>
              <a:t>techniczna</a:t>
            </a:r>
            <a:endParaRPr lang="pl-PL" sz="2600" dirty="0">
              <a:solidFill>
                <a:srgbClr val="052929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829625" y="1692980"/>
            <a:ext cx="81467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pl-PL" sz="2600" b="1" dirty="0">
                <a:solidFill>
                  <a:srgbClr val="005250"/>
                </a:solidFill>
              </a:rPr>
              <a:t>Tytuł przedsięwzięcia </a:t>
            </a:r>
            <a:r>
              <a:rPr lang="pl-PL" sz="2600" b="1" dirty="0" smtClean="0">
                <a:solidFill>
                  <a:srgbClr val="005250"/>
                </a:solidFill>
              </a:rPr>
              <a:t>inwestycyjnego: </a:t>
            </a:r>
            <a:r>
              <a:rPr lang="pl-PL" sz="2600" b="1" dirty="0">
                <a:solidFill>
                  <a:srgbClr val="005250"/>
                </a:solidFill>
              </a:rPr>
              <a:t> </a:t>
            </a:r>
            <a:r>
              <a:rPr lang="pl-PL" sz="2600" dirty="0">
                <a:solidFill>
                  <a:srgbClr val="005250"/>
                </a:solidFill>
              </a:rPr>
              <a:t>Rozbudowa sieci kanalizacyjnej w </a:t>
            </a:r>
            <a:r>
              <a:rPr lang="pl-PL" sz="2600" dirty="0" smtClean="0">
                <a:solidFill>
                  <a:srgbClr val="005250"/>
                </a:solidFill>
              </a:rPr>
              <a:t>Tropiu</a:t>
            </a:r>
            <a:endParaRPr lang="pl-PL" sz="2600" dirty="0">
              <a:solidFill>
                <a:srgbClr val="00525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 flipH="1">
            <a:off x="1963328" y="778267"/>
            <a:ext cx="176040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prstClr val="white"/>
                </a:solidFill>
              </a:rPr>
              <a:t>Zadanie nr 7</a:t>
            </a:r>
          </a:p>
          <a:p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044053" flipH="1" flipV="1">
            <a:off x="-5219345" y="2389264"/>
            <a:ext cx="9318202" cy="4600862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1859697">
            <a:off x="-5479707" y="-3019967"/>
            <a:ext cx="7621369" cy="6039935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6017538">
            <a:off x="-3272908" y="1194966"/>
            <a:ext cx="6281801" cy="497832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2034718" y="4151088"/>
            <a:ext cx="16176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prstClr val="white"/>
                </a:solidFill>
              </a:rPr>
              <a:t>Zadanie nr </a:t>
            </a:r>
            <a:r>
              <a:rPr lang="pl-PL" sz="3200" b="1" dirty="0" smtClean="0">
                <a:solidFill>
                  <a:prstClr val="white"/>
                </a:solidFill>
              </a:rPr>
              <a:t>8</a:t>
            </a:r>
            <a:endParaRPr lang="pl-PL" sz="3200" b="1" dirty="0">
              <a:solidFill>
                <a:prstClr val="white"/>
              </a:solidFill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3829623" y="5036255"/>
            <a:ext cx="80682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pl-PL" sz="2600" b="1" dirty="0">
                <a:solidFill>
                  <a:srgbClr val="005250"/>
                </a:solidFill>
              </a:rPr>
              <a:t>Tytuł przedsięwzięcia </a:t>
            </a:r>
            <a:r>
              <a:rPr lang="pl-PL" sz="2600" b="1" dirty="0" smtClean="0">
                <a:solidFill>
                  <a:srgbClr val="005250"/>
                </a:solidFill>
              </a:rPr>
              <a:t>inwestycyjnego</a:t>
            </a:r>
            <a:r>
              <a:rPr lang="pl-PL" sz="2600" dirty="0" smtClean="0">
                <a:solidFill>
                  <a:srgbClr val="005250"/>
                </a:solidFill>
              </a:rPr>
              <a:t>: </a:t>
            </a:r>
            <a:r>
              <a:rPr lang="pl-PL" sz="2600" dirty="0">
                <a:solidFill>
                  <a:srgbClr val="005250"/>
                </a:solidFill>
              </a:rPr>
              <a:t> Rozbudowa kanalizacji </a:t>
            </a:r>
            <a:r>
              <a:rPr lang="pl-PL" sz="2600" dirty="0" smtClean="0">
                <a:solidFill>
                  <a:srgbClr val="005250"/>
                </a:solidFill>
              </a:rPr>
              <a:t>i </a:t>
            </a:r>
            <a:r>
              <a:rPr lang="pl-PL" sz="2600" dirty="0">
                <a:solidFill>
                  <a:srgbClr val="005250"/>
                </a:solidFill>
              </a:rPr>
              <a:t>sieci wodociągowej na terenie </a:t>
            </a:r>
            <a:r>
              <a:rPr lang="pl-PL" sz="2600" dirty="0" smtClean="0">
                <a:solidFill>
                  <a:srgbClr val="005250"/>
                </a:solidFill>
              </a:rPr>
              <a:t>gminy</a:t>
            </a:r>
            <a:endParaRPr lang="pl-PL" sz="2600" dirty="0">
              <a:solidFill>
                <a:srgbClr val="005250"/>
              </a:solidFill>
            </a:endParaRPr>
          </a:p>
        </p:txBody>
      </p:sp>
      <p:sp>
        <p:nvSpPr>
          <p:cNvPr id="18" name="TextBox 4"/>
          <p:cNvSpPr txBox="1"/>
          <p:nvPr/>
        </p:nvSpPr>
        <p:spPr>
          <a:xfrm>
            <a:off x="3798276" y="3890163"/>
            <a:ext cx="8099640" cy="856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ctr">
              <a:lnSpc>
                <a:spcPct val="107000"/>
              </a:lnSpc>
            </a:pPr>
            <a:r>
              <a:rPr lang="pl-PL" sz="2600" b="1" dirty="0" smtClean="0">
                <a:solidFill>
                  <a:srgbClr val="052929"/>
                </a:solidFill>
              </a:rPr>
              <a:t>Obszar rozwojowy: </a:t>
            </a:r>
            <a:r>
              <a:rPr lang="pl-PL" sz="2600" dirty="0" smtClean="0">
                <a:solidFill>
                  <a:srgbClr val="052929"/>
                </a:solidFill>
              </a:rPr>
              <a:t>Gospodarka </a:t>
            </a:r>
            <a:r>
              <a:rPr lang="pl-PL" sz="2600" dirty="0">
                <a:solidFill>
                  <a:srgbClr val="052929"/>
                </a:solidFill>
              </a:rPr>
              <a:t>przestrzenna, środowisko </a:t>
            </a:r>
            <a:r>
              <a:rPr lang="pl-PL" sz="2600" dirty="0" smtClean="0">
                <a:solidFill>
                  <a:srgbClr val="052929"/>
                </a:solidFill>
              </a:rPr>
              <a:t/>
            </a:r>
            <a:br>
              <a:rPr lang="pl-PL" sz="2600" dirty="0" smtClean="0">
                <a:solidFill>
                  <a:srgbClr val="052929"/>
                </a:solidFill>
              </a:rPr>
            </a:br>
            <a:r>
              <a:rPr lang="pl-PL" sz="2600" dirty="0" smtClean="0">
                <a:solidFill>
                  <a:srgbClr val="052929"/>
                </a:solidFill>
              </a:rPr>
              <a:t>i </a:t>
            </a:r>
            <a:r>
              <a:rPr lang="pl-PL" sz="2600" dirty="0">
                <a:solidFill>
                  <a:srgbClr val="052929"/>
                </a:solidFill>
              </a:rPr>
              <a:t>infrastruktura </a:t>
            </a:r>
            <a:r>
              <a:rPr lang="pl-PL" sz="2600" dirty="0" smtClean="0">
                <a:solidFill>
                  <a:srgbClr val="052929"/>
                </a:solidFill>
              </a:rPr>
              <a:t>techniczna</a:t>
            </a:r>
            <a:endParaRPr lang="pl-PL" sz="2600" dirty="0">
              <a:solidFill>
                <a:srgbClr val="05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3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8"/>
          <p:cNvSpPr/>
          <p:nvPr/>
        </p:nvSpPr>
        <p:spPr>
          <a:xfrm rot="10800000">
            <a:off x="3829623" y="3539103"/>
            <a:ext cx="8068293" cy="2867304"/>
          </a:xfrm>
          <a:custGeom>
            <a:avLst/>
            <a:gdLst/>
            <a:ahLst/>
            <a:cxnLst/>
            <a:rect l="l" t="t" r="r" b="b"/>
            <a:pathLst>
              <a:path w="20494092" h="9414259">
                <a:moveTo>
                  <a:pt x="20189292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9109459"/>
                </a:lnTo>
                <a:cubicBezTo>
                  <a:pt x="0" y="9278369"/>
                  <a:pt x="135890" y="9414259"/>
                  <a:pt x="304800" y="9414259"/>
                </a:cubicBezTo>
                <a:lnTo>
                  <a:pt x="20189292" y="9414259"/>
                </a:lnTo>
                <a:cubicBezTo>
                  <a:pt x="20358202" y="9414259"/>
                  <a:pt x="20494092" y="9278369"/>
                  <a:pt x="20494092" y="9109459"/>
                </a:cubicBezTo>
                <a:lnTo>
                  <a:pt x="20494092" y="304800"/>
                </a:lnTo>
                <a:cubicBezTo>
                  <a:pt x="20494092" y="135890"/>
                  <a:pt x="20358202" y="0"/>
                  <a:pt x="201892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</p:sp>
      <p:grpSp>
        <p:nvGrpSpPr>
          <p:cNvPr id="14" name="Group 7"/>
          <p:cNvGrpSpPr/>
          <p:nvPr/>
        </p:nvGrpSpPr>
        <p:grpSpPr>
          <a:xfrm rot="-10800000">
            <a:off x="3829625" y="149030"/>
            <a:ext cx="8099639" cy="2949769"/>
            <a:chOff x="0" y="0"/>
            <a:chExt cx="20494092" cy="9414259"/>
          </a:xfrm>
        </p:grpSpPr>
        <p:sp>
          <p:nvSpPr>
            <p:cNvPr id="16" name="Freeform 8"/>
            <p:cNvSpPr/>
            <p:nvPr/>
          </p:nvSpPr>
          <p:spPr>
            <a:xfrm>
              <a:off x="0" y="0"/>
              <a:ext cx="20494092" cy="9414259"/>
            </a:xfrm>
            <a:custGeom>
              <a:avLst/>
              <a:gdLst/>
              <a:ahLst/>
              <a:cxnLst/>
              <a:rect l="l" t="t" r="r" b="b"/>
              <a:pathLst>
                <a:path w="20494092" h="9414259">
                  <a:moveTo>
                    <a:pt x="201892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09459"/>
                  </a:lnTo>
                  <a:cubicBezTo>
                    <a:pt x="0" y="9278369"/>
                    <a:pt x="135890" y="9414259"/>
                    <a:pt x="304800" y="9414259"/>
                  </a:cubicBezTo>
                  <a:lnTo>
                    <a:pt x="20189292" y="9414259"/>
                  </a:lnTo>
                  <a:cubicBezTo>
                    <a:pt x="20358202" y="9414259"/>
                    <a:pt x="20494092" y="9278369"/>
                    <a:pt x="20494092" y="9109459"/>
                  </a:cubicBezTo>
                  <a:lnTo>
                    <a:pt x="20494092" y="304800"/>
                  </a:lnTo>
                  <a:cubicBezTo>
                    <a:pt x="20494092" y="135890"/>
                    <a:pt x="20358202" y="0"/>
                    <a:pt x="2018929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6"/>
            </a:lnRef>
            <a:fillRef idx="1001">
              <a:schemeClr val="lt1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4" name="TextBox 4"/>
          <p:cNvSpPr txBox="1"/>
          <p:nvPr/>
        </p:nvSpPr>
        <p:spPr>
          <a:xfrm>
            <a:off x="3829624" y="589332"/>
            <a:ext cx="8099640" cy="428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ctr">
              <a:lnSpc>
                <a:spcPct val="107000"/>
              </a:lnSpc>
            </a:pPr>
            <a:r>
              <a:rPr lang="pl-PL" sz="2600" b="1" dirty="0" smtClean="0">
                <a:solidFill>
                  <a:srgbClr val="052929"/>
                </a:solidFill>
              </a:rPr>
              <a:t>Obszar rozwojowy: </a:t>
            </a:r>
            <a:r>
              <a:rPr lang="pl-PL" sz="2600" dirty="0" smtClean="0">
                <a:solidFill>
                  <a:srgbClr val="052929"/>
                </a:solidFill>
              </a:rPr>
              <a:t>Oświata, kapitał ludzki i społeczny</a:t>
            </a:r>
            <a:endParaRPr lang="pl-PL" sz="2600" dirty="0">
              <a:solidFill>
                <a:srgbClr val="052929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829625" y="1692980"/>
            <a:ext cx="81467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pl-PL" sz="2600" b="1" dirty="0">
                <a:solidFill>
                  <a:srgbClr val="005250"/>
                </a:solidFill>
              </a:rPr>
              <a:t>Tytuł przedsięwzięcia </a:t>
            </a:r>
            <a:r>
              <a:rPr lang="pl-PL" sz="2600" b="1" dirty="0" smtClean="0">
                <a:solidFill>
                  <a:srgbClr val="005250"/>
                </a:solidFill>
              </a:rPr>
              <a:t>inwestycyjnego:  </a:t>
            </a:r>
            <a:r>
              <a:rPr lang="pl-PL" sz="2600" dirty="0">
                <a:solidFill>
                  <a:srgbClr val="005250"/>
                </a:solidFill>
              </a:rPr>
              <a:t>Rozbudowa Szkoły Podstawowej w Siennej oraz budowa Sali </a:t>
            </a:r>
            <a:r>
              <a:rPr lang="pl-PL" sz="2600" dirty="0" smtClean="0">
                <a:solidFill>
                  <a:srgbClr val="005250"/>
                </a:solidFill>
              </a:rPr>
              <a:t>gimnastycznej</a:t>
            </a:r>
            <a:endParaRPr lang="pl-PL" sz="2600" dirty="0">
              <a:solidFill>
                <a:srgbClr val="00525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 flipH="1">
            <a:off x="1963328" y="778267"/>
            <a:ext cx="176040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prstClr val="white"/>
                </a:solidFill>
              </a:rPr>
              <a:t>Zadanie nr </a:t>
            </a:r>
            <a:r>
              <a:rPr lang="pl-PL" sz="3200" b="1" dirty="0" smtClean="0">
                <a:solidFill>
                  <a:prstClr val="white"/>
                </a:solidFill>
              </a:rPr>
              <a:t>9</a:t>
            </a:r>
            <a:endParaRPr lang="pl-PL" sz="3200" b="1" dirty="0">
              <a:solidFill>
                <a:prstClr val="white"/>
              </a:solidFill>
            </a:endParaRPr>
          </a:p>
          <a:p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044053" flipH="1" flipV="1">
            <a:off x="-5219345" y="2389264"/>
            <a:ext cx="9318202" cy="4600862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1859697">
            <a:off x="-5479707" y="-3019967"/>
            <a:ext cx="7621369" cy="6039935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6017538">
            <a:off x="-3272908" y="1194966"/>
            <a:ext cx="6281801" cy="497832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2034718" y="4151088"/>
            <a:ext cx="16176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prstClr val="white"/>
                </a:solidFill>
              </a:rPr>
              <a:t>Zadanie nr </a:t>
            </a:r>
            <a:r>
              <a:rPr lang="pl-PL" sz="3200" b="1" dirty="0" smtClean="0">
                <a:solidFill>
                  <a:prstClr val="white"/>
                </a:solidFill>
              </a:rPr>
              <a:t>10</a:t>
            </a:r>
            <a:endParaRPr lang="pl-PL" sz="3200" b="1" dirty="0">
              <a:solidFill>
                <a:prstClr val="white"/>
              </a:solidFill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3829623" y="5036255"/>
            <a:ext cx="80682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pl-PL" sz="2600" b="1" dirty="0">
                <a:solidFill>
                  <a:srgbClr val="005250"/>
                </a:solidFill>
              </a:rPr>
              <a:t>Tytuł przedsięwzięcia </a:t>
            </a:r>
            <a:r>
              <a:rPr lang="pl-PL" sz="2600" b="1" dirty="0" smtClean="0">
                <a:solidFill>
                  <a:srgbClr val="005250"/>
                </a:solidFill>
              </a:rPr>
              <a:t>inwestycyjnego</a:t>
            </a:r>
            <a:r>
              <a:rPr lang="pl-PL" sz="2600" dirty="0" smtClean="0">
                <a:solidFill>
                  <a:srgbClr val="005250"/>
                </a:solidFill>
              </a:rPr>
              <a:t>: </a:t>
            </a:r>
            <a:r>
              <a:rPr lang="pl-PL" sz="2600" dirty="0">
                <a:solidFill>
                  <a:srgbClr val="005250"/>
                </a:solidFill>
              </a:rPr>
              <a:t> Wybudowanie altany – grilla przy Szkole Podstawowej w Siennej przez stowarzyszenie </a:t>
            </a:r>
            <a:r>
              <a:rPr lang="pl-PL" sz="2600" dirty="0" err="1">
                <a:solidFill>
                  <a:srgbClr val="005250"/>
                </a:solidFill>
              </a:rPr>
              <a:t>Siennieńskie</a:t>
            </a:r>
            <a:r>
              <a:rPr lang="pl-PL" sz="2600" dirty="0">
                <a:solidFill>
                  <a:srgbClr val="005250"/>
                </a:solidFill>
              </a:rPr>
              <a:t> Wzgórza </a:t>
            </a:r>
          </a:p>
        </p:txBody>
      </p:sp>
      <p:sp>
        <p:nvSpPr>
          <p:cNvPr id="18" name="TextBox 4"/>
          <p:cNvSpPr txBox="1"/>
          <p:nvPr/>
        </p:nvSpPr>
        <p:spPr>
          <a:xfrm>
            <a:off x="3798276" y="3890163"/>
            <a:ext cx="8099640" cy="856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ctr">
              <a:lnSpc>
                <a:spcPct val="107000"/>
              </a:lnSpc>
            </a:pPr>
            <a:r>
              <a:rPr lang="pl-PL" sz="2600" b="1" dirty="0" smtClean="0">
                <a:solidFill>
                  <a:srgbClr val="052929"/>
                </a:solidFill>
              </a:rPr>
              <a:t>Obszar rozwojowy: </a:t>
            </a:r>
            <a:r>
              <a:rPr lang="pl-PL" sz="2600" dirty="0" smtClean="0">
                <a:solidFill>
                  <a:srgbClr val="052929"/>
                </a:solidFill>
              </a:rPr>
              <a:t>Gospodarka </a:t>
            </a:r>
            <a:r>
              <a:rPr lang="pl-PL" sz="2600" dirty="0">
                <a:solidFill>
                  <a:srgbClr val="052929"/>
                </a:solidFill>
              </a:rPr>
              <a:t>przestrzenna, środowisko </a:t>
            </a:r>
            <a:r>
              <a:rPr lang="pl-PL" sz="2600" dirty="0" smtClean="0">
                <a:solidFill>
                  <a:srgbClr val="052929"/>
                </a:solidFill>
              </a:rPr>
              <a:t/>
            </a:r>
            <a:br>
              <a:rPr lang="pl-PL" sz="2600" dirty="0" smtClean="0">
                <a:solidFill>
                  <a:srgbClr val="052929"/>
                </a:solidFill>
              </a:rPr>
            </a:br>
            <a:r>
              <a:rPr lang="pl-PL" sz="2600" dirty="0" smtClean="0">
                <a:solidFill>
                  <a:srgbClr val="052929"/>
                </a:solidFill>
              </a:rPr>
              <a:t>i </a:t>
            </a:r>
            <a:r>
              <a:rPr lang="pl-PL" sz="2600" dirty="0">
                <a:solidFill>
                  <a:srgbClr val="052929"/>
                </a:solidFill>
              </a:rPr>
              <a:t>infrastruktura </a:t>
            </a:r>
            <a:r>
              <a:rPr lang="pl-PL" sz="2600" dirty="0" smtClean="0">
                <a:solidFill>
                  <a:srgbClr val="052929"/>
                </a:solidFill>
              </a:rPr>
              <a:t>techniczna</a:t>
            </a:r>
            <a:endParaRPr lang="pl-PL" sz="2600" dirty="0">
              <a:solidFill>
                <a:srgbClr val="05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9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8"/>
          <p:cNvSpPr/>
          <p:nvPr/>
        </p:nvSpPr>
        <p:spPr>
          <a:xfrm rot="10800000">
            <a:off x="3829623" y="3501003"/>
            <a:ext cx="8068293" cy="2867304"/>
          </a:xfrm>
          <a:custGeom>
            <a:avLst/>
            <a:gdLst/>
            <a:ahLst/>
            <a:cxnLst/>
            <a:rect l="l" t="t" r="r" b="b"/>
            <a:pathLst>
              <a:path w="20494092" h="9414259">
                <a:moveTo>
                  <a:pt x="20189292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9109459"/>
                </a:lnTo>
                <a:cubicBezTo>
                  <a:pt x="0" y="9278369"/>
                  <a:pt x="135890" y="9414259"/>
                  <a:pt x="304800" y="9414259"/>
                </a:cubicBezTo>
                <a:lnTo>
                  <a:pt x="20189292" y="9414259"/>
                </a:lnTo>
                <a:cubicBezTo>
                  <a:pt x="20358202" y="9414259"/>
                  <a:pt x="20494092" y="9278369"/>
                  <a:pt x="20494092" y="9109459"/>
                </a:cubicBezTo>
                <a:lnTo>
                  <a:pt x="20494092" y="304800"/>
                </a:lnTo>
                <a:cubicBezTo>
                  <a:pt x="20494092" y="135890"/>
                  <a:pt x="20358202" y="0"/>
                  <a:pt x="201892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</p:sp>
      <p:grpSp>
        <p:nvGrpSpPr>
          <p:cNvPr id="14" name="Group 7"/>
          <p:cNvGrpSpPr/>
          <p:nvPr/>
        </p:nvGrpSpPr>
        <p:grpSpPr>
          <a:xfrm rot="-10800000">
            <a:off x="3829625" y="149030"/>
            <a:ext cx="8099639" cy="2949769"/>
            <a:chOff x="0" y="0"/>
            <a:chExt cx="20494092" cy="9414259"/>
          </a:xfrm>
        </p:grpSpPr>
        <p:sp>
          <p:nvSpPr>
            <p:cNvPr id="16" name="Freeform 8"/>
            <p:cNvSpPr/>
            <p:nvPr/>
          </p:nvSpPr>
          <p:spPr>
            <a:xfrm>
              <a:off x="0" y="0"/>
              <a:ext cx="20494092" cy="9414259"/>
            </a:xfrm>
            <a:custGeom>
              <a:avLst/>
              <a:gdLst/>
              <a:ahLst/>
              <a:cxnLst/>
              <a:rect l="l" t="t" r="r" b="b"/>
              <a:pathLst>
                <a:path w="20494092" h="9414259">
                  <a:moveTo>
                    <a:pt x="201892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09459"/>
                  </a:lnTo>
                  <a:cubicBezTo>
                    <a:pt x="0" y="9278369"/>
                    <a:pt x="135890" y="9414259"/>
                    <a:pt x="304800" y="9414259"/>
                  </a:cubicBezTo>
                  <a:lnTo>
                    <a:pt x="20189292" y="9414259"/>
                  </a:lnTo>
                  <a:cubicBezTo>
                    <a:pt x="20358202" y="9414259"/>
                    <a:pt x="20494092" y="9278369"/>
                    <a:pt x="20494092" y="9109459"/>
                  </a:cubicBezTo>
                  <a:lnTo>
                    <a:pt x="20494092" y="304800"/>
                  </a:lnTo>
                  <a:cubicBezTo>
                    <a:pt x="20494092" y="135890"/>
                    <a:pt x="20358202" y="0"/>
                    <a:pt x="2018929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6"/>
            </a:lnRef>
            <a:fillRef idx="1001">
              <a:schemeClr val="lt1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4" name="TextBox 4"/>
          <p:cNvSpPr txBox="1"/>
          <p:nvPr/>
        </p:nvSpPr>
        <p:spPr>
          <a:xfrm>
            <a:off x="3829624" y="589332"/>
            <a:ext cx="8099640" cy="428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ctr">
              <a:lnSpc>
                <a:spcPct val="107000"/>
              </a:lnSpc>
            </a:pPr>
            <a:r>
              <a:rPr lang="pl-PL" sz="2600" b="1" dirty="0" smtClean="0">
                <a:solidFill>
                  <a:srgbClr val="052929"/>
                </a:solidFill>
              </a:rPr>
              <a:t>Obszar rozwojowy: </a:t>
            </a:r>
            <a:r>
              <a:rPr lang="pl-PL" sz="2600" dirty="0" smtClean="0">
                <a:solidFill>
                  <a:srgbClr val="052929"/>
                </a:solidFill>
              </a:rPr>
              <a:t>Oświata, kapitał ludzki i społeczny</a:t>
            </a:r>
            <a:endParaRPr lang="pl-PL" sz="2600" dirty="0">
              <a:solidFill>
                <a:srgbClr val="052929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829625" y="1692980"/>
            <a:ext cx="81467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pl-PL" sz="2600" b="1" dirty="0">
                <a:solidFill>
                  <a:srgbClr val="005250"/>
                </a:solidFill>
              </a:rPr>
              <a:t>Tytuł przedsięwzięcia </a:t>
            </a:r>
            <a:r>
              <a:rPr lang="pl-PL" sz="2600" b="1" dirty="0" smtClean="0">
                <a:solidFill>
                  <a:srgbClr val="005250"/>
                </a:solidFill>
              </a:rPr>
              <a:t>inwestycyjnego:  </a:t>
            </a:r>
            <a:r>
              <a:rPr lang="pl-PL" sz="2600" dirty="0">
                <a:solidFill>
                  <a:srgbClr val="005250"/>
                </a:solidFill>
              </a:rPr>
              <a:t>Wybudowanie placu zabaw przy Szkole Podstawowej w </a:t>
            </a:r>
            <a:r>
              <a:rPr lang="pl-PL" sz="2600" dirty="0" smtClean="0">
                <a:solidFill>
                  <a:srgbClr val="005250"/>
                </a:solidFill>
              </a:rPr>
              <a:t>Siennej</a:t>
            </a:r>
            <a:endParaRPr lang="pl-PL" sz="2600" dirty="0">
              <a:solidFill>
                <a:srgbClr val="00525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 flipH="1">
            <a:off x="1963328" y="778267"/>
            <a:ext cx="176040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prstClr val="white"/>
                </a:solidFill>
              </a:rPr>
              <a:t>Zadanie nr </a:t>
            </a:r>
            <a:r>
              <a:rPr lang="pl-PL" sz="3200" b="1" dirty="0" smtClean="0">
                <a:solidFill>
                  <a:prstClr val="white"/>
                </a:solidFill>
              </a:rPr>
              <a:t>11</a:t>
            </a:r>
            <a:endParaRPr lang="pl-PL" sz="3200" b="1" dirty="0">
              <a:solidFill>
                <a:prstClr val="white"/>
              </a:solidFill>
            </a:endParaRPr>
          </a:p>
          <a:p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044053" flipH="1" flipV="1">
            <a:off x="-5219345" y="2389264"/>
            <a:ext cx="9318202" cy="4600862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1859697">
            <a:off x="-5479707" y="-3019967"/>
            <a:ext cx="7621369" cy="6039935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6017538">
            <a:off x="-3272908" y="1194966"/>
            <a:ext cx="6281801" cy="497832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2034718" y="4151088"/>
            <a:ext cx="16176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prstClr val="white"/>
                </a:solidFill>
              </a:rPr>
              <a:t>Zadanie nr </a:t>
            </a:r>
            <a:r>
              <a:rPr lang="pl-PL" sz="3200" b="1" dirty="0" smtClean="0">
                <a:solidFill>
                  <a:prstClr val="white"/>
                </a:solidFill>
              </a:rPr>
              <a:t>12</a:t>
            </a:r>
            <a:endParaRPr lang="pl-PL" sz="3200" b="1" dirty="0">
              <a:solidFill>
                <a:prstClr val="white"/>
              </a:solidFill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3908066" y="4630271"/>
            <a:ext cx="8068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pl-PL" sz="2400" b="1" dirty="0">
                <a:solidFill>
                  <a:srgbClr val="005250"/>
                </a:solidFill>
              </a:rPr>
              <a:t>Tytuł przedsięwzięcia </a:t>
            </a:r>
            <a:r>
              <a:rPr lang="pl-PL" sz="2400" b="1" dirty="0" smtClean="0">
                <a:solidFill>
                  <a:srgbClr val="005250"/>
                </a:solidFill>
              </a:rPr>
              <a:t>inwestycyjnego</a:t>
            </a:r>
            <a:r>
              <a:rPr lang="pl-PL" sz="2400" dirty="0" smtClean="0">
                <a:solidFill>
                  <a:srgbClr val="005250"/>
                </a:solidFill>
              </a:rPr>
              <a:t>: </a:t>
            </a:r>
            <a:r>
              <a:rPr lang="pl-PL" sz="2400" dirty="0">
                <a:solidFill>
                  <a:srgbClr val="005250"/>
                </a:solidFill>
              </a:rPr>
              <a:t> Budowa parkingu przy drodze powiatowej </a:t>
            </a:r>
            <a:r>
              <a:rPr lang="pl-PL" sz="2400" dirty="0" smtClean="0">
                <a:solidFill>
                  <a:srgbClr val="005250"/>
                </a:solidFill>
              </a:rPr>
              <a:t>w </a:t>
            </a:r>
            <a:r>
              <a:rPr lang="pl-PL" sz="2400" dirty="0">
                <a:solidFill>
                  <a:srgbClr val="005250"/>
                </a:solidFill>
              </a:rPr>
              <a:t>sąsiedztwie stadionu w Siennej </a:t>
            </a:r>
            <a:r>
              <a:rPr lang="pl-PL" sz="2400" dirty="0" smtClean="0">
                <a:solidFill>
                  <a:srgbClr val="005250"/>
                </a:solidFill>
              </a:rPr>
              <a:t/>
            </a:r>
            <a:br>
              <a:rPr lang="pl-PL" sz="2400" dirty="0" smtClean="0">
                <a:solidFill>
                  <a:srgbClr val="005250"/>
                </a:solidFill>
              </a:rPr>
            </a:br>
            <a:r>
              <a:rPr lang="pl-PL" sz="2400" dirty="0" smtClean="0">
                <a:solidFill>
                  <a:srgbClr val="005250"/>
                </a:solidFill>
              </a:rPr>
              <a:t>i </a:t>
            </a:r>
            <a:r>
              <a:rPr lang="pl-PL" sz="2400" dirty="0">
                <a:solidFill>
                  <a:srgbClr val="005250"/>
                </a:solidFill>
              </a:rPr>
              <a:t>wykonanie przejścia przez ulicę oraz budowa parkingu przy Kościele, cmentarzu oraz Szkole Podstawowej w Siennej.</a:t>
            </a:r>
          </a:p>
        </p:txBody>
      </p:sp>
      <p:sp>
        <p:nvSpPr>
          <p:cNvPr id="18" name="TextBox 4"/>
          <p:cNvSpPr txBox="1"/>
          <p:nvPr/>
        </p:nvSpPr>
        <p:spPr>
          <a:xfrm>
            <a:off x="3813949" y="3605634"/>
            <a:ext cx="8099640" cy="856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ctr">
              <a:lnSpc>
                <a:spcPct val="107000"/>
              </a:lnSpc>
            </a:pPr>
            <a:r>
              <a:rPr lang="pl-PL" sz="2600" b="1" dirty="0" smtClean="0">
                <a:solidFill>
                  <a:srgbClr val="052929"/>
                </a:solidFill>
              </a:rPr>
              <a:t>Obszar rozwojowy: </a:t>
            </a:r>
            <a:r>
              <a:rPr lang="pl-PL" sz="2600" dirty="0" smtClean="0">
                <a:solidFill>
                  <a:srgbClr val="052929"/>
                </a:solidFill>
              </a:rPr>
              <a:t>Gospodarka </a:t>
            </a:r>
            <a:r>
              <a:rPr lang="pl-PL" sz="2600" dirty="0">
                <a:solidFill>
                  <a:srgbClr val="052929"/>
                </a:solidFill>
              </a:rPr>
              <a:t>przestrzenna, środowisko </a:t>
            </a:r>
            <a:r>
              <a:rPr lang="pl-PL" sz="2600" dirty="0" smtClean="0">
                <a:solidFill>
                  <a:srgbClr val="052929"/>
                </a:solidFill>
              </a:rPr>
              <a:t/>
            </a:r>
            <a:br>
              <a:rPr lang="pl-PL" sz="2600" dirty="0" smtClean="0">
                <a:solidFill>
                  <a:srgbClr val="052929"/>
                </a:solidFill>
              </a:rPr>
            </a:br>
            <a:r>
              <a:rPr lang="pl-PL" sz="2600" dirty="0" smtClean="0">
                <a:solidFill>
                  <a:srgbClr val="052929"/>
                </a:solidFill>
              </a:rPr>
              <a:t>i </a:t>
            </a:r>
            <a:r>
              <a:rPr lang="pl-PL" sz="2600" dirty="0">
                <a:solidFill>
                  <a:srgbClr val="052929"/>
                </a:solidFill>
              </a:rPr>
              <a:t>infrastruktura </a:t>
            </a:r>
            <a:r>
              <a:rPr lang="pl-PL" sz="2600" dirty="0" smtClean="0">
                <a:solidFill>
                  <a:srgbClr val="052929"/>
                </a:solidFill>
              </a:rPr>
              <a:t>techniczna</a:t>
            </a:r>
            <a:endParaRPr lang="pl-PL" sz="2600" dirty="0">
              <a:solidFill>
                <a:srgbClr val="05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86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8"/>
          <p:cNvSpPr/>
          <p:nvPr/>
        </p:nvSpPr>
        <p:spPr>
          <a:xfrm rot="10800000">
            <a:off x="3829623" y="3539103"/>
            <a:ext cx="8068293" cy="2867304"/>
          </a:xfrm>
          <a:custGeom>
            <a:avLst/>
            <a:gdLst/>
            <a:ahLst/>
            <a:cxnLst/>
            <a:rect l="l" t="t" r="r" b="b"/>
            <a:pathLst>
              <a:path w="20494092" h="9414259">
                <a:moveTo>
                  <a:pt x="20189292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9109459"/>
                </a:lnTo>
                <a:cubicBezTo>
                  <a:pt x="0" y="9278369"/>
                  <a:pt x="135890" y="9414259"/>
                  <a:pt x="304800" y="9414259"/>
                </a:cubicBezTo>
                <a:lnTo>
                  <a:pt x="20189292" y="9414259"/>
                </a:lnTo>
                <a:cubicBezTo>
                  <a:pt x="20358202" y="9414259"/>
                  <a:pt x="20494092" y="9278369"/>
                  <a:pt x="20494092" y="9109459"/>
                </a:cubicBezTo>
                <a:lnTo>
                  <a:pt x="20494092" y="304800"/>
                </a:lnTo>
                <a:cubicBezTo>
                  <a:pt x="20494092" y="135890"/>
                  <a:pt x="20358202" y="0"/>
                  <a:pt x="201892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</p:sp>
      <p:grpSp>
        <p:nvGrpSpPr>
          <p:cNvPr id="14" name="Group 7"/>
          <p:cNvGrpSpPr/>
          <p:nvPr/>
        </p:nvGrpSpPr>
        <p:grpSpPr>
          <a:xfrm rot="-10800000">
            <a:off x="3829625" y="149030"/>
            <a:ext cx="8099639" cy="2949769"/>
            <a:chOff x="0" y="0"/>
            <a:chExt cx="20494092" cy="9414259"/>
          </a:xfrm>
        </p:grpSpPr>
        <p:sp>
          <p:nvSpPr>
            <p:cNvPr id="16" name="Freeform 8"/>
            <p:cNvSpPr/>
            <p:nvPr/>
          </p:nvSpPr>
          <p:spPr>
            <a:xfrm>
              <a:off x="0" y="0"/>
              <a:ext cx="20494092" cy="9414259"/>
            </a:xfrm>
            <a:custGeom>
              <a:avLst/>
              <a:gdLst/>
              <a:ahLst/>
              <a:cxnLst/>
              <a:rect l="l" t="t" r="r" b="b"/>
              <a:pathLst>
                <a:path w="20494092" h="9414259">
                  <a:moveTo>
                    <a:pt x="201892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09459"/>
                  </a:lnTo>
                  <a:cubicBezTo>
                    <a:pt x="0" y="9278369"/>
                    <a:pt x="135890" y="9414259"/>
                    <a:pt x="304800" y="9414259"/>
                  </a:cubicBezTo>
                  <a:lnTo>
                    <a:pt x="20189292" y="9414259"/>
                  </a:lnTo>
                  <a:cubicBezTo>
                    <a:pt x="20358202" y="9414259"/>
                    <a:pt x="20494092" y="9278369"/>
                    <a:pt x="20494092" y="9109459"/>
                  </a:cubicBezTo>
                  <a:lnTo>
                    <a:pt x="20494092" y="304800"/>
                  </a:lnTo>
                  <a:cubicBezTo>
                    <a:pt x="20494092" y="135890"/>
                    <a:pt x="20358202" y="0"/>
                    <a:pt x="2018929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6"/>
            </a:lnRef>
            <a:fillRef idx="1001">
              <a:schemeClr val="lt1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7" name="pole tekstowe 6"/>
          <p:cNvSpPr txBox="1"/>
          <p:nvPr/>
        </p:nvSpPr>
        <p:spPr>
          <a:xfrm>
            <a:off x="3829625" y="1692980"/>
            <a:ext cx="814673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pl-PL" sz="2600" b="1" dirty="0">
                <a:solidFill>
                  <a:srgbClr val="005250"/>
                </a:solidFill>
              </a:rPr>
              <a:t>Tytuł przedsięwzięcia </a:t>
            </a:r>
            <a:r>
              <a:rPr lang="pl-PL" sz="2600" b="1" dirty="0" smtClean="0">
                <a:solidFill>
                  <a:srgbClr val="005250"/>
                </a:solidFill>
              </a:rPr>
              <a:t>inwestycyjnego:  </a:t>
            </a:r>
            <a:r>
              <a:rPr lang="pl-PL" sz="2600" dirty="0">
                <a:solidFill>
                  <a:srgbClr val="005250"/>
                </a:solidFill>
              </a:rPr>
              <a:t>Budowa sceny plenerowej wraz </a:t>
            </a:r>
            <a:r>
              <a:rPr lang="pl-PL" sz="2600" dirty="0" smtClean="0">
                <a:solidFill>
                  <a:srgbClr val="005250"/>
                </a:solidFill>
              </a:rPr>
              <a:t>z </a:t>
            </a:r>
            <a:r>
              <a:rPr lang="pl-PL" sz="2600" dirty="0">
                <a:solidFill>
                  <a:srgbClr val="005250"/>
                </a:solidFill>
              </a:rPr>
              <a:t>zadaszeniem przy Centrum Społeczno-Kulturalnym w </a:t>
            </a:r>
            <a:r>
              <a:rPr lang="pl-PL" sz="2600" dirty="0" smtClean="0">
                <a:solidFill>
                  <a:srgbClr val="005250"/>
                </a:solidFill>
              </a:rPr>
              <a:t>Jelnej</a:t>
            </a:r>
            <a:endParaRPr lang="pl-PL" sz="2600" dirty="0">
              <a:solidFill>
                <a:srgbClr val="00525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 flipH="1">
            <a:off x="1963328" y="778267"/>
            <a:ext cx="176040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prstClr val="white"/>
                </a:solidFill>
              </a:rPr>
              <a:t>Zadanie nr </a:t>
            </a:r>
            <a:r>
              <a:rPr lang="pl-PL" sz="3200" b="1" dirty="0" smtClean="0">
                <a:solidFill>
                  <a:prstClr val="white"/>
                </a:solidFill>
              </a:rPr>
              <a:t>13</a:t>
            </a:r>
            <a:endParaRPr lang="pl-PL" sz="3200" b="1" dirty="0">
              <a:solidFill>
                <a:prstClr val="white"/>
              </a:solidFill>
            </a:endParaRPr>
          </a:p>
          <a:p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044053" flipH="1" flipV="1">
            <a:off x="-5219345" y="2389264"/>
            <a:ext cx="9318202" cy="4600862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1859697">
            <a:off x="-5479707" y="-3019967"/>
            <a:ext cx="7621369" cy="6039935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6017538">
            <a:off x="-3272908" y="1194966"/>
            <a:ext cx="6281801" cy="497832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2034718" y="4151088"/>
            <a:ext cx="16176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prstClr val="white"/>
                </a:solidFill>
              </a:rPr>
              <a:t>Zadanie nr </a:t>
            </a:r>
            <a:r>
              <a:rPr lang="pl-PL" sz="3200" b="1" dirty="0" smtClean="0">
                <a:solidFill>
                  <a:prstClr val="white"/>
                </a:solidFill>
              </a:rPr>
              <a:t>14</a:t>
            </a:r>
            <a:endParaRPr lang="pl-PL" sz="3200" b="1" dirty="0">
              <a:solidFill>
                <a:prstClr val="white"/>
              </a:solidFill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3829623" y="5036255"/>
            <a:ext cx="80682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pl-PL" sz="2600" b="1" dirty="0">
                <a:solidFill>
                  <a:srgbClr val="005250"/>
                </a:solidFill>
              </a:rPr>
              <a:t>Tytuł przedsięwzięcia </a:t>
            </a:r>
            <a:r>
              <a:rPr lang="pl-PL" sz="2600" b="1" dirty="0" smtClean="0">
                <a:solidFill>
                  <a:srgbClr val="005250"/>
                </a:solidFill>
              </a:rPr>
              <a:t>inwestycyjnego</a:t>
            </a:r>
            <a:r>
              <a:rPr lang="pl-PL" sz="2600" dirty="0" smtClean="0">
                <a:solidFill>
                  <a:srgbClr val="005250"/>
                </a:solidFill>
              </a:rPr>
              <a:t>: </a:t>
            </a:r>
            <a:r>
              <a:rPr lang="pl-PL" sz="2600" dirty="0">
                <a:solidFill>
                  <a:srgbClr val="005250"/>
                </a:solidFill>
              </a:rPr>
              <a:t> Budowa ścieżek rowerowych na terenie gminy wraz z serwisem rowerowym </a:t>
            </a:r>
            <a:r>
              <a:rPr lang="pl-PL" sz="2600" dirty="0" smtClean="0">
                <a:solidFill>
                  <a:srgbClr val="005250"/>
                </a:solidFill>
              </a:rPr>
              <a:t>(</a:t>
            </a:r>
            <a:r>
              <a:rPr lang="pl-PL" sz="2600" dirty="0">
                <a:solidFill>
                  <a:srgbClr val="005250"/>
                </a:solidFill>
              </a:rPr>
              <a:t>w wybranych lokalizacjach</a:t>
            </a:r>
            <a:r>
              <a:rPr lang="pl-PL" sz="2600" dirty="0" smtClean="0">
                <a:solidFill>
                  <a:srgbClr val="005250"/>
                </a:solidFill>
              </a:rPr>
              <a:t>) </a:t>
            </a:r>
            <a:endParaRPr lang="pl-PL" sz="2600" dirty="0">
              <a:solidFill>
                <a:srgbClr val="005250"/>
              </a:solidFill>
            </a:endParaRPr>
          </a:p>
        </p:txBody>
      </p:sp>
      <p:sp>
        <p:nvSpPr>
          <p:cNvPr id="18" name="TextBox 4"/>
          <p:cNvSpPr txBox="1"/>
          <p:nvPr/>
        </p:nvSpPr>
        <p:spPr>
          <a:xfrm>
            <a:off x="3798276" y="3890163"/>
            <a:ext cx="8099640" cy="856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ctr">
              <a:lnSpc>
                <a:spcPct val="107000"/>
              </a:lnSpc>
            </a:pPr>
            <a:r>
              <a:rPr lang="pl-PL" sz="2600" b="1" dirty="0" smtClean="0">
                <a:solidFill>
                  <a:srgbClr val="052929"/>
                </a:solidFill>
              </a:rPr>
              <a:t>Obszar rozwojowy: </a:t>
            </a:r>
            <a:r>
              <a:rPr lang="pl-PL" sz="2600" dirty="0" smtClean="0">
                <a:solidFill>
                  <a:srgbClr val="052929"/>
                </a:solidFill>
              </a:rPr>
              <a:t>Gospodarka </a:t>
            </a:r>
            <a:r>
              <a:rPr lang="pl-PL" sz="2600" dirty="0">
                <a:solidFill>
                  <a:srgbClr val="052929"/>
                </a:solidFill>
              </a:rPr>
              <a:t>przestrzenna, środowisko </a:t>
            </a:r>
            <a:r>
              <a:rPr lang="pl-PL" sz="2600" dirty="0" smtClean="0">
                <a:solidFill>
                  <a:srgbClr val="052929"/>
                </a:solidFill>
              </a:rPr>
              <a:t/>
            </a:r>
            <a:br>
              <a:rPr lang="pl-PL" sz="2600" dirty="0" smtClean="0">
                <a:solidFill>
                  <a:srgbClr val="052929"/>
                </a:solidFill>
              </a:rPr>
            </a:br>
            <a:r>
              <a:rPr lang="pl-PL" sz="2600" dirty="0" smtClean="0">
                <a:solidFill>
                  <a:srgbClr val="052929"/>
                </a:solidFill>
              </a:rPr>
              <a:t>i </a:t>
            </a:r>
            <a:r>
              <a:rPr lang="pl-PL" sz="2600" dirty="0">
                <a:solidFill>
                  <a:srgbClr val="052929"/>
                </a:solidFill>
              </a:rPr>
              <a:t>infrastruktura </a:t>
            </a:r>
            <a:r>
              <a:rPr lang="pl-PL" sz="2600" dirty="0" smtClean="0">
                <a:solidFill>
                  <a:srgbClr val="052929"/>
                </a:solidFill>
              </a:rPr>
              <a:t>techniczna</a:t>
            </a:r>
            <a:endParaRPr lang="pl-PL" sz="2600" dirty="0">
              <a:solidFill>
                <a:srgbClr val="052929"/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3782530" y="400318"/>
            <a:ext cx="806829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600" b="1" dirty="0" smtClean="0">
                <a:solidFill>
                  <a:srgbClr val="052929"/>
                </a:solidFill>
              </a:rPr>
              <a:t>Obszar rozwojowy: </a:t>
            </a:r>
            <a:r>
              <a:rPr lang="pl-PL" sz="2600" dirty="0" smtClean="0">
                <a:solidFill>
                  <a:srgbClr val="052929"/>
                </a:solidFill>
              </a:rPr>
              <a:t>Przemysły </a:t>
            </a:r>
            <a:r>
              <a:rPr lang="pl-PL" sz="2600" dirty="0">
                <a:solidFill>
                  <a:srgbClr val="052929"/>
                </a:solidFill>
              </a:rPr>
              <a:t>kreatywne podobszar </a:t>
            </a:r>
            <a:r>
              <a:rPr lang="pl-PL" sz="2600" dirty="0" smtClean="0">
                <a:solidFill>
                  <a:srgbClr val="052929"/>
                </a:solidFill>
              </a:rPr>
              <a:t/>
            </a:r>
            <a:br>
              <a:rPr lang="pl-PL" sz="2600" dirty="0" smtClean="0">
                <a:solidFill>
                  <a:srgbClr val="052929"/>
                </a:solidFill>
              </a:rPr>
            </a:br>
            <a:r>
              <a:rPr lang="pl-PL" sz="2600" dirty="0" smtClean="0">
                <a:solidFill>
                  <a:srgbClr val="052929"/>
                </a:solidFill>
              </a:rPr>
              <a:t>a</a:t>
            </a:r>
            <a:r>
              <a:rPr lang="pl-PL" sz="2600" dirty="0">
                <a:solidFill>
                  <a:srgbClr val="052929"/>
                </a:solidFill>
              </a:rPr>
              <a:t>) przemysły kultury, </a:t>
            </a:r>
            <a:r>
              <a:rPr lang="pl-PL" sz="2600" dirty="0" smtClean="0">
                <a:solidFill>
                  <a:srgbClr val="052929"/>
                </a:solidFill>
              </a:rPr>
              <a:t>podobszar b</a:t>
            </a:r>
            <a:r>
              <a:rPr lang="pl-PL" sz="2600" dirty="0">
                <a:solidFill>
                  <a:srgbClr val="052929"/>
                </a:solidFill>
              </a:rPr>
              <a:t>) przemysły czasu </a:t>
            </a:r>
            <a:r>
              <a:rPr lang="pl-PL" sz="2600" dirty="0" smtClean="0">
                <a:solidFill>
                  <a:srgbClr val="052929"/>
                </a:solidFill>
              </a:rPr>
              <a:t>wolnego</a:t>
            </a:r>
            <a:endParaRPr lang="pl-PL" sz="2600" dirty="0">
              <a:solidFill>
                <a:srgbClr val="05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48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8"/>
          <p:cNvSpPr/>
          <p:nvPr/>
        </p:nvSpPr>
        <p:spPr>
          <a:xfrm rot="10800000">
            <a:off x="3829623" y="3539103"/>
            <a:ext cx="8068293" cy="2867304"/>
          </a:xfrm>
          <a:custGeom>
            <a:avLst/>
            <a:gdLst/>
            <a:ahLst/>
            <a:cxnLst/>
            <a:rect l="l" t="t" r="r" b="b"/>
            <a:pathLst>
              <a:path w="20494092" h="9414259">
                <a:moveTo>
                  <a:pt x="20189292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9109459"/>
                </a:lnTo>
                <a:cubicBezTo>
                  <a:pt x="0" y="9278369"/>
                  <a:pt x="135890" y="9414259"/>
                  <a:pt x="304800" y="9414259"/>
                </a:cubicBezTo>
                <a:lnTo>
                  <a:pt x="20189292" y="9414259"/>
                </a:lnTo>
                <a:cubicBezTo>
                  <a:pt x="20358202" y="9414259"/>
                  <a:pt x="20494092" y="9278369"/>
                  <a:pt x="20494092" y="9109459"/>
                </a:cubicBezTo>
                <a:lnTo>
                  <a:pt x="20494092" y="304800"/>
                </a:lnTo>
                <a:cubicBezTo>
                  <a:pt x="20494092" y="135890"/>
                  <a:pt x="20358202" y="0"/>
                  <a:pt x="201892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</p:sp>
      <p:grpSp>
        <p:nvGrpSpPr>
          <p:cNvPr id="14" name="Group 7"/>
          <p:cNvGrpSpPr/>
          <p:nvPr/>
        </p:nvGrpSpPr>
        <p:grpSpPr>
          <a:xfrm rot="-10800000">
            <a:off x="3829625" y="149030"/>
            <a:ext cx="8099639" cy="2949769"/>
            <a:chOff x="0" y="0"/>
            <a:chExt cx="20494092" cy="9414259"/>
          </a:xfrm>
        </p:grpSpPr>
        <p:sp>
          <p:nvSpPr>
            <p:cNvPr id="16" name="Freeform 8"/>
            <p:cNvSpPr/>
            <p:nvPr/>
          </p:nvSpPr>
          <p:spPr>
            <a:xfrm>
              <a:off x="0" y="0"/>
              <a:ext cx="20494092" cy="9414259"/>
            </a:xfrm>
            <a:custGeom>
              <a:avLst/>
              <a:gdLst/>
              <a:ahLst/>
              <a:cxnLst/>
              <a:rect l="l" t="t" r="r" b="b"/>
              <a:pathLst>
                <a:path w="20494092" h="9414259">
                  <a:moveTo>
                    <a:pt x="201892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09459"/>
                  </a:lnTo>
                  <a:cubicBezTo>
                    <a:pt x="0" y="9278369"/>
                    <a:pt x="135890" y="9414259"/>
                    <a:pt x="304800" y="9414259"/>
                  </a:cubicBezTo>
                  <a:lnTo>
                    <a:pt x="20189292" y="9414259"/>
                  </a:lnTo>
                  <a:cubicBezTo>
                    <a:pt x="20358202" y="9414259"/>
                    <a:pt x="20494092" y="9278369"/>
                    <a:pt x="20494092" y="9109459"/>
                  </a:cubicBezTo>
                  <a:lnTo>
                    <a:pt x="20494092" y="304800"/>
                  </a:lnTo>
                  <a:cubicBezTo>
                    <a:pt x="20494092" y="135890"/>
                    <a:pt x="20358202" y="0"/>
                    <a:pt x="2018929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6"/>
            </a:lnRef>
            <a:fillRef idx="1001">
              <a:schemeClr val="lt1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4" name="TextBox 4"/>
          <p:cNvSpPr txBox="1"/>
          <p:nvPr/>
        </p:nvSpPr>
        <p:spPr>
          <a:xfrm>
            <a:off x="3829624" y="589332"/>
            <a:ext cx="8099640" cy="428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ctr">
              <a:lnSpc>
                <a:spcPct val="107000"/>
              </a:lnSpc>
            </a:pPr>
            <a:r>
              <a:rPr lang="pl-PL" sz="2600" b="1" dirty="0" smtClean="0">
                <a:solidFill>
                  <a:srgbClr val="052929"/>
                </a:solidFill>
              </a:rPr>
              <a:t>Obszar rozwojowy: </a:t>
            </a:r>
            <a:r>
              <a:rPr lang="pl-PL" sz="2600" dirty="0" smtClean="0">
                <a:solidFill>
                  <a:srgbClr val="052929"/>
                </a:solidFill>
              </a:rPr>
              <a:t>Oświata, kapitał ludzki i społeczny</a:t>
            </a:r>
            <a:endParaRPr lang="pl-PL" sz="2600" dirty="0">
              <a:solidFill>
                <a:srgbClr val="052929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829625" y="1692980"/>
            <a:ext cx="81467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pl-PL" sz="2600" b="1" dirty="0">
                <a:solidFill>
                  <a:srgbClr val="005250"/>
                </a:solidFill>
              </a:rPr>
              <a:t>Tytuł przedsięwzięcia </a:t>
            </a:r>
            <a:r>
              <a:rPr lang="pl-PL" sz="2600" b="1" dirty="0" smtClean="0">
                <a:solidFill>
                  <a:srgbClr val="005250"/>
                </a:solidFill>
              </a:rPr>
              <a:t>inwestycyjnego:  </a:t>
            </a:r>
            <a:r>
              <a:rPr lang="pl-PL" sz="2600" dirty="0">
                <a:solidFill>
                  <a:srgbClr val="005250"/>
                </a:solidFill>
              </a:rPr>
              <a:t>Budowa przedszkola przy Szkole Podstawowej w </a:t>
            </a:r>
            <a:r>
              <a:rPr lang="pl-PL" sz="2600" dirty="0" smtClean="0">
                <a:solidFill>
                  <a:srgbClr val="005250"/>
                </a:solidFill>
              </a:rPr>
              <a:t>Jelnej</a:t>
            </a:r>
            <a:endParaRPr lang="pl-PL" sz="2600" dirty="0">
              <a:solidFill>
                <a:srgbClr val="00525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 flipH="1">
            <a:off x="1963328" y="778267"/>
            <a:ext cx="176040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prstClr val="white"/>
                </a:solidFill>
              </a:rPr>
              <a:t>Zadanie nr </a:t>
            </a:r>
            <a:r>
              <a:rPr lang="pl-PL" sz="3200" b="1" dirty="0" smtClean="0">
                <a:solidFill>
                  <a:prstClr val="white"/>
                </a:solidFill>
              </a:rPr>
              <a:t>15</a:t>
            </a:r>
            <a:endParaRPr lang="pl-PL" sz="3200" b="1" dirty="0">
              <a:solidFill>
                <a:prstClr val="white"/>
              </a:solidFill>
            </a:endParaRPr>
          </a:p>
          <a:p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044053" flipH="1" flipV="1">
            <a:off x="-5219345" y="2389264"/>
            <a:ext cx="9318202" cy="4600862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1859697">
            <a:off x="-5479707" y="-3019967"/>
            <a:ext cx="7621369" cy="6039935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6017538">
            <a:off x="-3272908" y="1194966"/>
            <a:ext cx="6281801" cy="497832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2034718" y="4151088"/>
            <a:ext cx="16176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prstClr val="white"/>
                </a:solidFill>
              </a:rPr>
              <a:t>Zadanie nr </a:t>
            </a:r>
            <a:r>
              <a:rPr lang="pl-PL" sz="3200" b="1" dirty="0" smtClean="0">
                <a:solidFill>
                  <a:prstClr val="white"/>
                </a:solidFill>
              </a:rPr>
              <a:t>16</a:t>
            </a:r>
            <a:endParaRPr lang="pl-PL" sz="3200" b="1" dirty="0">
              <a:solidFill>
                <a:prstClr val="white"/>
              </a:solidFill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3829623" y="5036255"/>
            <a:ext cx="80682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pl-PL" sz="2600" b="1" dirty="0">
                <a:solidFill>
                  <a:srgbClr val="005250"/>
                </a:solidFill>
              </a:rPr>
              <a:t>Tytuł przedsięwzięcia </a:t>
            </a:r>
            <a:r>
              <a:rPr lang="pl-PL" sz="2600" b="1" dirty="0" smtClean="0">
                <a:solidFill>
                  <a:srgbClr val="005250"/>
                </a:solidFill>
              </a:rPr>
              <a:t>inwestycyjnego</a:t>
            </a:r>
            <a:r>
              <a:rPr lang="pl-PL" sz="2600" dirty="0" smtClean="0">
                <a:solidFill>
                  <a:srgbClr val="005250"/>
                </a:solidFill>
              </a:rPr>
              <a:t>: </a:t>
            </a:r>
            <a:r>
              <a:rPr lang="pl-PL" sz="2600" dirty="0">
                <a:solidFill>
                  <a:srgbClr val="005250"/>
                </a:solidFill>
              </a:rPr>
              <a:t> Budowa/przebudowa chodników i oświetlenia na terenie </a:t>
            </a:r>
            <a:r>
              <a:rPr lang="pl-PL" sz="2600" dirty="0" smtClean="0">
                <a:solidFill>
                  <a:srgbClr val="005250"/>
                </a:solidFill>
              </a:rPr>
              <a:t>gminy</a:t>
            </a:r>
            <a:endParaRPr lang="pl-PL" sz="2600" dirty="0">
              <a:solidFill>
                <a:srgbClr val="005250"/>
              </a:solidFill>
            </a:endParaRPr>
          </a:p>
        </p:txBody>
      </p:sp>
      <p:sp>
        <p:nvSpPr>
          <p:cNvPr id="18" name="TextBox 4"/>
          <p:cNvSpPr txBox="1"/>
          <p:nvPr/>
        </p:nvSpPr>
        <p:spPr>
          <a:xfrm>
            <a:off x="3798276" y="3890163"/>
            <a:ext cx="8099640" cy="856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ctr">
              <a:lnSpc>
                <a:spcPct val="107000"/>
              </a:lnSpc>
            </a:pPr>
            <a:r>
              <a:rPr lang="pl-PL" sz="2600" b="1" dirty="0" smtClean="0">
                <a:solidFill>
                  <a:srgbClr val="052929"/>
                </a:solidFill>
              </a:rPr>
              <a:t>Obszar rozwojowy: </a:t>
            </a:r>
            <a:r>
              <a:rPr lang="pl-PL" sz="2600" dirty="0" smtClean="0">
                <a:solidFill>
                  <a:srgbClr val="052929"/>
                </a:solidFill>
              </a:rPr>
              <a:t>Gospodarka </a:t>
            </a:r>
            <a:r>
              <a:rPr lang="pl-PL" sz="2600" dirty="0">
                <a:solidFill>
                  <a:srgbClr val="052929"/>
                </a:solidFill>
              </a:rPr>
              <a:t>przestrzenna, środowisko </a:t>
            </a:r>
            <a:r>
              <a:rPr lang="pl-PL" sz="2600" dirty="0" smtClean="0">
                <a:solidFill>
                  <a:srgbClr val="052929"/>
                </a:solidFill>
              </a:rPr>
              <a:t/>
            </a:r>
            <a:br>
              <a:rPr lang="pl-PL" sz="2600" dirty="0" smtClean="0">
                <a:solidFill>
                  <a:srgbClr val="052929"/>
                </a:solidFill>
              </a:rPr>
            </a:br>
            <a:r>
              <a:rPr lang="pl-PL" sz="2600" dirty="0" smtClean="0">
                <a:solidFill>
                  <a:srgbClr val="052929"/>
                </a:solidFill>
              </a:rPr>
              <a:t>i </a:t>
            </a:r>
            <a:r>
              <a:rPr lang="pl-PL" sz="2600" dirty="0">
                <a:solidFill>
                  <a:srgbClr val="052929"/>
                </a:solidFill>
              </a:rPr>
              <a:t>infrastruktura </a:t>
            </a:r>
            <a:r>
              <a:rPr lang="pl-PL" sz="2600" dirty="0" smtClean="0">
                <a:solidFill>
                  <a:srgbClr val="052929"/>
                </a:solidFill>
              </a:rPr>
              <a:t>techniczna</a:t>
            </a:r>
            <a:endParaRPr lang="pl-PL" sz="2600" dirty="0">
              <a:solidFill>
                <a:srgbClr val="05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8"/>
          <p:cNvSpPr/>
          <p:nvPr/>
        </p:nvSpPr>
        <p:spPr>
          <a:xfrm rot="10800000">
            <a:off x="3829623" y="3539103"/>
            <a:ext cx="8068293" cy="2867304"/>
          </a:xfrm>
          <a:custGeom>
            <a:avLst/>
            <a:gdLst/>
            <a:ahLst/>
            <a:cxnLst/>
            <a:rect l="l" t="t" r="r" b="b"/>
            <a:pathLst>
              <a:path w="20494092" h="9414259">
                <a:moveTo>
                  <a:pt x="20189292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9109459"/>
                </a:lnTo>
                <a:cubicBezTo>
                  <a:pt x="0" y="9278369"/>
                  <a:pt x="135890" y="9414259"/>
                  <a:pt x="304800" y="9414259"/>
                </a:cubicBezTo>
                <a:lnTo>
                  <a:pt x="20189292" y="9414259"/>
                </a:lnTo>
                <a:cubicBezTo>
                  <a:pt x="20358202" y="9414259"/>
                  <a:pt x="20494092" y="9278369"/>
                  <a:pt x="20494092" y="9109459"/>
                </a:cubicBezTo>
                <a:lnTo>
                  <a:pt x="20494092" y="304800"/>
                </a:lnTo>
                <a:cubicBezTo>
                  <a:pt x="20494092" y="135890"/>
                  <a:pt x="20358202" y="0"/>
                  <a:pt x="201892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</p:sp>
      <p:grpSp>
        <p:nvGrpSpPr>
          <p:cNvPr id="14" name="Group 7"/>
          <p:cNvGrpSpPr/>
          <p:nvPr/>
        </p:nvGrpSpPr>
        <p:grpSpPr>
          <a:xfrm rot="-10800000">
            <a:off x="3829625" y="149030"/>
            <a:ext cx="8099639" cy="2949769"/>
            <a:chOff x="0" y="0"/>
            <a:chExt cx="20494092" cy="9414259"/>
          </a:xfrm>
        </p:grpSpPr>
        <p:sp>
          <p:nvSpPr>
            <p:cNvPr id="16" name="Freeform 8"/>
            <p:cNvSpPr/>
            <p:nvPr/>
          </p:nvSpPr>
          <p:spPr>
            <a:xfrm>
              <a:off x="0" y="0"/>
              <a:ext cx="20494092" cy="9414259"/>
            </a:xfrm>
            <a:custGeom>
              <a:avLst/>
              <a:gdLst/>
              <a:ahLst/>
              <a:cxnLst/>
              <a:rect l="l" t="t" r="r" b="b"/>
              <a:pathLst>
                <a:path w="20494092" h="9414259">
                  <a:moveTo>
                    <a:pt x="201892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09459"/>
                  </a:lnTo>
                  <a:cubicBezTo>
                    <a:pt x="0" y="9278369"/>
                    <a:pt x="135890" y="9414259"/>
                    <a:pt x="304800" y="9414259"/>
                  </a:cubicBezTo>
                  <a:lnTo>
                    <a:pt x="20189292" y="9414259"/>
                  </a:lnTo>
                  <a:cubicBezTo>
                    <a:pt x="20358202" y="9414259"/>
                    <a:pt x="20494092" y="9278369"/>
                    <a:pt x="20494092" y="9109459"/>
                  </a:cubicBezTo>
                  <a:lnTo>
                    <a:pt x="20494092" y="304800"/>
                  </a:lnTo>
                  <a:cubicBezTo>
                    <a:pt x="20494092" y="135890"/>
                    <a:pt x="20358202" y="0"/>
                    <a:pt x="2018929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6"/>
            </a:lnRef>
            <a:fillRef idx="1001">
              <a:schemeClr val="lt1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4" name="TextBox 4"/>
          <p:cNvSpPr txBox="1"/>
          <p:nvPr/>
        </p:nvSpPr>
        <p:spPr>
          <a:xfrm>
            <a:off x="3853172" y="4033764"/>
            <a:ext cx="8099640" cy="428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ctr">
              <a:lnSpc>
                <a:spcPct val="107000"/>
              </a:lnSpc>
            </a:pPr>
            <a:r>
              <a:rPr lang="pl-PL" sz="2600" b="1" dirty="0" smtClean="0">
                <a:solidFill>
                  <a:srgbClr val="052929"/>
                </a:solidFill>
              </a:rPr>
              <a:t>Obszar rozwojowy: </a:t>
            </a:r>
            <a:r>
              <a:rPr lang="pl-PL" sz="2600" dirty="0" smtClean="0">
                <a:solidFill>
                  <a:srgbClr val="052929"/>
                </a:solidFill>
              </a:rPr>
              <a:t>Oświata, kapitał ludzki i społeczny</a:t>
            </a:r>
            <a:endParaRPr lang="pl-PL" sz="2600" dirty="0">
              <a:solidFill>
                <a:srgbClr val="052929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829625" y="1692980"/>
            <a:ext cx="81467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pl-PL" sz="2600" b="1" dirty="0">
                <a:solidFill>
                  <a:srgbClr val="005250"/>
                </a:solidFill>
              </a:rPr>
              <a:t>Tytuł przedsięwzięcia </a:t>
            </a:r>
            <a:r>
              <a:rPr lang="pl-PL" sz="2600" b="1" dirty="0" smtClean="0">
                <a:solidFill>
                  <a:srgbClr val="005250"/>
                </a:solidFill>
              </a:rPr>
              <a:t>inwestycyjnego:  </a:t>
            </a:r>
            <a:r>
              <a:rPr lang="pl-PL" sz="2600" dirty="0">
                <a:solidFill>
                  <a:srgbClr val="005250"/>
                </a:solidFill>
              </a:rPr>
              <a:t>Budowa tarasu widokowego Rożnów</a:t>
            </a:r>
          </a:p>
        </p:txBody>
      </p:sp>
      <p:sp>
        <p:nvSpPr>
          <p:cNvPr id="15" name="pole tekstowe 14"/>
          <p:cNvSpPr txBox="1"/>
          <p:nvPr/>
        </p:nvSpPr>
        <p:spPr>
          <a:xfrm flipH="1">
            <a:off x="1963328" y="778267"/>
            <a:ext cx="176040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prstClr val="white"/>
                </a:solidFill>
              </a:rPr>
              <a:t>Zadanie nr </a:t>
            </a:r>
            <a:r>
              <a:rPr lang="pl-PL" sz="3200" b="1" dirty="0" smtClean="0">
                <a:solidFill>
                  <a:prstClr val="white"/>
                </a:solidFill>
              </a:rPr>
              <a:t>17</a:t>
            </a:r>
            <a:endParaRPr lang="pl-PL" sz="3200" b="1" dirty="0">
              <a:solidFill>
                <a:prstClr val="white"/>
              </a:solidFill>
            </a:endParaRPr>
          </a:p>
          <a:p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044053" flipH="1" flipV="1">
            <a:off x="-5219345" y="2389264"/>
            <a:ext cx="9318202" cy="4600862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1859697">
            <a:off x="-5479707" y="-3019967"/>
            <a:ext cx="7621369" cy="6039935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6017538">
            <a:off x="-3272908" y="1194966"/>
            <a:ext cx="6281801" cy="497832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2034718" y="4151088"/>
            <a:ext cx="16176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prstClr val="white"/>
                </a:solidFill>
              </a:rPr>
              <a:t>Zadanie nr </a:t>
            </a:r>
            <a:r>
              <a:rPr lang="pl-PL" sz="3200" b="1" dirty="0" smtClean="0">
                <a:solidFill>
                  <a:prstClr val="white"/>
                </a:solidFill>
              </a:rPr>
              <a:t>18</a:t>
            </a:r>
            <a:endParaRPr lang="pl-PL" sz="3200" b="1" dirty="0">
              <a:solidFill>
                <a:prstClr val="white"/>
              </a:solidFill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3829623" y="5036255"/>
            <a:ext cx="80682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pl-PL" sz="2600" b="1" dirty="0">
                <a:solidFill>
                  <a:srgbClr val="005250"/>
                </a:solidFill>
              </a:rPr>
              <a:t>Tytuł przedsięwzięcia </a:t>
            </a:r>
            <a:r>
              <a:rPr lang="pl-PL" sz="2600" b="1" dirty="0" smtClean="0">
                <a:solidFill>
                  <a:srgbClr val="005250"/>
                </a:solidFill>
              </a:rPr>
              <a:t>inwestycyjnego</a:t>
            </a:r>
            <a:r>
              <a:rPr lang="pl-PL" sz="2600" dirty="0" smtClean="0">
                <a:solidFill>
                  <a:srgbClr val="005250"/>
                </a:solidFill>
              </a:rPr>
              <a:t>: </a:t>
            </a:r>
            <a:r>
              <a:rPr lang="pl-PL" sz="2600" dirty="0">
                <a:solidFill>
                  <a:srgbClr val="005250"/>
                </a:solidFill>
              </a:rPr>
              <a:t> Połączenie WDK </a:t>
            </a:r>
          </a:p>
          <a:p>
            <a:pPr algn="ctr" fontAlgn="ctr"/>
            <a:r>
              <a:rPr lang="pl-PL" sz="2600" dirty="0">
                <a:solidFill>
                  <a:srgbClr val="005250"/>
                </a:solidFill>
              </a:rPr>
              <a:t>i amfiteatru </a:t>
            </a:r>
            <a:r>
              <a:rPr lang="pl-PL" sz="2600" dirty="0" smtClean="0">
                <a:solidFill>
                  <a:srgbClr val="005250"/>
                </a:solidFill>
              </a:rPr>
              <a:t>w </a:t>
            </a:r>
            <a:r>
              <a:rPr lang="pl-PL" sz="2600" dirty="0">
                <a:solidFill>
                  <a:srgbClr val="005250"/>
                </a:solidFill>
              </a:rPr>
              <a:t>Rożnowie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3782530" y="400318"/>
            <a:ext cx="806829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600" b="1" dirty="0" smtClean="0">
                <a:solidFill>
                  <a:srgbClr val="052929"/>
                </a:solidFill>
              </a:rPr>
              <a:t>Obszar rozwojowy: </a:t>
            </a:r>
            <a:r>
              <a:rPr lang="pl-PL" sz="2600" dirty="0" smtClean="0">
                <a:solidFill>
                  <a:srgbClr val="052929"/>
                </a:solidFill>
              </a:rPr>
              <a:t>Przemysły </a:t>
            </a:r>
            <a:r>
              <a:rPr lang="pl-PL" sz="2600" dirty="0">
                <a:solidFill>
                  <a:srgbClr val="052929"/>
                </a:solidFill>
              </a:rPr>
              <a:t>kreatywne podobszar </a:t>
            </a:r>
            <a:r>
              <a:rPr lang="pl-PL" sz="2600" dirty="0" smtClean="0">
                <a:solidFill>
                  <a:srgbClr val="052929"/>
                </a:solidFill>
              </a:rPr>
              <a:t/>
            </a:r>
            <a:br>
              <a:rPr lang="pl-PL" sz="2600" dirty="0" smtClean="0">
                <a:solidFill>
                  <a:srgbClr val="052929"/>
                </a:solidFill>
              </a:rPr>
            </a:br>
            <a:r>
              <a:rPr lang="pl-PL" sz="2600" dirty="0" smtClean="0">
                <a:solidFill>
                  <a:srgbClr val="052929"/>
                </a:solidFill>
              </a:rPr>
              <a:t>a</a:t>
            </a:r>
            <a:r>
              <a:rPr lang="pl-PL" sz="2600" dirty="0">
                <a:solidFill>
                  <a:srgbClr val="052929"/>
                </a:solidFill>
              </a:rPr>
              <a:t>) przemysły kultury, </a:t>
            </a:r>
            <a:r>
              <a:rPr lang="pl-PL" sz="2600" dirty="0" smtClean="0">
                <a:solidFill>
                  <a:srgbClr val="052929"/>
                </a:solidFill>
              </a:rPr>
              <a:t>podobszar b</a:t>
            </a:r>
            <a:r>
              <a:rPr lang="pl-PL" sz="2600" dirty="0">
                <a:solidFill>
                  <a:srgbClr val="052929"/>
                </a:solidFill>
              </a:rPr>
              <a:t>) przemysły czasu </a:t>
            </a:r>
            <a:r>
              <a:rPr lang="pl-PL" sz="2600" dirty="0" smtClean="0">
                <a:solidFill>
                  <a:srgbClr val="052929"/>
                </a:solidFill>
              </a:rPr>
              <a:t>wolnego</a:t>
            </a:r>
            <a:endParaRPr lang="pl-PL" sz="2600" dirty="0">
              <a:solidFill>
                <a:srgbClr val="05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4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8"/>
          <p:cNvSpPr/>
          <p:nvPr/>
        </p:nvSpPr>
        <p:spPr>
          <a:xfrm rot="10800000">
            <a:off x="3798276" y="3602603"/>
            <a:ext cx="8068293" cy="2867304"/>
          </a:xfrm>
          <a:custGeom>
            <a:avLst/>
            <a:gdLst/>
            <a:ahLst/>
            <a:cxnLst/>
            <a:rect l="l" t="t" r="r" b="b"/>
            <a:pathLst>
              <a:path w="20494092" h="9414259">
                <a:moveTo>
                  <a:pt x="20189292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9109459"/>
                </a:lnTo>
                <a:cubicBezTo>
                  <a:pt x="0" y="9278369"/>
                  <a:pt x="135890" y="9414259"/>
                  <a:pt x="304800" y="9414259"/>
                </a:cubicBezTo>
                <a:lnTo>
                  <a:pt x="20189292" y="9414259"/>
                </a:lnTo>
                <a:cubicBezTo>
                  <a:pt x="20358202" y="9414259"/>
                  <a:pt x="20494092" y="9278369"/>
                  <a:pt x="20494092" y="9109459"/>
                </a:cubicBezTo>
                <a:lnTo>
                  <a:pt x="20494092" y="304800"/>
                </a:lnTo>
                <a:cubicBezTo>
                  <a:pt x="20494092" y="135890"/>
                  <a:pt x="20358202" y="0"/>
                  <a:pt x="201892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</p:sp>
      <p:grpSp>
        <p:nvGrpSpPr>
          <p:cNvPr id="14" name="Group 7"/>
          <p:cNvGrpSpPr/>
          <p:nvPr/>
        </p:nvGrpSpPr>
        <p:grpSpPr>
          <a:xfrm rot="-10800000">
            <a:off x="3829625" y="149030"/>
            <a:ext cx="8099639" cy="2949769"/>
            <a:chOff x="0" y="0"/>
            <a:chExt cx="20494092" cy="9414259"/>
          </a:xfrm>
        </p:grpSpPr>
        <p:sp>
          <p:nvSpPr>
            <p:cNvPr id="16" name="Freeform 8"/>
            <p:cNvSpPr/>
            <p:nvPr/>
          </p:nvSpPr>
          <p:spPr>
            <a:xfrm>
              <a:off x="0" y="0"/>
              <a:ext cx="20494092" cy="9414259"/>
            </a:xfrm>
            <a:custGeom>
              <a:avLst/>
              <a:gdLst/>
              <a:ahLst/>
              <a:cxnLst/>
              <a:rect l="l" t="t" r="r" b="b"/>
              <a:pathLst>
                <a:path w="20494092" h="9414259">
                  <a:moveTo>
                    <a:pt x="201892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09459"/>
                  </a:lnTo>
                  <a:cubicBezTo>
                    <a:pt x="0" y="9278369"/>
                    <a:pt x="135890" y="9414259"/>
                    <a:pt x="304800" y="9414259"/>
                  </a:cubicBezTo>
                  <a:lnTo>
                    <a:pt x="20189292" y="9414259"/>
                  </a:lnTo>
                  <a:cubicBezTo>
                    <a:pt x="20358202" y="9414259"/>
                    <a:pt x="20494092" y="9278369"/>
                    <a:pt x="20494092" y="9109459"/>
                  </a:cubicBezTo>
                  <a:lnTo>
                    <a:pt x="20494092" y="304800"/>
                  </a:lnTo>
                  <a:cubicBezTo>
                    <a:pt x="20494092" y="135890"/>
                    <a:pt x="20358202" y="0"/>
                    <a:pt x="2018929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6"/>
            </a:lnRef>
            <a:fillRef idx="1001">
              <a:schemeClr val="lt1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7" name="pole tekstowe 6"/>
          <p:cNvSpPr txBox="1"/>
          <p:nvPr/>
        </p:nvSpPr>
        <p:spPr>
          <a:xfrm>
            <a:off x="3806077" y="1406029"/>
            <a:ext cx="814673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pl-PL" sz="2600" b="1" dirty="0">
                <a:solidFill>
                  <a:srgbClr val="005250"/>
                </a:solidFill>
              </a:rPr>
              <a:t>Tytuł przedsięwzięcia </a:t>
            </a:r>
            <a:r>
              <a:rPr lang="pl-PL" sz="2600" b="1" dirty="0" smtClean="0">
                <a:solidFill>
                  <a:srgbClr val="005250"/>
                </a:solidFill>
              </a:rPr>
              <a:t>inwestycyjnego:  </a:t>
            </a:r>
            <a:r>
              <a:rPr lang="pl-PL" sz="2600" dirty="0">
                <a:solidFill>
                  <a:srgbClr val="005250"/>
                </a:solidFill>
              </a:rPr>
              <a:t>Zagospodarowanie przestrzeni publicznej terenu byłego SKR </a:t>
            </a:r>
            <a:r>
              <a:rPr lang="pl-PL" sz="2600" dirty="0" smtClean="0">
                <a:solidFill>
                  <a:srgbClr val="005250"/>
                </a:solidFill>
              </a:rPr>
              <a:t>w </a:t>
            </a:r>
            <a:r>
              <a:rPr lang="pl-PL" sz="2600" dirty="0">
                <a:solidFill>
                  <a:srgbClr val="005250"/>
                </a:solidFill>
              </a:rPr>
              <a:t>Rożnowie </a:t>
            </a:r>
            <a:r>
              <a:rPr lang="pl-PL" sz="2600" dirty="0" smtClean="0">
                <a:solidFill>
                  <a:srgbClr val="005250"/>
                </a:solidFill>
              </a:rPr>
              <a:t/>
            </a:r>
            <a:br>
              <a:rPr lang="pl-PL" sz="2600" dirty="0" smtClean="0">
                <a:solidFill>
                  <a:srgbClr val="005250"/>
                </a:solidFill>
              </a:rPr>
            </a:br>
            <a:r>
              <a:rPr lang="pl-PL" sz="2600" dirty="0" smtClean="0">
                <a:solidFill>
                  <a:srgbClr val="005250"/>
                </a:solidFill>
              </a:rPr>
              <a:t>do </a:t>
            </a:r>
            <a:r>
              <a:rPr lang="pl-PL" sz="2600" dirty="0">
                <a:solidFill>
                  <a:srgbClr val="005250"/>
                </a:solidFill>
              </a:rPr>
              <a:t>potrzeb seniorów </a:t>
            </a:r>
            <a:r>
              <a:rPr lang="pl-PL" sz="2600" dirty="0" smtClean="0">
                <a:solidFill>
                  <a:srgbClr val="005250"/>
                </a:solidFill>
              </a:rPr>
              <a:t>i </a:t>
            </a:r>
            <a:r>
              <a:rPr lang="pl-PL" sz="2600" dirty="0">
                <a:solidFill>
                  <a:srgbClr val="005250"/>
                </a:solidFill>
              </a:rPr>
              <a:t>niepełnosprawnych, </a:t>
            </a:r>
            <a:r>
              <a:rPr lang="pl-PL" sz="2600" dirty="0" smtClean="0">
                <a:solidFill>
                  <a:srgbClr val="005250"/>
                </a:solidFill>
              </a:rPr>
              <a:t/>
            </a:r>
            <a:br>
              <a:rPr lang="pl-PL" sz="2600" dirty="0" smtClean="0">
                <a:solidFill>
                  <a:srgbClr val="005250"/>
                </a:solidFill>
              </a:rPr>
            </a:br>
            <a:r>
              <a:rPr lang="pl-PL" sz="2600" dirty="0" smtClean="0">
                <a:solidFill>
                  <a:srgbClr val="005250"/>
                </a:solidFill>
              </a:rPr>
              <a:t>rewitalizacja terenu</a:t>
            </a:r>
            <a:endParaRPr lang="pl-PL" sz="2600" dirty="0">
              <a:solidFill>
                <a:srgbClr val="00525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 flipH="1">
            <a:off x="1963328" y="778267"/>
            <a:ext cx="176040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prstClr val="white"/>
                </a:solidFill>
              </a:rPr>
              <a:t>Zadanie nr </a:t>
            </a:r>
            <a:r>
              <a:rPr lang="pl-PL" sz="3200" b="1" dirty="0" smtClean="0">
                <a:solidFill>
                  <a:prstClr val="white"/>
                </a:solidFill>
              </a:rPr>
              <a:t>19</a:t>
            </a:r>
            <a:endParaRPr lang="pl-PL" sz="3200" b="1" dirty="0">
              <a:solidFill>
                <a:prstClr val="white"/>
              </a:solidFill>
            </a:endParaRPr>
          </a:p>
          <a:p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044053" flipH="1" flipV="1">
            <a:off x="-5219345" y="2389264"/>
            <a:ext cx="9318202" cy="4600862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1859697">
            <a:off x="-5479707" y="-3019967"/>
            <a:ext cx="7621369" cy="6039935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6017538">
            <a:off x="-3272908" y="1194966"/>
            <a:ext cx="6281801" cy="497832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2034718" y="4151088"/>
            <a:ext cx="16176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prstClr val="white"/>
                </a:solidFill>
              </a:rPr>
              <a:t>Zadanie nr </a:t>
            </a:r>
            <a:r>
              <a:rPr lang="pl-PL" sz="3200" b="1" dirty="0" smtClean="0">
                <a:solidFill>
                  <a:prstClr val="white"/>
                </a:solidFill>
              </a:rPr>
              <a:t>20</a:t>
            </a:r>
            <a:endParaRPr lang="pl-PL" sz="3200" b="1" dirty="0">
              <a:solidFill>
                <a:prstClr val="white"/>
              </a:solidFill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3829623" y="5036255"/>
            <a:ext cx="80682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pl-PL" sz="2600" b="1" dirty="0">
                <a:solidFill>
                  <a:srgbClr val="005250"/>
                </a:solidFill>
              </a:rPr>
              <a:t>Tytuł przedsięwzięcia </a:t>
            </a:r>
            <a:r>
              <a:rPr lang="pl-PL" sz="2600" b="1" dirty="0" smtClean="0">
                <a:solidFill>
                  <a:srgbClr val="005250"/>
                </a:solidFill>
              </a:rPr>
              <a:t>inwestycyjnego</a:t>
            </a:r>
            <a:r>
              <a:rPr lang="pl-PL" sz="2600" dirty="0" smtClean="0">
                <a:solidFill>
                  <a:srgbClr val="005250"/>
                </a:solidFill>
              </a:rPr>
              <a:t>: </a:t>
            </a:r>
            <a:r>
              <a:rPr lang="pl-PL" sz="2600" dirty="0">
                <a:solidFill>
                  <a:srgbClr val="005250"/>
                </a:solidFill>
              </a:rPr>
              <a:t> Budowa Centrów turystyczno-rekreacyjnych  </a:t>
            </a:r>
          </a:p>
          <a:p>
            <a:pPr algn="ctr" fontAlgn="ctr"/>
            <a:r>
              <a:rPr lang="pl-PL" sz="2600" dirty="0">
                <a:solidFill>
                  <a:srgbClr val="005250"/>
                </a:solidFill>
              </a:rPr>
              <a:t>w miejscowościach: Gródek nad Dunajcem oraz </a:t>
            </a:r>
            <a:r>
              <a:rPr lang="pl-PL" sz="2600" dirty="0" smtClean="0">
                <a:solidFill>
                  <a:srgbClr val="005250"/>
                </a:solidFill>
              </a:rPr>
              <a:t>Rożnów</a:t>
            </a:r>
            <a:endParaRPr lang="pl-PL" sz="2600" dirty="0">
              <a:solidFill>
                <a:srgbClr val="005250"/>
              </a:solidFill>
            </a:endParaRPr>
          </a:p>
        </p:txBody>
      </p:sp>
      <p:sp>
        <p:nvSpPr>
          <p:cNvPr id="18" name="TextBox 4"/>
          <p:cNvSpPr txBox="1"/>
          <p:nvPr/>
        </p:nvSpPr>
        <p:spPr>
          <a:xfrm>
            <a:off x="3853172" y="488615"/>
            <a:ext cx="8099640" cy="856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ctr">
              <a:lnSpc>
                <a:spcPct val="107000"/>
              </a:lnSpc>
            </a:pPr>
            <a:r>
              <a:rPr lang="pl-PL" sz="2600" b="1" dirty="0" smtClean="0">
                <a:solidFill>
                  <a:srgbClr val="052929"/>
                </a:solidFill>
              </a:rPr>
              <a:t>Obszar rozwojowy: </a:t>
            </a:r>
            <a:r>
              <a:rPr lang="pl-PL" sz="2600" dirty="0" smtClean="0">
                <a:solidFill>
                  <a:srgbClr val="052929"/>
                </a:solidFill>
              </a:rPr>
              <a:t>Gospodarka </a:t>
            </a:r>
            <a:r>
              <a:rPr lang="pl-PL" sz="2600" dirty="0">
                <a:solidFill>
                  <a:srgbClr val="052929"/>
                </a:solidFill>
              </a:rPr>
              <a:t>przestrzenna, środowisko </a:t>
            </a:r>
            <a:r>
              <a:rPr lang="pl-PL" sz="2600" dirty="0" smtClean="0">
                <a:solidFill>
                  <a:srgbClr val="052929"/>
                </a:solidFill>
              </a:rPr>
              <a:t/>
            </a:r>
            <a:br>
              <a:rPr lang="pl-PL" sz="2600" dirty="0" smtClean="0">
                <a:solidFill>
                  <a:srgbClr val="052929"/>
                </a:solidFill>
              </a:rPr>
            </a:br>
            <a:r>
              <a:rPr lang="pl-PL" sz="2600" dirty="0" smtClean="0">
                <a:solidFill>
                  <a:srgbClr val="052929"/>
                </a:solidFill>
              </a:rPr>
              <a:t>i </a:t>
            </a:r>
            <a:r>
              <a:rPr lang="pl-PL" sz="2600" dirty="0">
                <a:solidFill>
                  <a:srgbClr val="052929"/>
                </a:solidFill>
              </a:rPr>
              <a:t>infrastruktura </a:t>
            </a:r>
            <a:r>
              <a:rPr lang="pl-PL" sz="2600" dirty="0" smtClean="0">
                <a:solidFill>
                  <a:srgbClr val="052929"/>
                </a:solidFill>
              </a:rPr>
              <a:t>techniczna</a:t>
            </a:r>
            <a:endParaRPr lang="pl-PL" sz="2600" dirty="0">
              <a:solidFill>
                <a:srgbClr val="052929"/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3652340" y="3743593"/>
            <a:ext cx="806829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600" b="1" dirty="0" smtClean="0">
                <a:solidFill>
                  <a:srgbClr val="052929"/>
                </a:solidFill>
              </a:rPr>
              <a:t>Obszar rozwojowy: </a:t>
            </a:r>
            <a:r>
              <a:rPr lang="pl-PL" sz="2600" dirty="0" smtClean="0">
                <a:solidFill>
                  <a:srgbClr val="052929"/>
                </a:solidFill>
              </a:rPr>
              <a:t>Przemysły </a:t>
            </a:r>
            <a:r>
              <a:rPr lang="pl-PL" sz="2600" dirty="0">
                <a:solidFill>
                  <a:srgbClr val="052929"/>
                </a:solidFill>
              </a:rPr>
              <a:t>kreatywne podobszar </a:t>
            </a:r>
            <a:r>
              <a:rPr lang="pl-PL" sz="2600" dirty="0" smtClean="0">
                <a:solidFill>
                  <a:srgbClr val="052929"/>
                </a:solidFill>
              </a:rPr>
              <a:t/>
            </a:r>
            <a:br>
              <a:rPr lang="pl-PL" sz="2600" dirty="0" smtClean="0">
                <a:solidFill>
                  <a:srgbClr val="052929"/>
                </a:solidFill>
              </a:rPr>
            </a:br>
            <a:r>
              <a:rPr lang="pl-PL" sz="2600" dirty="0" smtClean="0">
                <a:solidFill>
                  <a:srgbClr val="052929"/>
                </a:solidFill>
              </a:rPr>
              <a:t>a</a:t>
            </a:r>
            <a:r>
              <a:rPr lang="pl-PL" sz="2600" dirty="0">
                <a:solidFill>
                  <a:srgbClr val="052929"/>
                </a:solidFill>
              </a:rPr>
              <a:t>) przemysły kultury, </a:t>
            </a:r>
            <a:r>
              <a:rPr lang="pl-PL" sz="2600" dirty="0" smtClean="0">
                <a:solidFill>
                  <a:srgbClr val="052929"/>
                </a:solidFill>
              </a:rPr>
              <a:t>podobszar b</a:t>
            </a:r>
            <a:r>
              <a:rPr lang="pl-PL" sz="2600" dirty="0">
                <a:solidFill>
                  <a:srgbClr val="052929"/>
                </a:solidFill>
              </a:rPr>
              <a:t>) przemysły czasu </a:t>
            </a:r>
            <a:r>
              <a:rPr lang="pl-PL" sz="2600" dirty="0" smtClean="0">
                <a:solidFill>
                  <a:srgbClr val="052929"/>
                </a:solidFill>
              </a:rPr>
              <a:t>wolnego</a:t>
            </a:r>
            <a:endParaRPr lang="pl-PL" sz="2600" dirty="0">
              <a:solidFill>
                <a:srgbClr val="05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5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149503">
            <a:off x="6970551" y="3737271"/>
            <a:ext cx="8857727" cy="5868244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684482" y="1310571"/>
            <a:ext cx="6080045" cy="661773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116993" y="-1057854"/>
            <a:ext cx="5192177" cy="4114800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-1866078"/>
            <a:ext cx="3878199" cy="4114800"/>
          </a:xfrm>
          <a:prstGeom prst="rect">
            <a:avLst/>
          </a:prstGeom>
        </p:spPr>
      </p:pic>
      <p:sp>
        <p:nvSpPr>
          <p:cNvPr id="6" name="Freeform 8"/>
          <p:cNvSpPr/>
          <p:nvPr/>
        </p:nvSpPr>
        <p:spPr>
          <a:xfrm rot="10800000">
            <a:off x="1112587" y="1310572"/>
            <a:ext cx="10109766" cy="3969681"/>
          </a:xfrm>
          <a:custGeom>
            <a:avLst/>
            <a:gdLst/>
            <a:ahLst/>
            <a:cxnLst/>
            <a:rect l="l" t="t" r="r" b="b"/>
            <a:pathLst>
              <a:path w="20494092" h="9414259">
                <a:moveTo>
                  <a:pt x="20189292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9109459"/>
                </a:lnTo>
                <a:cubicBezTo>
                  <a:pt x="0" y="9278369"/>
                  <a:pt x="135890" y="9414259"/>
                  <a:pt x="304800" y="9414259"/>
                </a:cubicBezTo>
                <a:lnTo>
                  <a:pt x="20189292" y="9414259"/>
                </a:lnTo>
                <a:cubicBezTo>
                  <a:pt x="20358202" y="9414259"/>
                  <a:pt x="20494092" y="9278369"/>
                  <a:pt x="20494092" y="9109459"/>
                </a:cubicBezTo>
                <a:lnTo>
                  <a:pt x="20494092" y="304800"/>
                </a:lnTo>
                <a:cubicBezTo>
                  <a:pt x="20494092" y="135890"/>
                  <a:pt x="20358202" y="0"/>
                  <a:pt x="201892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4" name="pole tekstowe 3"/>
          <p:cNvSpPr txBox="1"/>
          <p:nvPr/>
        </p:nvSpPr>
        <p:spPr>
          <a:xfrm>
            <a:off x="1765740" y="2414629"/>
            <a:ext cx="88034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ln>
                  <a:solidFill>
                    <a:srgbClr val="133134"/>
                  </a:solidFill>
                </a:ln>
                <a:solidFill>
                  <a:srgbClr val="052929"/>
                </a:solidFill>
                <a:cs typeface="Times New Roman" panose="02020603050405020304" pitchFamily="18" charset="0"/>
              </a:rPr>
              <a:t>1</a:t>
            </a:r>
            <a:r>
              <a:rPr lang="pl-PL" sz="4800" b="1" dirty="0" smtClean="0">
                <a:ln>
                  <a:solidFill>
                    <a:srgbClr val="133134"/>
                  </a:solidFill>
                </a:ln>
                <a:solidFill>
                  <a:srgbClr val="052929"/>
                </a:solidFill>
                <a:cs typeface="Times New Roman" panose="02020603050405020304" pitchFamily="18" charset="0"/>
              </a:rPr>
              <a:t>. Wizja Rozwoju Gminy Gródek nad Dunajcem</a:t>
            </a:r>
            <a:endParaRPr lang="pl-PL" sz="4800" b="1" dirty="0">
              <a:ln>
                <a:solidFill>
                  <a:srgbClr val="133134"/>
                </a:solidFill>
              </a:ln>
              <a:solidFill>
                <a:srgbClr val="05292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29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8"/>
          <p:cNvSpPr/>
          <p:nvPr/>
        </p:nvSpPr>
        <p:spPr>
          <a:xfrm rot="10800000">
            <a:off x="3829623" y="3539103"/>
            <a:ext cx="8068293" cy="2867304"/>
          </a:xfrm>
          <a:custGeom>
            <a:avLst/>
            <a:gdLst/>
            <a:ahLst/>
            <a:cxnLst/>
            <a:rect l="l" t="t" r="r" b="b"/>
            <a:pathLst>
              <a:path w="20494092" h="9414259">
                <a:moveTo>
                  <a:pt x="20189292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9109459"/>
                </a:lnTo>
                <a:cubicBezTo>
                  <a:pt x="0" y="9278369"/>
                  <a:pt x="135890" y="9414259"/>
                  <a:pt x="304800" y="9414259"/>
                </a:cubicBezTo>
                <a:lnTo>
                  <a:pt x="20189292" y="9414259"/>
                </a:lnTo>
                <a:cubicBezTo>
                  <a:pt x="20358202" y="9414259"/>
                  <a:pt x="20494092" y="9278369"/>
                  <a:pt x="20494092" y="9109459"/>
                </a:cubicBezTo>
                <a:lnTo>
                  <a:pt x="20494092" y="304800"/>
                </a:lnTo>
                <a:cubicBezTo>
                  <a:pt x="20494092" y="135890"/>
                  <a:pt x="20358202" y="0"/>
                  <a:pt x="201892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</p:sp>
      <p:grpSp>
        <p:nvGrpSpPr>
          <p:cNvPr id="14" name="Group 7"/>
          <p:cNvGrpSpPr/>
          <p:nvPr/>
        </p:nvGrpSpPr>
        <p:grpSpPr>
          <a:xfrm rot="-10800000">
            <a:off x="3829625" y="149030"/>
            <a:ext cx="8099639" cy="2949769"/>
            <a:chOff x="0" y="0"/>
            <a:chExt cx="20494092" cy="9414259"/>
          </a:xfrm>
        </p:grpSpPr>
        <p:sp>
          <p:nvSpPr>
            <p:cNvPr id="16" name="Freeform 8"/>
            <p:cNvSpPr/>
            <p:nvPr/>
          </p:nvSpPr>
          <p:spPr>
            <a:xfrm>
              <a:off x="0" y="0"/>
              <a:ext cx="20494092" cy="9414259"/>
            </a:xfrm>
            <a:custGeom>
              <a:avLst/>
              <a:gdLst/>
              <a:ahLst/>
              <a:cxnLst/>
              <a:rect l="l" t="t" r="r" b="b"/>
              <a:pathLst>
                <a:path w="20494092" h="9414259">
                  <a:moveTo>
                    <a:pt x="201892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09459"/>
                  </a:lnTo>
                  <a:cubicBezTo>
                    <a:pt x="0" y="9278369"/>
                    <a:pt x="135890" y="9414259"/>
                    <a:pt x="304800" y="9414259"/>
                  </a:cubicBezTo>
                  <a:lnTo>
                    <a:pt x="20189292" y="9414259"/>
                  </a:lnTo>
                  <a:cubicBezTo>
                    <a:pt x="20358202" y="9414259"/>
                    <a:pt x="20494092" y="9278369"/>
                    <a:pt x="20494092" y="9109459"/>
                  </a:cubicBezTo>
                  <a:lnTo>
                    <a:pt x="20494092" y="304800"/>
                  </a:lnTo>
                  <a:cubicBezTo>
                    <a:pt x="20494092" y="135890"/>
                    <a:pt x="20358202" y="0"/>
                    <a:pt x="2018929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6"/>
            </a:lnRef>
            <a:fillRef idx="1001">
              <a:schemeClr val="lt1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4" name="TextBox 4"/>
          <p:cNvSpPr txBox="1"/>
          <p:nvPr/>
        </p:nvSpPr>
        <p:spPr>
          <a:xfrm>
            <a:off x="3829624" y="589332"/>
            <a:ext cx="8099640" cy="856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ctr">
              <a:lnSpc>
                <a:spcPct val="107000"/>
              </a:lnSpc>
            </a:pPr>
            <a:r>
              <a:rPr lang="pl-PL" sz="2600" b="1" dirty="0" smtClean="0">
                <a:solidFill>
                  <a:srgbClr val="052929"/>
                </a:solidFill>
              </a:rPr>
              <a:t>Obszar rozwojowy: </a:t>
            </a:r>
            <a:r>
              <a:rPr lang="pl-PL" sz="2600" dirty="0" smtClean="0">
                <a:solidFill>
                  <a:srgbClr val="052929"/>
                </a:solidFill>
              </a:rPr>
              <a:t>Gospodarka </a:t>
            </a:r>
            <a:r>
              <a:rPr lang="pl-PL" sz="2600" dirty="0">
                <a:solidFill>
                  <a:srgbClr val="052929"/>
                </a:solidFill>
              </a:rPr>
              <a:t>przestrzenna, środowisko </a:t>
            </a:r>
            <a:r>
              <a:rPr lang="pl-PL" sz="2600" dirty="0" smtClean="0">
                <a:solidFill>
                  <a:srgbClr val="052929"/>
                </a:solidFill>
              </a:rPr>
              <a:t/>
            </a:r>
            <a:br>
              <a:rPr lang="pl-PL" sz="2600" dirty="0" smtClean="0">
                <a:solidFill>
                  <a:srgbClr val="052929"/>
                </a:solidFill>
              </a:rPr>
            </a:br>
            <a:r>
              <a:rPr lang="pl-PL" sz="2600" dirty="0" smtClean="0">
                <a:solidFill>
                  <a:srgbClr val="052929"/>
                </a:solidFill>
              </a:rPr>
              <a:t>i </a:t>
            </a:r>
            <a:r>
              <a:rPr lang="pl-PL" sz="2600" dirty="0">
                <a:solidFill>
                  <a:srgbClr val="052929"/>
                </a:solidFill>
              </a:rPr>
              <a:t>infrastruktura </a:t>
            </a:r>
            <a:r>
              <a:rPr lang="pl-PL" sz="2600" dirty="0" smtClean="0">
                <a:solidFill>
                  <a:srgbClr val="052929"/>
                </a:solidFill>
              </a:rPr>
              <a:t>techniczna</a:t>
            </a:r>
            <a:endParaRPr lang="pl-PL" sz="2600" dirty="0">
              <a:solidFill>
                <a:srgbClr val="052929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829625" y="1692980"/>
            <a:ext cx="814673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pl-PL" sz="2600" b="1" dirty="0">
                <a:solidFill>
                  <a:srgbClr val="005250"/>
                </a:solidFill>
              </a:rPr>
              <a:t>Tytuł przedsięwzięcia </a:t>
            </a:r>
            <a:r>
              <a:rPr lang="pl-PL" sz="2600" b="1" dirty="0" smtClean="0">
                <a:solidFill>
                  <a:srgbClr val="005250"/>
                </a:solidFill>
              </a:rPr>
              <a:t>inwestycyjnego: </a:t>
            </a:r>
            <a:r>
              <a:rPr lang="pl-PL" sz="2600" b="1" dirty="0">
                <a:solidFill>
                  <a:srgbClr val="005250"/>
                </a:solidFill>
              </a:rPr>
              <a:t> </a:t>
            </a:r>
            <a:r>
              <a:rPr lang="pl-PL" sz="2600" dirty="0">
                <a:solidFill>
                  <a:srgbClr val="005250"/>
                </a:solidFill>
              </a:rPr>
              <a:t>Dostosowanie budynków szkół dla potrzeb osób/uczniów </a:t>
            </a:r>
            <a:r>
              <a:rPr lang="pl-PL" sz="2600" dirty="0" smtClean="0">
                <a:solidFill>
                  <a:srgbClr val="005250"/>
                </a:solidFill>
              </a:rPr>
              <a:t>niepełnosprawnych</a:t>
            </a:r>
            <a:endParaRPr lang="pl-PL" sz="2600" dirty="0">
              <a:solidFill>
                <a:srgbClr val="00525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 flipH="1">
            <a:off x="1963328" y="778267"/>
            <a:ext cx="176040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prstClr val="white"/>
                </a:solidFill>
              </a:rPr>
              <a:t>Zadanie nr </a:t>
            </a:r>
            <a:r>
              <a:rPr lang="pl-PL" sz="3200" b="1" dirty="0" smtClean="0">
                <a:solidFill>
                  <a:prstClr val="white"/>
                </a:solidFill>
              </a:rPr>
              <a:t>21</a:t>
            </a:r>
            <a:endParaRPr lang="pl-PL" sz="3200" b="1" dirty="0">
              <a:solidFill>
                <a:prstClr val="white"/>
              </a:solidFill>
            </a:endParaRPr>
          </a:p>
          <a:p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044053" flipH="1" flipV="1">
            <a:off x="-5219345" y="2389264"/>
            <a:ext cx="9318202" cy="4600862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1859697">
            <a:off x="-5479707" y="-3019967"/>
            <a:ext cx="7621369" cy="6039935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6017538">
            <a:off x="-3272908" y="1194966"/>
            <a:ext cx="6281801" cy="497832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2034718" y="4151088"/>
            <a:ext cx="16176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prstClr val="white"/>
                </a:solidFill>
              </a:rPr>
              <a:t>Zadanie nr </a:t>
            </a:r>
            <a:r>
              <a:rPr lang="pl-PL" sz="3200" b="1" dirty="0" smtClean="0">
                <a:solidFill>
                  <a:prstClr val="white"/>
                </a:solidFill>
              </a:rPr>
              <a:t>22</a:t>
            </a:r>
            <a:endParaRPr lang="pl-PL" sz="3200" b="1" dirty="0">
              <a:solidFill>
                <a:prstClr val="white"/>
              </a:solidFill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3829623" y="5036255"/>
            <a:ext cx="80682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pl-PL" sz="2600" b="1" dirty="0">
                <a:solidFill>
                  <a:srgbClr val="005250"/>
                </a:solidFill>
              </a:rPr>
              <a:t>Tytuł przedsięwzięcia </a:t>
            </a:r>
            <a:r>
              <a:rPr lang="pl-PL" sz="2600" b="1" dirty="0" smtClean="0">
                <a:solidFill>
                  <a:srgbClr val="005250"/>
                </a:solidFill>
              </a:rPr>
              <a:t>inwestycyjnego</a:t>
            </a:r>
            <a:r>
              <a:rPr lang="pl-PL" sz="2600" dirty="0" smtClean="0">
                <a:solidFill>
                  <a:srgbClr val="005250"/>
                </a:solidFill>
              </a:rPr>
              <a:t>: </a:t>
            </a:r>
            <a:r>
              <a:rPr lang="pl-PL" sz="2600" dirty="0">
                <a:solidFill>
                  <a:srgbClr val="005250"/>
                </a:solidFill>
              </a:rPr>
              <a:t> Głęboka modernizacja energetyczna budynków użyteczności publicznej w tym  szkół na terenie </a:t>
            </a:r>
            <a:r>
              <a:rPr lang="pl-PL" sz="2600" dirty="0" smtClean="0">
                <a:solidFill>
                  <a:srgbClr val="005250"/>
                </a:solidFill>
              </a:rPr>
              <a:t>gminy</a:t>
            </a:r>
            <a:endParaRPr lang="pl-PL" sz="2600" dirty="0">
              <a:solidFill>
                <a:srgbClr val="005250"/>
              </a:solidFill>
            </a:endParaRPr>
          </a:p>
        </p:txBody>
      </p:sp>
      <p:sp>
        <p:nvSpPr>
          <p:cNvPr id="18" name="TextBox 4"/>
          <p:cNvSpPr txBox="1"/>
          <p:nvPr/>
        </p:nvSpPr>
        <p:spPr>
          <a:xfrm>
            <a:off x="3798276" y="3890163"/>
            <a:ext cx="8099640" cy="856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ctr">
              <a:lnSpc>
                <a:spcPct val="107000"/>
              </a:lnSpc>
            </a:pPr>
            <a:r>
              <a:rPr lang="pl-PL" sz="2600" b="1" dirty="0" smtClean="0">
                <a:solidFill>
                  <a:srgbClr val="052929"/>
                </a:solidFill>
              </a:rPr>
              <a:t>Obszar rozwojowy: </a:t>
            </a:r>
            <a:r>
              <a:rPr lang="pl-PL" sz="2600" dirty="0" smtClean="0">
                <a:solidFill>
                  <a:srgbClr val="052929"/>
                </a:solidFill>
              </a:rPr>
              <a:t>Gospodarka </a:t>
            </a:r>
            <a:r>
              <a:rPr lang="pl-PL" sz="2600" dirty="0">
                <a:solidFill>
                  <a:srgbClr val="052929"/>
                </a:solidFill>
              </a:rPr>
              <a:t>przestrzenna, środowisko </a:t>
            </a:r>
            <a:r>
              <a:rPr lang="pl-PL" sz="2600" dirty="0" smtClean="0">
                <a:solidFill>
                  <a:srgbClr val="052929"/>
                </a:solidFill>
              </a:rPr>
              <a:t/>
            </a:r>
            <a:br>
              <a:rPr lang="pl-PL" sz="2600" dirty="0" smtClean="0">
                <a:solidFill>
                  <a:srgbClr val="052929"/>
                </a:solidFill>
              </a:rPr>
            </a:br>
            <a:r>
              <a:rPr lang="pl-PL" sz="2600" dirty="0" smtClean="0">
                <a:solidFill>
                  <a:srgbClr val="052929"/>
                </a:solidFill>
              </a:rPr>
              <a:t>i </a:t>
            </a:r>
            <a:r>
              <a:rPr lang="pl-PL" sz="2600" dirty="0">
                <a:solidFill>
                  <a:srgbClr val="052929"/>
                </a:solidFill>
              </a:rPr>
              <a:t>infrastruktura </a:t>
            </a:r>
            <a:r>
              <a:rPr lang="pl-PL" sz="2600" dirty="0" smtClean="0">
                <a:solidFill>
                  <a:srgbClr val="052929"/>
                </a:solidFill>
              </a:rPr>
              <a:t>techniczna</a:t>
            </a:r>
            <a:endParaRPr lang="pl-PL" sz="2600" dirty="0">
              <a:solidFill>
                <a:srgbClr val="05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93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569998" y="-1603139"/>
            <a:ext cx="5192177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149503">
            <a:off x="6640312" y="4956522"/>
            <a:ext cx="8857727" cy="58682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18398" y="-2112234"/>
            <a:ext cx="3878199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151977" y="1844409"/>
            <a:ext cx="6080045" cy="6617736"/>
          </a:xfrm>
          <a:prstGeom prst="rect">
            <a:avLst/>
          </a:prstGeom>
        </p:spPr>
      </p:pic>
      <p:grpSp>
        <p:nvGrpSpPr>
          <p:cNvPr id="6" name="Group 7"/>
          <p:cNvGrpSpPr/>
          <p:nvPr/>
        </p:nvGrpSpPr>
        <p:grpSpPr>
          <a:xfrm rot="-10800000">
            <a:off x="1118342" y="1321288"/>
            <a:ext cx="10109766" cy="4505853"/>
            <a:chOff x="0" y="0"/>
            <a:chExt cx="20494092" cy="9414259"/>
          </a:xfrm>
        </p:grpSpPr>
        <p:sp>
          <p:nvSpPr>
            <p:cNvPr id="7" name="Freeform 8"/>
            <p:cNvSpPr/>
            <p:nvPr/>
          </p:nvSpPr>
          <p:spPr>
            <a:xfrm>
              <a:off x="0" y="0"/>
              <a:ext cx="20494092" cy="9414259"/>
            </a:xfrm>
            <a:custGeom>
              <a:avLst/>
              <a:gdLst/>
              <a:ahLst/>
              <a:cxnLst/>
              <a:rect l="l" t="t" r="r" b="b"/>
              <a:pathLst>
                <a:path w="20494092" h="9414259">
                  <a:moveTo>
                    <a:pt x="201892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09459"/>
                  </a:lnTo>
                  <a:cubicBezTo>
                    <a:pt x="0" y="9278369"/>
                    <a:pt x="135890" y="9414259"/>
                    <a:pt x="304800" y="9414259"/>
                  </a:cubicBezTo>
                  <a:lnTo>
                    <a:pt x="20189292" y="9414259"/>
                  </a:lnTo>
                  <a:cubicBezTo>
                    <a:pt x="20358202" y="9414259"/>
                    <a:pt x="20494092" y="9278369"/>
                    <a:pt x="20494092" y="9109459"/>
                  </a:cubicBezTo>
                  <a:lnTo>
                    <a:pt x="20494092" y="304800"/>
                  </a:lnTo>
                  <a:cubicBezTo>
                    <a:pt x="20494092" y="135890"/>
                    <a:pt x="20358202" y="0"/>
                    <a:pt x="2018929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6"/>
            </a:lnRef>
            <a:fillRef idx="1001">
              <a:schemeClr val="lt1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8" name="Prostokąt 7"/>
          <p:cNvSpPr/>
          <p:nvPr/>
        </p:nvSpPr>
        <p:spPr>
          <a:xfrm>
            <a:off x="2568763" y="2990956"/>
            <a:ext cx="66718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5400" b="1" dirty="0">
                <a:solidFill>
                  <a:srgbClr val="052929"/>
                </a:solidFill>
              </a:rPr>
              <a:t>5</a:t>
            </a:r>
            <a:r>
              <a:rPr lang="pl-PL" sz="5400" b="1" dirty="0" smtClean="0">
                <a:solidFill>
                  <a:srgbClr val="052929"/>
                </a:solidFill>
              </a:rPr>
              <a:t>.2. Zadania społeczne</a:t>
            </a:r>
            <a:endParaRPr lang="pl-PL" sz="5400" b="1" dirty="0">
              <a:solidFill>
                <a:srgbClr val="05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3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8"/>
          <p:cNvSpPr/>
          <p:nvPr/>
        </p:nvSpPr>
        <p:spPr>
          <a:xfrm rot="10800000">
            <a:off x="3829623" y="3539103"/>
            <a:ext cx="8068293" cy="2867304"/>
          </a:xfrm>
          <a:custGeom>
            <a:avLst/>
            <a:gdLst/>
            <a:ahLst/>
            <a:cxnLst/>
            <a:rect l="l" t="t" r="r" b="b"/>
            <a:pathLst>
              <a:path w="20494092" h="9414259">
                <a:moveTo>
                  <a:pt x="20189292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9109459"/>
                </a:lnTo>
                <a:cubicBezTo>
                  <a:pt x="0" y="9278369"/>
                  <a:pt x="135890" y="9414259"/>
                  <a:pt x="304800" y="9414259"/>
                </a:cubicBezTo>
                <a:lnTo>
                  <a:pt x="20189292" y="9414259"/>
                </a:lnTo>
                <a:cubicBezTo>
                  <a:pt x="20358202" y="9414259"/>
                  <a:pt x="20494092" y="9278369"/>
                  <a:pt x="20494092" y="9109459"/>
                </a:cubicBezTo>
                <a:lnTo>
                  <a:pt x="20494092" y="304800"/>
                </a:lnTo>
                <a:cubicBezTo>
                  <a:pt x="20494092" y="135890"/>
                  <a:pt x="20358202" y="0"/>
                  <a:pt x="201892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</p:sp>
      <p:grpSp>
        <p:nvGrpSpPr>
          <p:cNvPr id="14" name="Group 7"/>
          <p:cNvGrpSpPr/>
          <p:nvPr/>
        </p:nvGrpSpPr>
        <p:grpSpPr>
          <a:xfrm rot="-10800000">
            <a:off x="3829625" y="149030"/>
            <a:ext cx="8099639" cy="2949769"/>
            <a:chOff x="0" y="0"/>
            <a:chExt cx="20494092" cy="9414259"/>
          </a:xfrm>
        </p:grpSpPr>
        <p:sp>
          <p:nvSpPr>
            <p:cNvPr id="16" name="Freeform 8"/>
            <p:cNvSpPr/>
            <p:nvPr/>
          </p:nvSpPr>
          <p:spPr>
            <a:xfrm>
              <a:off x="0" y="0"/>
              <a:ext cx="20494092" cy="9414259"/>
            </a:xfrm>
            <a:custGeom>
              <a:avLst/>
              <a:gdLst/>
              <a:ahLst/>
              <a:cxnLst/>
              <a:rect l="l" t="t" r="r" b="b"/>
              <a:pathLst>
                <a:path w="20494092" h="9414259">
                  <a:moveTo>
                    <a:pt x="201892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09459"/>
                  </a:lnTo>
                  <a:cubicBezTo>
                    <a:pt x="0" y="9278369"/>
                    <a:pt x="135890" y="9414259"/>
                    <a:pt x="304800" y="9414259"/>
                  </a:cubicBezTo>
                  <a:lnTo>
                    <a:pt x="20189292" y="9414259"/>
                  </a:lnTo>
                  <a:cubicBezTo>
                    <a:pt x="20358202" y="9414259"/>
                    <a:pt x="20494092" y="9278369"/>
                    <a:pt x="20494092" y="9109459"/>
                  </a:cubicBezTo>
                  <a:lnTo>
                    <a:pt x="20494092" y="304800"/>
                  </a:lnTo>
                  <a:cubicBezTo>
                    <a:pt x="20494092" y="135890"/>
                    <a:pt x="20358202" y="0"/>
                    <a:pt x="2018929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6"/>
            </a:lnRef>
            <a:fillRef idx="1001">
              <a:schemeClr val="lt1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7" name="pole tekstowe 6"/>
          <p:cNvSpPr txBox="1"/>
          <p:nvPr/>
        </p:nvSpPr>
        <p:spPr>
          <a:xfrm>
            <a:off x="3829625" y="1692980"/>
            <a:ext cx="81467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pl-PL" sz="2600" b="1" dirty="0">
                <a:solidFill>
                  <a:srgbClr val="005250"/>
                </a:solidFill>
              </a:rPr>
              <a:t>Tytuł przedsięwzięcia </a:t>
            </a:r>
            <a:r>
              <a:rPr lang="pl-PL" sz="2600" b="1" dirty="0" smtClean="0">
                <a:solidFill>
                  <a:srgbClr val="005250"/>
                </a:solidFill>
              </a:rPr>
              <a:t>inwestycyjnego:  </a:t>
            </a:r>
            <a:r>
              <a:rPr lang="pl-PL" sz="2600" dirty="0">
                <a:solidFill>
                  <a:srgbClr val="005250"/>
                </a:solidFill>
              </a:rPr>
              <a:t>Organizacja imprez </a:t>
            </a:r>
          </a:p>
          <a:p>
            <a:pPr algn="ctr" fontAlgn="ctr"/>
            <a:r>
              <a:rPr lang="pl-PL" sz="2600" dirty="0">
                <a:solidFill>
                  <a:srgbClr val="005250"/>
                </a:solidFill>
              </a:rPr>
              <a:t>i obchodów rocznicowych, </a:t>
            </a:r>
            <a:r>
              <a:rPr lang="pl-PL" sz="2600" dirty="0" smtClean="0">
                <a:solidFill>
                  <a:srgbClr val="005250"/>
                </a:solidFill>
              </a:rPr>
              <a:t>promocja</a:t>
            </a:r>
            <a:endParaRPr lang="pl-PL" sz="2600" dirty="0">
              <a:solidFill>
                <a:srgbClr val="00525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 flipH="1">
            <a:off x="1963328" y="778267"/>
            <a:ext cx="176040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prstClr val="white"/>
                </a:solidFill>
              </a:rPr>
              <a:t>Zadanie nr </a:t>
            </a:r>
            <a:r>
              <a:rPr lang="pl-PL" sz="3200" b="1" dirty="0" smtClean="0">
                <a:solidFill>
                  <a:prstClr val="white"/>
                </a:solidFill>
              </a:rPr>
              <a:t>1</a:t>
            </a:r>
            <a:endParaRPr lang="pl-PL" sz="3200" b="1" dirty="0">
              <a:solidFill>
                <a:prstClr val="white"/>
              </a:solidFill>
            </a:endParaRPr>
          </a:p>
          <a:p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044053" flipH="1" flipV="1">
            <a:off x="-5219345" y="2389264"/>
            <a:ext cx="9318202" cy="4600862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1859697">
            <a:off x="-5479707" y="-3019967"/>
            <a:ext cx="7621369" cy="6039935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6017538">
            <a:off x="-3272908" y="1194966"/>
            <a:ext cx="6281801" cy="497832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2034718" y="4151088"/>
            <a:ext cx="16176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prstClr val="white"/>
                </a:solidFill>
              </a:rPr>
              <a:t>Zadanie nr 2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3829623" y="5036255"/>
            <a:ext cx="80682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pl-PL" sz="2600" b="1" dirty="0">
                <a:solidFill>
                  <a:srgbClr val="005250"/>
                </a:solidFill>
              </a:rPr>
              <a:t>Tytuł przedsięwzięcia </a:t>
            </a:r>
            <a:r>
              <a:rPr lang="pl-PL" sz="2600" b="1" dirty="0" smtClean="0">
                <a:solidFill>
                  <a:srgbClr val="005250"/>
                </a:solidFill>
              </a:rPr>
              <a:t>inwestycyjnego</a:t>
            </a:r>
            <a:r>
              <a:rPr lang="pl-PL" sz="2600" dirty="0" smtClean="0">
                <a:solidFill>
                  <a:srgbClr val="005250"/>
                </a:solidFill>
              </a:rPr>
              <a:t>: </a:t>
            </a:r>
            <a:r>
              <a:rPr lang="pl-PL" sz="2600" dirty="0">
                <a:solidFill>
                  <a:srgbClr val="005250"/>
                </a:solidFill>
              </a:rPr>
              <a:t> Organizacja wydarzeń przy udziale Koła Gospodyń Wiejskich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3782530" y="400318"/>
            <a:ext cx="806829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600" b="1" dirty="0" smtClean="0">
                <a:solidFill>
                  <a:srgbClr val="052929"/>
                </a:solidFill>
              </a:rPr>
              <a:t>Obszar rozwojowy: </a:t>
            </a:r>
            <a:r>
              <a:rPr lang="pl-PL" sz="2600" dirty="0" smtClean="0">
                <a:solidFill>
                  <a:srgbClr val="052929"/>
                </a:solidFill>
              </a:rPr>
              <a:t>Przemysły </a:t>
            </a:r>
            <a:r>
              <a:rPr lang="pl-PL" sz="2600" dirty="0">
                <a:solidFill>
                  <a:srgbClr val="052929"/>
                </a:solidFill>
              </a:rPr>
              <a:t>kreatywne podobszar </a:t>
            </a:r>
            <a:r>
              <a:rPr lang="pl-PL" sz="2600" dirty="0" smtClean="0">
                <a:solidFill>
                  <a:srgbClr val="052929"/>
                </a:solidFill>
              </a:rPr>
              <a:t/>
            </a:r>
            <a:br>
              <a:rPr lang="pl-PL" sz="2600" dirty="0" smtClean="0">
                <a:solidFill>
                  <a:srgbClr val="052929"/>
                </a:solidFill>
              </a:rPr>
            </a:br>
            <a:r>
              <a:rPr lang="pl-PL" sz="2600" dirty="0" smtClean="0">
                <a:solidFill>
                  <a:srgbClr val="052929"/>
                </a:solidFill>
              </a:rPr>
              <a:t>a</a:t>
            </a:r>
            <a:r>
              <a:rPr lang="pl-PL" sz="2600" dirty="0">
                <a:solidFill>
                  <a:srgbClr val="052929"/>
                </a:solidFill>
              </a:rPr>
              <a:t>) przemysły kultury, </a:t>
            </a:r>
            <a:r>
              <a:rPr lang="pl-PL" sz="2600" dirty="0" smtClean="0">
                <a:solidFill>
                  <a:srgbClr val="052929"/>
                </a:solidFill>
              </a:rPr>
              <a:t>podobszar b</a:t>
            </a:r>
            <a:r>
              <a:rPr lang="pl-PL" sz="2600" dirty="0">
                <a:solidFill>
                  <a:srgbClr val="052929"/>
                </a:solidFill>
              </a:rPr>
              <a:t>) przemysły czasu </a:t>
            </a:r>
            <a:r>
              <a:rPr lang="pl-PL" sz="2600" dirty="0" smtClean="0">
                <a:solidFill>
                  <a:srgbClr val="052929"/>
                </a:solidFill>
              </a:rPr>
              <a:t>wolnego</a:t>
            </a:r>
            <a:endParaRPr lang="pl-PL" sz="2600" dirty="0">
              <a:solidFill>
                <a:srgbClr val="052929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723730" y="3676435"/>
            <a:ext cx="806829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600" b="1" dirty="0" smtClean="0">
                <a:solidFill>
                  <a:srgbClr val="052929"/>
                </a:solidFill>
              </a:rPr>
              <a:t>Obszar rozwojowy: </a:t>
            </a:r>
            <a:r>
              <a:rPr lang="pl-PL" sz="2600" dirty="0" smtClean="0">
                <a:solidFill>
                  <a:srgbClr val="052929"/>
                </a:solidFill>
              </a:rPr>
              <a:t>Przemysły </a:t>
            </a:r>
            <a:r>
              <a:rPr lang="pl-PL" sz="2600" dirty="0">
                <a:solidFill>
                  <a:srgbClr val="052929"/>
                </a:solidFill>
              </a:rPr>
              <a:t>kreatywne podobszar </a:t>
            </a:r>
            <a:r>
              <a:rPr lang="pl-PL" sz="2600" dirty="0" smtClean="0">
                <a:solidFill>
                  <a:srgbClr val="052929"/>
                </a:solidFill>
              </a:rPr>
              <a:t/>
            </a:r>
            <a:br>
              <a:rPr lang="pl-PL" sz="2600" dirty="0" smtClean="0">
                <a:solidFill>
                  <a:srgbClr val="052929"/>
                </a:solidFill>
              </a:rPr>
            </a:br>
            <a:r>
              <a:rPr lang="pl-PL" sz="2600" dirty="0" smtClean="0">
                <a:solidFill>
                  <a:srgbClr val="052929"/>
                </a:solidFill>
              </a:rPr>
              <a:t>a</a:t>
            </a:r>
            <a:r>
              <a:rPr lang="pl-PL" sz="2600" dirty="0">
                <a:solidFill>
                  <a:srgbClr val="052929"/>
                </a:solidFill>
              </a:rPr>
              <a:t>) przemysły kultury, </a:t>
            </a:r>
            <a:r>
              <a:rPr lang="pl-PL" sz="2600" dirty="0" smtClean="0">
                <a:solidFill>
                  <a:srgbClr val="052929"/>
                </a:solidFill>
              </a:rPr>
              <a:t>podobszar b</a:t>
            </a:r>
            <a:r>
              <a:rPr lang="pl-PL" sz="2600" dirty="0">
                <a:solidFill>
                  <a:srgbClr val="052929"/>
                </a:solidFill>
              </a:rPr>
              <a:t>) przemysły czasu </a:t>
            </a:r>
            <a:r>
              <a:rPr lang="pl-PL" sz="2600" dirty="0" smtClean="0">
                <a:solidFill>
                  <a:srgbClr val="052929"/>
                </a:solidFill>
              </a:rPr>
              <a:t>wolnego</a:t>
            </a:r>
            <a:endParaRPr lang="pl-PL" sz="2600" dirty="0">
              <a:solidFill>
                <a:srgbClr val="05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4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8"/>
          <p:cNvSpPr/>
          <p:nvPr/>
        </p:nvSpPr>
        <p:spPr>
          <a:xfrm rot="10800000">
            <a:off x="3829623" y="3539103"/>
            <a:ext cx="8068293" cy="2867304"/>
          </a:xfrm>
          <a:custGeom>
            <a:avLst/>
            <a:gdLst/>
            <a:ahLst/>
            <a:cxnLst/>
            <a:rect l="l" t="t" r="r" b="b"/>
            <a:pathLst>
              <a:path w="20494092" h="9414259">
                <a:moveTo>
                  <a:pt x="20189292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9109459"/>
                </a:lnTo>
                <a:cubicBezTo>
                  <a:pt x="0" y="9278369"/>
                  <a:pt x="135890" y="9414259"/>
                  <a:pt x="304800" y="9414259"/>
                </a:cubicBezTo>
                <a:lnTo>
                  <a:pt x="20189292" y="9414259"/>
                </a:lnTo>
                <a:cubicBezTo>
                  <a:pt x="20358202" y="9414259"/>
                  <a:pt x="20494092" y="9278369"/>
                  <a:pt x="20494092" y="9109459"/>
                </a:cubicBezTo>
                <a:lnTo>
                  <a:pt x="20494092" y="304800"/>
                </a:lnTo>
                <a:cubicBezTo>
                  <a:pt x="20494092" y="135890"/>
                  <a:pt x="20358202" y="0"/>
                  <a:pt x="201892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</p:sp>
      <p:grpSp>
        <p:nvGrpSpPr>
          <p:cNvPr id="14" name="Group 7"/>
          <p:cNvGrpSpPr/>
          <p:nvPr/>
        </p:nvGrpSpPr>
        <p:grpSpPr>
          <a:xfrm rot="-10800000">
            <a:off x="3829625" y="149030"/>
            <a:ext cx="8099639" cy="2949769"/>
            <a:chOff x="0" y="0"/>
            <a:chExt cx="20494092" cy="9414259"/>
          </a:xfrm>
        </p:grpSpPr>
        <p:sp>
          <p:nvSpPr>
            <p:cNvPr id="16" name="Freeform 8"/>
            <p:cNvSpPr/>
            <p:nvPr/>
          </p:nvSpPr>
          <p:spPr>
            <a:xfrm>
              <a:off x="0" y="0"/>
              <a:ext cx="20494092" cy="9414259"/>
            </a:xfrm>
            <a:custGeom>
              <a:avLst/>
              <a:gdLst/>
              <a:ahLst/>
              <a:cxnLst/>
              <a:rect l="l" t="t" r="r" b="b"/>
              <a:pathLst>
                <a:path w="20494092" h="9414259">
                  <a:moveTo>
                    <a:pt x="201892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09459"/>
                  </a:lnTo>
                  <a:cubicBezTo>
                    <a:pt x="0" y="9278369"/>
                    <a:pt x="135890" y="9414259"/>
                    <a:pt x="304800" y="9414259"/>
                  </a:cubicBezTo>
                  <a:lnTo>
                    <a:pt x="20189292" y="9414259"/>
                  </a:lnTo>
                  <a:cubicBezTo>
                    <a:pt x="20358202" y="9414259"/>
                    <a:pt x="20494092" y="9278369"/>
                    <a:pt x="20494092" y="9109459"/>
                  </a:cubicBezTo>
                  <a:lnTo>
                    <a:pt x="20494092" y="304800"/>
                  </a:lnTo>
                  <a:cubicBezTo>
                    <a:pt x="20494092" y="135890"/>
                    <a:pt x="20358202" y="0"/>
                    <a:pt x="2018929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6"/>
            </a:lnRef>
            <a:fillRef idx="1001">
              <a:schemeClr val="lt1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7" name="pole tekstowe 6"/>
          <p:cNvSpPr txBox="1"/>
          <p:nvPr/>
        </p:nvSpPr>
        <p:spPr>
          <a:xfrm>
            <a:off x="3829625" y="1692980"/>
            <a:ext cx="81467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pl-PL" sz="2600" b="1" dirty="0">
                <a:solidFill>
                  <a:srgbClr val="005250"/>
                </a:solidFill>
              </a:rPr>
              <a:t>Tytuł przedsięwzięcia </a:t>
            </a:r>
            <a:r>
              <a:rPr lang="pl-PL" sz="2600" b="1" dirty="0" smtClean="0">
                <a:solidFill>
                  <a:srgbClr val="005250"/>
                </a:solidFill>
              </a:rPr>
              <a:t>inwestycyjnego:  </a:t>
            </a:r>
            <a:r>
              <a:rPr lang="pl-PL" sz="2600" dirty="0">
                <a:solidFill>
                  <a:srgbClr val="005250"/>
                </a:solidFill>
              </a:rPr>
              <a:t>Zintegrowane Centrum Pomocy dla Społeczności Lokalnej </a:t>
            </a:r>
            <a:r>
              <a:rPr lang="pl-PL" sz="2600" dirty="0" smtClean="0">
                <a:solidFill>
                  <a:srgbClr val="005250"/>
                </a:solidFill>
              </a:rPr>
              <a:t>Rożnów</a:t>
            </a:r>
            <a:endParaRPr lang="pl-PL" sz="2600" dirty="0">
              <a:solidFill>
                <a:srgbClr val="00525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 flipH="1">
            <a:off x="1963328" y="778267"/>
            <a:ext cx="176040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prstClr val="white"/>
                </a:solidFill>
              </a:rPr>
              <a:t>Zadanie nr 3</a:t>
            </a:r>
          </a:p>
          <a:p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044053" flipH="1" flipV="1">
            <a:off x="-5219345" y="2389264"/>
            <a:ext cx="9318202" cy="4600862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1859697">
            <a:off x="-5479707" y="-3019967"/>
            <a:ext cx="7621369" cy="6039935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6017538">
            <a:off x="-3272908" y="1194966"/>
            <a:ext cx="6281801" cy="4978328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2034718" y="4151088"/>
            <a:ext cx="16176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prstClr val="white"/>
                </a:solidFill>
              </a:rPr>
              <a:t>Zadanie nr </a:t>
            </a:r>
            <a:r>
              <a:rPr lang="pl-PL" sz="3200" b="1" dirty="0" smtClean="0">
                <a:solidFill>
                  <a:prstClr val="white"/>
                </a:solidFill>
              </a:rPr>
              <a:t>4</a:t>
            </a:r>
            <a:endParaRPr lang="pl-PL" sz="3200" b="1" dirty="0">
              <a:solidFill>
                <a:prstClr val="white"/>
              </a:solidFill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3829623" y="5036255"/>
            <a:ext cx="80682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pl-PL" sz="2600" b="1" dirty="0">
                <a:solidFill>
                  <a:srgbClr val="005250"/>
                </a:solidFill>
              </a:rPr>
              <a:t>Tytuł przedsięwzięcia </a:t>
            </a:r>
            <a:r>
              <a:rPr lang="pl-PL" sz="2600" b="1" dirty="0" smtClean="0">
                <a:solidFill>
                  <a:srgbClr val="005250"/>
                </a:solidFill>
              </a:rPr>
              <a:t>inwestycyjnego</a:t>
            </a:r>
            <a:r>
              <a:rPr lang="pl-PL" sz="2600" dirty="0" smtClean="0">
                <a:solidFill>
                  <a:srgbClr val="005250"/>
                </a:solidFill>
              </a:rPr>
              <a:t>: </a:t>
            </a:r>
            <a:r>
              <a:rPr lang="pl-PL" sz="2600" dirty="0">
                <a:solidFill>
                  <a:srgbClr val="005250"/>
                </a:solidFill>
              </a:rPr>
              <a:t> Organizacja czasu wolnego </a:t>
            </a:r>
            <a:r>
              <a:rPr lang="pl-PL" sz="2600" dirty="0" smtClean="0">
                <a:solidFill>
                  <a:srgbClr val="005250"/>
                </a:solidFill>
              </a:rPr>
              <a:t>w </a:t>
            </a:r>
            <a:r>
              <a:rPr lang="pl-PL" sz="2600" dirty="0">
                <a:solidFill>
                  <a:srgbClr val="005250"/>
                </a:solidFill>
              </a:rPr>
              <a:t>miejscowościach Rożnów, Gródek nad </a:t>
            </a:r>
            <a:r>
              <a:rPr lang="pl-PL" sz="2600" dirty="0" smtClean="0">
                <a:solidFill>
                  <a:srgbClr val="005250"/>
                </a:solidFill>
              </a:rPr>
              <a:t>Dunajcem</a:t>
            </a:r>
            <a:endParaRPr lang="pl-PL" sz="2600" dirty="0">
              <a:solidFill>
                <a:srgbClr val="005250"/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3782530" y="400318"/>
            <a:ext cx="806829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600" b="1" dirty="0" smtClean="0">
                <a:solidFill>
                  <a:srgbClr val="052929"/>
                </a:solidFill>
              </a:rPr>
              <a:t>Obszar rozwojowy: </a:t>
            </a:r>
            <a:r>
              <a:rPr lang="pl-PL" sz="2600" dirty="0" smtClean="0">
                <a:solidFill>
                  <a:srgbClr val="052929"/>
                </a:solidFill>
              </a:rPr>
              <a:t>Partnerstwo i współpraca</a:t>
            </a:r>
            <a:endParaRPr lang="pl-PL" sz="2600" dirty="0">
              <a:solidFill>
                <a:srgbClr val="052929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723730" y="3676435"/>
            <a:ext cx="806829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600" b="1" dirty="0" smtClean="0">
                <a:solidFill>
                  <a:srgbClr val="052929"/>
                </a:solidFill>
              </a:rPr>
              <a:t>Obszar rozwojowy: </a:t>
            </a:r>
            <a:r>
              <a:rPr lang="pl-PL" sz="2600" dirty="0" smtClean="0">
                <a:solidFill>
                  <a:srgbClr val="052929"/>
                </a:solidFill>
              </a:rPr>
              <a:t>Przemysły </a:t>
            </a:r>
            <a:r>
              <a:rPr lang="pl-PL" sz="2600" dirty="0">
                <a:solidFill>
                  <a:srgbClr val="052929"/>
                </a:solidFill>
              </a:rPr>
              <a:t>kreatywne podobszar </a:t>
            </a:r>
            <a:r>
              <a:rPr lang="pl-PL" sz="2600" dirty="0" smtClean="0">
                <a:solidFill>
                  <a:srgbClr val="052929"/>
                </a:solidFill>
              </a:rPr>
              <a:t/>
            </a:r>
            <a:br>
              <a:rPr lang="pl-PL" sz="2600" dirty="0" smtClean="0">
                <a:solidFill>
                  <a:srgbClr val="052929"/>
                </a:solidFill>
              </a:rPr>
            </a:br>
            <a:r>
              <a:rPr lang="pl-PL" sz="2600" dirty="0" smtClean="0">
                <a:solidFill>
                  <a:srgbClr val="052929"/>
                </a:solidFill>
              </a:rPr>
              <a:t>a</a:t>
            </a:r>
            <a:r>
              <a:rPr lang="pl-PL" sz="2600" dirty="0">
                <a:solidFill>
                  <a:srgbClr val="052929"/>
                </a:solidFill>
              </a:rPr>
              <a:t>) przemysły kultury, </a:t>
            </a:r>
            <a:r>
              <a:rPr lang="pl-PL" sz="2600" dirty="0" smtClean="0">
                <a:solidFill>
                  <a:srgbClr val="052929"/>
                </a:solidFill>
              </a:rPr>
              <a:t>podobszar b</a:t>
            </a:r>
            <a:r>
              <a:rPr lang="pl-PL" sz="2600" dirty="0">
                <a:solidFill>
                  <a:srgbClr val="052929"/>
                </a:solidFill>
              </a:rPr>
              <a:t>) przemysły czasu </a:t>
            </a:r>
            <a:r>
              <a:rPr lang="pl-PL" sz="2600" dirty="0" smtClean="0">
                <a:solidFill>
                  <a:srgbClr val="052929"/>
                </a:solidFill>
              </a:rPr>
              <a:t>wolnego</a:t>
            </a:r>
            <a:endParaRPr lang="pl-PL" sz="2600" dirty="0">
              <a:solidFill>
                <a:srgbClr val="05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75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149503">
            <a:off x="6970551" y="3737271"/>
            <a:ext cx="8857727" cy="5868244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684482" y="1310571"/>
            <a:ext cx="6080045" cy="661773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116993" y="-1057854"/>
            <a:ext cx="5192177" cy="4114800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-1866078"/>
            <a:ext cx="3878199" cy="4114800"/>
          </a:xfrm>
          <a:prstGeom prst="rect">
            <a:avLst/>
          </a:prstGeom>
        </p:spPr>
      </p:pic>
      <p:sp>
        <p:nvSpPr>
          <p:cNvPr id="6" name="Freeform 8"/>
          <p:cNvSpPr/>
          <p:nvPr/>
        </p:nvSpPr>
        <p:spPr>
          <a:xfrm rot="10800000">
            <a:off x="1112587" y="1310572"/>
            <a:ext cx="10109766" cy="3969681"/>
          </a:xfrm>
          <a:custGeom>
            <a:avLst/>
            <a:gdLst/>
            <a:ahLst/>
            <a:cxnLst/>
            <a:rect l="l" t="t" r="r" b="b"/>
            <a:pathLst>
              <a:path w="20494092" h="9414259">
                <a:moveTo>
                  <a:pt x="20189292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9109459"/>
                </a:lnTo>
                <a:cubicBezTo>
                  <a:pt x="0" y="9278369"/>
                  <a:pt x="135890" y="9414259"/>
                  <a:pt x="304800" y="9414259"/>
                </a:cubicBezTo>
                <a:lnTo>
                  <a:pt x="20189292" y="9414259"/>
                </a:lnTo>
                <a:cubicBezTo>
                  <a:pt x="20358202" y="9414259"/>
                  <a:pt x="20494092" y="9278369"/>
                  <a:pt x="20494092" y="9109459"/>
                </a:cubicBezTo>
                <a:lnTo>
                  <a:pt x="20494092" y="304800"/>
                </a:lnTo>
                <a:cubicBezTo>
                  <a:pt x="20494092" y="135890"/>
                  <a:pt x="20358202" y="0"/>
                  <a:pt x="201892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4" name="pole tekstowe 3"/>
          <p:cNvSpPr txBox="1"/>
          <p:nvPr/>
        </p:nvSpPr>
        <p:spPr>
          <a:xfrm>
            <a:off x="1337517" y="1556474"/>
            <a:ext cx="965990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ln>
                  <a:solidFill>
                    <a:srgbClr val="133134"/>
                  </a:solidFill>
                </a:ln>
                <a:solidFill>
                  <a:srgbClr val="052929"/>
                </a:solidFill>
                <a:cs typeface="Times New Roman" panose="02020603050405020304" pitchFamily="18" charset="0"/>
              </a:rPr>
              <a:t>6. Model struktury funkcjonalno-przestrzennej gminy Gródek nad Dunajcem oraz ustalenia </a:t>
            </a:r>
            <a:br>
              <a:rPr lang="pl-PL" sz="4400" b="1" dirty="0" smtClean="0">
                <a:ln>
                  <a:solidFill>
                    <a:srgbClr val="133134"/>
                  </a:solidFill>
                </a:ln>
                <a:solidFill>
                  <a:srgbClr val="052929"/>
                </a:solidFill>
                <a:cs typeface="Times New Roman" panose="02020603050405020304" pitchFamily="18" charset="0"/>
              </a:rPr>
            </a:br>
            <a:r>
              <a:rPr lang="pl-PL" sz="4400" b="1" dirty="0" smtClean="0">
                <a:ln>
                  <a:solidFill>
                    <a:srgbClr val="133134"/>
                  </a:solidFill>
                </a:ln>
                <a:solidFill>
                  <a:srgbClr val="052929"/>
                </a:solidFill>
                <a:cs typeface="Times New Roman" panose="02020603050405020304" pitchFamily="18" charset="0"/>
              </a:rPr>
              <a:t>i rekomendacje w zakresie kształtowania i prowadzenia polityki przestrzennej. </a:t>
            </a:r>
            <a:endParaRPr lang="pl-PL" sz="4400" b="1" dirty="0">
              <a:ln>
                <a:solidFill>
                  <a:srgbClr val="133134"/>
                </a:solidFill>
              </a:ln>
              <a:solidFill>
                <a:srgbClr val="05292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60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"/>
          <p:cNvGrpSpPr/>
          <p:nvPr/>
        </p:nvGrpSpPr>
        <p:grpSpPr>
          <a:xfrm rot="-5400000">
            <a:off x="5049198" y="-589605"/>
            <a:ext cx="5587999" cy="8037209"/>
            <a:chOff x="0" y="0"/>
            <a:chExt cx="10679483" cy="8816162"/>
          </a:xfrm>
          <a:solidFill>
            <a:schemeClr val="bg1">
              <a:lumMod val="95000"/>
            </a:schemeClr>
          </a:solidFill>
        </p:grpSpPr>
        <p:sp>
          <p:nvSpPr>
            <p:cNvPr id="14" name="Freeform 7"/>
            <p:cNvSpPr/>
            <p:nvPr/>
          </p:nvSpPr>
          <p:spPr>
            <a:xfrm>
              <a:off x="0" y="0"/>
              <a:ext cx="10679482" cy="8816162"/>
            </a:xfrm>
            <a:custGeom>
              <a:avLst/>
              <a:gdLst/>
              <a:ahLst/>
              <a:cxnLst/>
              <a:rect l="l" t="t" r="r" b="b"/>
              <a:pathLst>
                <a:path w="10679482" h="8816162">
                  <a:moveTo>
                    <a:pt x="1037468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11362"/>
                  </a:lnTo>
                  <a:cubicBezTo>
                    <a:pt x="0" y="8680272"/>
                    <a:pt x="135890" y="8816162"/>
                    <a:pt x="304800" y="8816162"/>
                  </a:cubicBezTo>
                  <a:lnTo>
                    <a:pt x="10374682" y="8816162"/>
                  </a:lnTo>
                  <a:cubicBezTo>
                    <a:pt x="10543593" y="8816162"/>
                    <a:pt x="10679482" y="8680272"/>
                    <a:pt x="10679482" y="8511362"/>
                  </a:cubicBezTo>
                  <a:lnTo>
                    <a:pt x="10679482" y="304800"/>
                  </a:lnTo>
                  <a:cubicBezTo>
                    <a:pt x="10679482" y="135890"/>
                    <a:pt x="10543593" y="0"/>
                    <a:pt x="10374682" y="0"/>
                  </a:cubicBezTo>
                  <a:close/>
                </a:path>
              </a:pathLst>
            </a:custGeom>
            <a:grpFill/>
            <a:ln>
              <a:solidFill>
                <a:srgbClr val="052929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3" name="pole tekstowe 2"/>
          <p:cNvSpPr txBox="1"/>
          <p:nvPr/>
        </p:nvSpPr>
        <p:spPr>
          <a:xfrm>
            <a:off x="4062975" y="797519"/>
            <a:ext cx="7560443" cy="5262959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algn="ctr" defTabSz="914180"/>
            <a:r>
              <a:rPr lang="pl-PL" sz="2800" b="1" dirty="0">
                <a:solidFill>
                  <a:srgbClr val="052929"/>
                </a:solidFill>
                <a:effectLst>
                  <a:glow rad="101600">
                    <a:srgbClr val="EEECE1">
                      <a:alpha val="60000"/>
                    </a:srgbClr>
                  </a:glow>
                </a:effectLst>
              </a:rPr>
              <a:t>Zgodnie z art. 10e ust. 3 pkt 4 ustawy z dnia 8 marca 1990 r. o samorządnie gminnym, „Strategia Rozwoju Gminy Gródek nad Dunajcem na lata 2021-2030”, określa </a:t>
            </a:r>
          </a:p>
          <a:p>
            <a:pPr algn="ctr" defTabSz="914180"/>
            <a:r>
              <a:rPr lang="pl-PL" sz="2800" b="1" dirty="0">
                <a:solidFill>
                  <a:srgbClr val="052929"/>
                </a:solidFill>
                <a:effectLst>
                  <a:glow rad="101600">
                    <a:srgbClr val="EEECE1">
                      <a:alpha val="60000"/>
                    </a:srgbClr>
                  </a:glow>
                </a:effectLst>
              </a:rPr>
              <a:t>w szczególności „model struktury funkcjonalno-przestrzennej”, czyli długookresową strategiczną wizję rozwoju gminy. Wynika on z wewnętrznych i zewnętrznych uwarunkowań, zdiagnozowanych potrzeb i potencjału gminy z uwzględnieniem jej specyfiki i zróżnicowania. Struktura funkcjonalno-przestrzenna gminy Gródek nad Dunajcem została przedstawiona za pomocą trzech map: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044053" flipH="1" flipV="1">
            <a:off x="-4891329" y="2534852"/>
            <a:ext cx="9318202" cy="4600862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859697">
            <a:off x="-3810684" y="-2384966"/>
            <a:ext cx="7621369" cy="6039935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017538">
            <a:off x="-2326604" y="1114913"/>
            <a:ext cx="6281801" cy="497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6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7"/>
          <p:cNvGrpSpPr/>
          <p:nvPr/>
        </p:nvGrpSpPr>
        <p:grpSpPr>
          <a:xfrm rot="-10800000">
            <a:off x="1162428" y="4681902"/>
            <a:ext cx="9401964" cy="1354238"/>
            <a:chOff x="0" y="0"/>
            <a:chExt cx="20494092" cy="9414259"/>
          </a:xfrm>
        </p:grpSpPr>
        <p:sp>
          <p:nvSpPr>
            <p:cNvPr id="27" name="Freeform 8"/>
            <p:cNvSpPr/>
            <p:nvPr/>
          </p:nvSpPr>
          <p:spPr>
            <a:xfrm>
              <a:off x="0" y="0"/>
              <a:ext cx="20494092" cy="9414259"/>
            </a:xfrm>
            <a:custGeom>
              <a:avLst/>
              <a:gdLst/>
              <a:ahLst/>
              <a:cxnLst/>
              <a:rect l="l" t="t" r="r" b="b"/>
              <a:pathLst>
                <a:path w="20494092" h="9414259">
                  <a:moveTo>
                    <a:pt x="201892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09459"/>
                  </a:lnTo>
                  <a:cubicBezTo>
                    <a:pt x="0" y="9278369"/>
                    <a:pt x="135890" y="9414259"/>
                    <a:pt x="304800" y="9414259"/>
                  </a:cubicBezTo>
                  <a:lnTo>
                    <a:pt x="20189292" y="9414259"/>
                  </a:lnTo>
                  <a:cubicBezTo>
                    <a:pt x="20358202" y="9414259"/>
                    <a:pt x="20494092" y="9278369"/>
                    <a:pt x="20494092" y="9109459"/>
                  </a:cubicBezTo>
                  <a:lnTo>
                    <a:pt x="20494092" y="304800"/>
                  </a:lnTo>
                  <a:cubicBezTo>
                    <a:pt x="20494092" y="135890"/>
                    <a:pt x="20358202" y="0"/>
                    <a:pt x="2018929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6"/>
            </a:lnRef>
            <a:fillRef idx="1001">
              <a:schemeClr val="lt1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grpSp>
        <p:nvGrpSpPr>
          <p:cNvPr id="23" name="Group 7"/>
          <p:cNvGrpSpPr/>
          <p:nvPr/>
        </p:nvGrpSpPr>
        <p:grpSpPr>
          <a:xfrm rot="-10800000">
            <a:off x="1162428" y="2654941"/>
            <a:ext cx="9401964" cy="1354238"/>
            <a:chOff x="0" y="0"/>
            <a:chExt cx="20494092" cy="9414259"/>
          </a:xfrm>
        </p:grpSpPr>
        <p:sp>
          <p:nvSpPr>
            <p:cNvPr id="24" name="Freeform 8"/>
            <p:cNvSpPr/>
            <p:nvPr/>
          </p:nvSpPr>
          <p:spPr>
            <a:xfrm>
              <a:off x="0" y="0"/>
              <a:ext cx="20494092" cy="9414259"/>
            </a:xfrm>
            <a:custGeom>
              <a:avLst/>
              <a:gdLst/>
              <a:ahLst/>
              <a:cxnLst/>
              <a:rect l="l" t="t" r="r" b="b"/>
              <a:pathLst>
                <a:path w="20494092" h="9414259">
                  <a:moveTo>
                    <a:pt x="201892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09459"/>
                  </a:lnTo>
                  <a:cubicBezTo>
                    <a:pt x="0" y="9278369"/>
                    <a:pt x="135890" y="9414259"/>
                    <a:pt x="304800" y="9414259"/>
                  </a:cubicBezTo>
                  <a:lnTo>
                    <a:pt x="20189292" y="9414259"/>
                  </a:lnTo>
                  <a:cubicBezTo>
                    <a:pt x="20358202" y="9414259"/>
                    <a:pt x="20494092" y="9278369"/>
                    <a:pt x="20494092" y="9109459"/>
                  </a:cubicBezTo>
                  <a:lnTo>
                    <a:pt x="20494092" y="304800"/>
                  </a:lnTo>
                  <a:cubicBezTo>
                    <a:pt x="20494092" y="135890"/>
                    <a:pt x="20358202" y="0"/>
                    <a:pt x="2018929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6"/>
            </a:lnRef>
            <a:fillRef idx="1001">
              <a:schemeClr val="lt1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grpSp>
        <p:nvGrpSpPr>
          <p:cNvPr id="14" name="Group 7"/>
          <p:cNvGrpSpPr/>
          <p:nvPr/>
        </p:nvGrpSpPr>
        <p:grpSpPr>
          <a:xfrm rot="-10800000">
            <a:off x="1181100" y="660399"/>
            <a:ext cx="9401964" cy="1354238"/>
            <a:chOff x="0" y="0"/>
            <a:chExt cx="20494092" cy="9414259"/>
          </a:xfrm>
        </p:grpSpPr>
        <p:sp>
          <p:nvSpPr>
            <p:cNvPr id="16" name="Freeform 8"/>
            <p:cNvSpPr/>
            <p:nvPr/>
          </p:nvSpPr>
          <p:spPr>
            <a:xfrm>
              <a:off x="0" y="0"/>
              <a:ext cx="20494092" cy="9414259"/>
            </a:xfrm>
            <a:custGeom>
              <a:avLst/>
              <a:gdLst/>
              <a:ahLst/>
              <a:cxnLst/>
              <a:rect l="l" t="t" r="r" b="b"/>
              <a:pathLst>
                <a:path w="20494092" h="9414259">
                  <a:moveTo>
                    <a:pt x="201892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09459"/>
                  </a:lnTo>
                  <a:cubicBezTo>
                    <a:pt x="0" y="9278369"/>
                    <a:pt x="135890" y="9414259"/>
                    <a:pt x="304800" y="9414259"/>
                  </a:cubicBezTo>
                  <a:lnTo>
                    <a:pt x="20189292" y="9414259"/>
                  </a:lnTo>
                  <a:cubicBezTo>
                    <a:pt x="20358202" y="9414259"/>
                    <a:pt x="20494092" y="9278369"/>
                    <a:pt x="20494092" y="9109459"/>
                  </a:cubicBezTo>
                  <a:lnTo>
                    <a:pt x="20494092" y="304800"/>
                  </a:lnTo>
                  <a:cubicBezTo>
                    <a:pt x="20494092" y="135890"/>
                    <a:pt x="20358202" y="0"/>
                    <a:pt x="2018929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6"/>
            </a:lnRef>
            <a:fillRef idx="1001">
              <a:schemeClr val="lt1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4" name="TextBox 4"/>
          <p:cNvSpPr txBox="1"/>
          <p:nvPr/>
        </p:nvSpPr>
        <p:spPr>
          <a:xfrm>
            <a:off x="1895762" y="909388"/>
            <a:ext cx="8099640" cy="856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ctr" fontAlgn="ctr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pl-PL" sz="2600" b="1" dirty="0" smtClean="0">
                <a:solidFill>
                  <a:srgbClr val="052929"/>
                </a:solidFill>
              </a:rPr>
              <a:t>Mapa </a:t>
            </a:r>
            <a:r>
              <a:rPr lang="pl-PL" sz="2600" b="1" dirty="0">
                <a:solidFill>
                  <a:srgbClr val="052929"/>
                </a:solidFill>
              </a:rPr>
              <a:t>nr 1 - Rozmieszczenie zadań inwestycyjnych </a:t>
            </a:r>
            <a:r>
              <a:rPr lang="pl-PL" sz="2600" b="1" dirty="0" smtClean="0">
                <a:solidFill>
                  <a:srgbClr val="052929"/>
                </a:solidFill>
              </a:rPr>
              <a:t/>
            </a:r>
            <a:br>
              <a:rPr lang="pl-PL" sz="2600" b="1" dirty="0" smtClean="0">
                <a:solidFill>
                  <a:srgbClr val="052929"/>
                </a:solidFill>
              </a:rPr>
            </a:br>
            <a:r>
              <a:rPr lang="pl-PL" sz="2600" b="1" dirty="0" smtClean="0">
                <a:solidFill>
                  <a:srgbClr val="052929"/>
                </a:solidFill>
              </a:rPr>
              <a:t>w </a:t>
            </a:r>
            <a:r>
              <a:rPr lang="pl-PL" sz="2600" b="1" dirty="0">
                <a:solidFill>
                  <a:srgbClr val="052929"/>
                </a:solidFill>
              </a:rPr>
              <a:t>Gminie Gródek nad </a:t>
            </a:r>
            <a:r>
              <a:rPr lang="pl-PL" sz="2600" b="1" dirty="0" smtClean="0">
                <a:solidFill>
                  <a:srgbClr val="052929"/>
                </a:solidFill>
              </a:rPr>
              <a:t>Dunajcem</a:t>
            </a:r>
            <a:endParaRPr lang="pl-PL" sz="2600" dirty="0">
              <a:solidFill>
                <a:srgbClr val="052929"/>
              </a:solidFill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044053" flipH="1" flipV="1">
            <a:off x="-5219345" y="2389264"/>
            <a:ext cx="9318202" cy="4600862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1859697">
            <a:off x="-5479707" y="-3019967"/>
            <a:ext cx="7621369" cy="6039935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6017538">
            <a:off x="-3272908" y="1194966"/>
            <a:ext cx="6281801" cy="4978328"/>
          </a:xfrm>
          <a:prstGeom prst="rect">
            <a:avLst/>
          </a:prstGeom>
        </p:spPr>
      </p:pic>
      <p:sp>
        <p:nvSpPr>
          <p:cNvPr id="28" name="TextBox 4"/>
          <p:cNvSpPr txBox="1"/>
          <p:nvPr/>
        </p:nvSpPr>
        <p:spPr>
          <a:xfrm>
            <a:off x="1813590" y="2903930"/>
            <a:ext cx="8099640" cy="856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ctr" fontAlgn="ctr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pl-PL" sz="2600" b="1" dirty="0" smtClean="0">
                <a:solidFill>
                  <a:srgbClr val="052929"/>
                </a:solidFill>
              </a:rPr>
              <a:t>Mapa </a:t>
            </a:r>
            <a:r>
              <a:rPr lang="pl-PL" sz="2600" b="1" dirty="0">
                <a:solidFill>
                  <a:srgbClr val="052929"/>
                </a:solidFill>
              </a:rPr>
              <a:t>nr 2 - Obszary rozwojowe Gminy Gródek nad </a:t>
            </a:r>
            <a:r>
              <a:rPr lang="pl-PL" sz="2600" b="1" dirty="0" smtClean="0">
                <a:solidFill>
                  <a:srgbClr val="052929"/>
                </a:solidFill>
              </a:rPr>
              <a:t>Dunajcem</a:t>
            </a:r>
            <a:endParaRPr lang="pl-PL" sz="2600" dirty="0">
              <a:solidFill>
                <a:srgbClr val="052929"/>
              </a:solidFill>
            </a:endParaRPr>
          </a:p>
        </p:txBody>
      </p:sp>
      <p:sp>
        <p:nvSpPr>
          <p:cNvPr id="30" name="TextBox 4"/>
          <p:cNvSpPr txBox="1"/>
          <p:nvPr/>
        </p:nvSpPr>
        <p:spPr>
          <a:xfrm>
            <a:off x="1832262" y="4875606"/>
            <a:ext cx="8099640" cy="856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ctr" fontAlgn="ctr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pl-PL" sz="2600" b="1" dirty="0" smtClean="0">
                <a:solidFill>
                  <a:srgbClr val="052929"/>
                </a:solidFill>
              </a:rPr>
              <a:t>Mapa </a:t>
            </a:r>
            <a:r>
              <a:rPr lang="pl-PL" sz="2600" b="1" dirty="0">
                <a:solidFill>
                  <a:srgbClr val="052929"/>
                </a:solidFill>
              </a:rPr>
              <a:t>nr 3 - Struktura przestrzenno-funkcjonalna Gminy Gródek nad </a:t>
            </a:r>
            <a:r>
              <a:rPr lang="pl-PL" sz="2600" b="1" dirty="0" smtClean="0">
                <a:solidFill>
                  <a:srgbClr val="052929"/>
                </a:solidFill>
              </a:rPr>
              <a:t>Dunajcem</a:t>
            </a:r>
            <a:endParaRPr lang="pl-PL" sz="2600" dirty="0">
              <a:solidFill>
                <a:srgbClr val="05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0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46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52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1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5750" y="-236855"/>
            <a:ext cx="4175579" cy="7404100"/>
            <a:chOff x="0" y="0"/>
            <a:chExt cx="2519633" cy="3756895"/>
          </a:xfrm>
          <a:solidFill>
            <a:srgbClr val="D4C1AC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519633" cy="3756895"/>
            </a:xfrm>
            <a:custGeom>
              <a:avLst/>
              <a:gdLst/>
              <a:ahLst/>
              <a:cxnLst/>
              <a:rect l="l" t="t" r="r" b="b"/>
              <a:pathLst>
                <a:path w="2519633" h="3756895">
                  <a:moveTo>
                    <a:pt x="0" y="0"/>
                  </a:moveTo>
                  <a:lnTo>
                    <a:pt x="2519633" y="0"/>
                  </a:lnTo>
                  <a:lnTo>
                    <a:pt x="2519633" y="3756895"/>
                  </a:lnTo>
                  <a:lnTo>
                    <a:pt x="0" y="3756895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TextBox 4"/>
          <p:cNvSpPr txBox="1"/>
          <p:nvPr/>
        </p:nvSpPr>
        <p:spPr>
          <a:xfrm>
            <a:off x="1103330" y="2926905"/>
            <a:ext cx="3475928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96"/>
              </a:lnSpc>
            </a:pPr>
            <a:r>
              <a:rPr lang="pl-PL" sz="4000" b="1" dirty="0" smtClean="0">
                <a:solidFill>
                  <a:srgbClr val="052929"/>
                </a:solidFill>
                <a:latin typeface="Telegraf"/>
              </a:rPr>
              <a:t>WIZJA </a:t>
            </a:r>
            <a:endParaRPr lang="en-US" sz="4000" b="1" dirty="0">
              <a:solidFill>
                <a:srgbClr val="052929"/>
              </a:solidFill>
              <a:latin typeface="Telegraf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579258" y="-119667"/>
            <a:ext cx="6952343" cy="6683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l-PL" sz="24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l-PL" sz="2400" dirty="0">
                <a:solidFill>
                  <a:schemeClr val="bg1"/>
                </a:solidFill>
              </a:rPr>
              <a:t>Gródek nad Dunajcem – to gmina unikalna w skali Małopolski i kraju, atrakcyjne miejsce do wypoczynku </a:t>
            </a:r>
            <a:r>
              <a:rPr lang="pl-PL" sz="2400" dirty="0" smtClean="0">
                <a:solidFill>
                  <a:schemeClr val="bg1"/>
                </a:solidFill>
              </a:rPr>
              <a:t/>
            </a:r>
            <a:br>
              <a:rPr lang="pl-PL" sz="2400" dirty="0" smtClean="0">
                <a:solidFill>
                  <a:schemeClr val="bg1"/>
                </a:solidFill>
              </a:rPr>
            </a:br>
            <a:r>
              <a:rPr lang="pl-PL" sz="2400" dirty="0" smtClean="0">
                <a:solidFill>
                  <a:schemeClr val="bg1"/>
                </a:solidFill>
              </a:rPr>
              <a:t>i </a:t>
            </a:r>
            <a:r>
              <a:rPr lang="pl-PL" sz="2400" dirty="0">
                <a:solidFill>
                  <a:schemeClr val="bg1"/>
                </a:solidFill>
              </a:rPr>
              <a:t>rekreacji oraz rozwoju biznesów turystycznych. Społeczność gminy jest aktywna, zorganizowana </a:t>
            </a:r>
            <a:r>
              <a:rPr lang="pl-PL" sz="2400" dirty="0" smtClean="0">
                <a:solidFill>
                  <a:schemeClr val="bg1"/>
                </a:solidFill>
              </a:rPr>
              <a:t/>
            </a:r>
            <a:br>
              <a:rPr lang="pl-PL" sz="2400" dirty="0" smtClean="0">
                <a:solidFill>
                  <a:schemeClr val="bg1"/>
                </a:solidFill>
              </a:rPr>
            </a:br>
            <a:r>
              <a:rPr lang="pl-PL" sz="2400" dirty="0" smtClean="0">
                <a:solidFill>
                  <a:schemeClr val="bg1"/>
                </a:solidFill>
              </a:rPr>
              <a:t>i </a:t>
            </a:r>
            <a:r>
              <a:rPr lang="pl-PL" sz="2400" dirty="0">
                <a:solidFill>
                  <a:schemeClr val="bg1"/>
                </a:solidFill>
              </a:rPr>
              <a:t>wykształcona. To miejsce, w którym mieszkańcy są aktywnymi aktorami tworzącymi </a:t>
            </a:r>
            <a:r>
              <a:rPr lang="pl-PL" sz="2400" dirty="0" smtClean="0">
                <a:solidFill>
                  <a:schemeClr val="bg1"/>
                </a:solidFill>
              </a:rPr>
              <a:t>standardy </a:t>
            </a:r>
            <a:r>
              <a:rPr lang="pl-PL" sz="2400" dirty="0">
                <a:solidFill>
                  <a:schemeClr val="bg1"/>
                </a:solidFill>
              </a:rPr>
              <a:t>zrównoważonego rozwoju i Gospodarki 4.0., przy wykorzystaniu głównych magnesów turystycznych </a:t>
            </a:r>
            <a:r>
              <a:rPr lang="pl-PL" sz="2400" dirty="0" smtClean="0">
                <a:solidFill>
                  <a:schemeClr val="bg1"/>
                </a:solidFill>
              </a:rPr>
              <a:t/>
            </a:r>
            <a:br>
              <a:rPr lang="pl-PL" sz="2400" dirty="0" smtClean="0">
                <a:solidFill>
                  <a:schemeClr val="bg1"/>
                </a:solidFill>
              </a:rPr>
            </a:br>
            <a:r>
              <a:rPr lang="pl-PL" sz="2400" dirty="0" smtClean="0">
                <a:solidFill>
                  <a:schemeClr val="bg1"/>
                </a:solidFill>
              </a:rPr>
              <a:t>i </a:t>
            </a:r>
            <a:r>
              <a:rPr lang="pl-PL" sz="2400" dirty="0">
                <a:solidFill>
                  <a:schemeClr val="bg1"/>
                </a:solidFill>
              </a:rPr>
              <a:t>środowiskowych, jakimi są kultura </a:t>
            </a:r>
          </a:p>
          <a:p>
            <a:pPr algn="ctr">
              <a:lnSpc>
                <a:spcPct val="150000"/>
              </a:lnSpc>
            </a:pPr>
            <a:r>
              <a:rPr lang="pl-PL" sz="2400" dirty="0">
                <a:solidFill>
                  <a:schemeClr val="bg1"/>
                </a:solidFill>
              </a:rPr>
              <a:t>i dziedzictwo lokalne, Jezioro Rożnowskie i czyste środowisko. </a:t>
            </a:r>
          </a:p>
        </p:txBody>
      </p:sp>
    </p:spTree>
    <p:extLst>
      <p:ext uri="{BB962C8B-B14F-4D97-AF65-F5344CB8AC3E}">
        <p14:creationId xmlns:p14="http://schemas.microsoft.com/office/powerpoint/2010/main" val="185484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569998" y="-1603139"/>
            <a:ext cx="5192177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149503">
            <a:off x="6640312" y="4956522"/>
            <a:ext cx="8857727" cy="58682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18398" y="-2112234"/>
            <a:ext cx="3878199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151977" y="1844409"/>
            <a:ext cx="6080045" cy="6617736"/>
          </a:xfrm>
          <a:prstGeom prst="rect">
            <a:avLst/>
          </a:prstGeom>
        </p:spPr>
      </p:pic>
      <p:grpSp>
        <p:nvGrpSpPr>
          <p:cNvPr id="6" name="Group 7"/>
          <p:cNvGrpSpPr/>
          <p:nvPr/>
        </p:nvGrpSpPr>
        <p:grpSpPr>
          <a:xfrm rot="-10800000">
            <a:off x="1118342" y="1321288"/>
            <a:ext cx="10109766" cy="4505853"/>
            <a:chOff x="0" y="0"/>
            <a:chExt cx="20494092" cy="9414259"/>
          </a:xfrm>
        </p:grpSpPr>
        <p:sp>
          <p:nvSpPr>
            <p:cNvPr id="7" name="Freeform 8"/>
            <p:cNvSpPr/>
            <p:nvPr/>
          </p:nvSpPr>
          <p:spPr>
            <a:xfrm>
              <a:off x="0" y="0"/>
              <a:ext cx="20494092" cy="9414259"/>
            </a:xfrm>
            <a:custGeom>
              <a:avLst/>
              <a:gdLst/>
              <a:ahLst/>
              <a:cxnLst/>
              <a:rect l="l" t="t" r="r" b="b"/>
              <a:pathLst>
                <a:path w="20494092" h="9414259">
                  <a:moveTo>
                    <a:pt x="201892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09459"/>
                  </a:lnTo>
                  <a:cubicBezTo>
                    <a:pt x="0" y="9278369"/>
                    <a:pt x="135890" y="9414259"/>
                    <a:pt x="304800" y="9414259"/>
                  </a:cubicBezTo>
                  <a:lnTo>
                    <a:pt x="20189292" y="9414259"/>
                  </a:lnTo>
                  <a:cubicBezTo>
                    <a:pt x="20358202" y="9414259"/>
                    <a:pt x="20494092" y="9278369"/>
                    <a:pt x="20494092" y="9109459"/>
                  </a:cubicBezTo>
                  <a:lnTo>
                    <a:pt x="20494092" y="304800"/>
                  </a:lnTo>
                  <a:cubicBezTo>
                    <a:pt x="20494092" y="135890"/>
                    <a:pt x="20358202" y="0"/>
                    <a:pt x="2018929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6"/>
            </a:lnRef>
            <a:fillRef idx="1001">
              <a:schemeClr val="lt1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8" name="Prostokąt 7"/>
          <p:cNvSpPr/>
          <p:nvPr/>
        </p:nvSpPr>
        <p:spPr>
          <a:xfrm>
            <a:off x="1620701" y="2511661"/>
            <a:ext cx="91051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solidFill>
                  <a:srgbClr val="052929"/>
                </a:solidFill>
              </a:rPr>
              <a:t>USTALENIA I REKOMENDACJE W ZAKRESIE KSZTAŁTOWANIA </a:t>
            </a:r>
            <a:r>
              <a:rPr lang="pl-PL" sz="4000" b="1" dirty="0" smtClean="0">
                <a:solidFill>
                  <a:srgbClr val="052929"/>
                </a:solidFill>
              </a:rPr>
              <a:t>I </a:t>
            </a:r>
            <a:r>
              <a:rPr lang="pl-PL" sz="4000" b="1" dirty="0">
                <a:solidFill>
                  <a:srgbClr val="052929"/>
                </a:solidFill>
              </a:rPr>
              <a:t>PROWADZENIA POLITYKI PRZESTRZENNEJ W </a:t>
            </a:r>
            <a:r>
              <a:rPr lang="pl-PL" sz="4000" b="1" dirty="0" smtClean="0">
                <a:solidFill>
                  <a:srgbClr val="052929"/>
                </a:solidFill>
              </a:rPr>
              <a:t>GMINIE</a:t>
            </a:r>
            <a:endParaRPr lang="pl-PL" sz="4000" dirty="0">
              <a:solidFill>
                <a:srgbClr val="05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"/>
          <p:cNvGrpSpPr/>
          <p:nvPr/>
        </p:nvGrpSpPr>
        <p:grpSpPr>
          <a:xfrm rot="-5400000">
            <a:off x="4776352" y="-583051"/>
            <a:ext cx="5955891" cy="7859410"/>
            <a:chOff x="0" y="0"/>
            <a:chExt cx="10679483" cy="8816162"/>
          </a:xfrm>
          <a:solidFill>
            <a:schemeClr val="bg1">
              <a:lumMod val="95000"/>
            </a:schemeClr>
          </a:solidFill>
        </p:grpSpPr>
        <p:sp>
          <p:nvSpPr>
            <p:cNvPr id="14" name="Freeform 7"/>
            <p:cNvSpPr/>
            <p:nvPr/>
          </p:nvSpPr>
          <p:spPr>
            <a:xfrm>
              <a:off x="0" y="0"/>
              <a:ext cx="10679482" cy="8816162"/>
            </a:xfrm>
            <a:custGeom>
              <a:avLst/>
              <a:gdLst/>
              <a:ahLst/>
              <a:cxnLst/>
              <a:rect l="l" t="t" r="r" b="b"/>
              <a:pathLst>
                <a:path w="10679482" h="8816162">
                  <a:moveTo>
                    <a:pt x="1037468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11362"/>
                  </a:lnTo>
                  <a:cubicBezTo>
                    <a:pt x="0" y="8680272"/>
                    <a:pt x="135890" y="8816162"/>
                    <a:pt x="304800" y="8816162"/>
                  </a:cubicBezTo>
                  <a:lnTo>
                    <a:pt x="10374682" y="8816162"/>
                  </a:lnTo>
                  <a:cubicBezTo>
                    <a:pt x="10543593" y="8816162"/>
                    <a:pt x="10679482" y="8680272"/>
                    <a:pt x="10679482" y="8511362"/>
                  </a:cubicBezTo>
                  <a:lnTo>
                    <a:pt x="10679482" y="304800"/>
                  </a:lnTo>
                  <a:cubicBezTo>
                    <a:pt x="10679482" y="135890"/>
                    <a:pt x="10543593" y="0"/>
                    <a:pt x="10374682" y="0"/>
                  </a:cubicBezTo>
                  <a:close/>
                </a:path>
              </a:pathLst>
            </a:custGeom>
            <a:grpFill/>
            <a:ln>
              <a:solidFill>
                <a:srgbClr val="052929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3" name="pole tekstowe 2"/>
          <p:cNvSpPr txBox="1"/>
          <p:nvPr/>
        </p:nvSpPr>
        <p:spPr>
          <a:xfrm>
            <a:off x="4035858" y="254407"/>
            <a:ext cx="7521142" cy="6186289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algn="just" defTabSz="914180">
              <a:lnSpc>
                <a:spcPct val="150000"/>
              </a:lnSpc>
            </a:pPr>
            <a:r>
              <a:rPr lang="pl-PL" sz="2400" dirty="0">
                <a:solidFill>
                  <a:srgbClr val="052929"/>
                </a:solidFill>
                <a:effectLst>
                  <a:glow rad="101600">
                    <a:srgbClr val="EEECE1">
                      <a:alpha val="60000"/>
                    </a:srgbClr>
                  </a:glow>
                </a:effectLst>
              </a:rPr>
              <a:t>Jednym z wyznaczników świadczącym o zastosowaniu zintegrowanego podejścia </a:t>
            </a:r>
            <a:r>
              <a:rPr lang="pl-PL" sz="2400" dirty="0" smtClean="0">
                <a:solidFill>
                  <a:srgbClr val="052929"/>
                </a:solidFill>
                <a:effectLst>
                  <a:glow rad="101600">
                    <a:srgbClr val="EEECE1">
                      <a:alpha val="60000"/>
                    </a:srgbClr>
                  </a:glow>
                </a:effectLst>
              </a:rPr>
              <a:t>w </a:t>
            </a:r>
            <a:r>
              <a:rPr lang="pl-PL" sz="2400" dirty="0">
                <a:solidFill>
                  <a:srgbClr val="052929"/>
                </a:solidFill>
                <a:effectLst>
                  <a:glow rad="101600">
                    <a:srgbClr val="EEECE1">
                      <a:alpha val="60000"/>
                    </a:srgbClr>
                  </a:glow>
                </a:effectLst>
              </a:rPr>
              <a:t>planowaniu rozwoju </a:t>
            </a:r>
            <a:r>
              <a:rPr lang="pl-PL" sz="2400" dirty="0" smtClean="0">
                <a:solidFill>
                  <a:srgbClr val="052929"/>
                </a:solidFill>
                <a:effectLst>
                  <a:glow rad="101600">
                    <a:srgbClr val="EEECE1">
                      <a:alpha val="60000"/>
                    </a:srgbClr>
                  </a:glow>
                </a:effectLst>
              </a:rPr>
              <a:t>gminy Gródek </a:t>
            </a:r>
            <a:r>
              <a:rPr lang="pl-PL" sz="2400" dirty="0">
                <a:solidFill>
                  <a:srgbClr val="052929"/>
                </a:solidFill>
                <a:effectLst>
                  <a:glow rad="101600">
                    <a:srgbClr val="EEECE1">
                      <a:alpha val="60000"/>
                    </a:srgbClr>
                  </a:glow>
                </a:effectLst>
              </a:rPr>
              <a:t>nad Dunajcem, jest określenie w ramach niniejszego dokumentu strategicznego ustaleń </a:t>
            </a:r>
            <a:br>
              <a:rPr lang="pl-PL" sz="2400" dirty="0">
                <a:solidFill>
                  <a:srgbClr val="052929"/>
                </a:solidFill>
                <a:effectLst>
                  <a:glow rad="101600">
                    <a:srgbClr val="EEECE1">
                      <a:alpha val="60000"/>
                    </a:srgbClr>
                  </a:glow>
                </a:effectLst>
              </a:rPr>
            </a:br>
            <a:r>
              <a:rPr lang="pl-PL" sz="2400" dirty="0" smtClean="0">
                <a:solidFill>
                  <a:srgbClr val="052929"/>
                </a:solidFill>
                <a:effectLst>
                  <a:glow rad="101600">
                    <a:srgbClr val="EEECE1">
                      <a:alpha val="60000"/>
                    </a:srgbClr>
                  </a:glow>
                </a:effectLst>
              </a:rPr>
              <a:t>i </a:t>
            </a:r>
            <a:r>
              <a:rPr lang="pl-PL" sz="2400" dirty="0">
                <a:solidFill>
                  <a:srgbClr val="052929"/>
                </a:solidFill>
                <a:effectLst>
                  <a:glow rad="101600">
                    <a:srgbClr val="EEECE1">
                      <a:alpha val="60000"/>
                    </a:srgbClr>
                  </a:glow>
                </a:effectLst>
              </a:rPr>
              <a:t>rekomendacji w zakresie kształtowania i prowadzenia polityki przestrzennej w gminie. </a:t>
            </a:r>
            <a:r>
              <a:rPr lang="pl-PL" sz="2400" dirty="0" smtClean="0">
                <a:solidFill>
                  <a:srgbClr val="052929"/>
                </a:solidFill>
                <a:effectLst>
                  <a:glow rad="101600">
                    <a:srgbClr val="EEECE1">
                      <a:alpha val="60000"/>
                    </a:srgbClr>
                  </a:glow>
                </a:effectLst>
              </a:rPr>
              <a:t>Ustalenia </a:t>
            </a:r>
            <a:r>
              <a:rPr lang="pl-PL" sz="2400" dirty="0">
                <a:solidFill>
                  <a:srgbClr val="052929"/>
                </a:solidFill>
                <a:effectLst>
                  <a:glow rad="101600">
                    <a:srgbClr val="EEECE1">
                      <a:alpha val="60000"/>
                    </a:srgbClr>
                  </a:glow>
                </a:effectLst>
              </a:rPr>
              <a:t>i rekomendacje w zakresie kształtowania </a:t>
            </a:r>
            <a:r>
              <a:rPr lang="pl-PL" sz="2400" dirty="0" smtClean="0">
                <a:solidFill>
                  <a:srgbClr val="052929"/>
                </a:solidFill>
                <a:effectLst>
                  <a:glow rad="101600">
                    <a:srgbClr val="EEECE1">
                      <a:alpha val="60000"/>
                    </a:srgbClr>
                  </a:glow>
                </a:effectLst>
              </a:rPr>
              <a:t>i </a:t>
            </a:r>
            <a:r>
              <a:rPr lang="pl-PL" sz="2400" dirty="0">
                <a:solidFill>
                  <a:srgbClr val="052929"/>
                </a:solidFill>
                <a:effectLst>
                  <a:glow rad="101600">
                    <a:srgbClr val="EEECE1">
                      <a:alpha val="60000"/>
                    </a:srgbClr>
                  </a:glow>
                </a:effectLst>
              </a:rPr>
              <a:t>prowadzenia polityki przestrzennej </a:t>
            </a:r>
            <a:r>
              <a:rPr lang="pl-PL" sz="2400" dirty="0" smtClean="0">
                <a:solidFill>
                  <a:srgbClr val="052929"/>
                </a:solidFill>
                <a:effectLst>
                  <a:glow rad="101600">
                    <a:srgbClr val="EEECE1">
                      <a:alpha val="60000"/>
                    </a:srgbClr>
                  </a:glow>
                </a:effectLst>
              </a:rPr>
              <a:t>w </a:t>
            </a:r>
            <a:r>
              <a:rPr lang="pl-PL" sz="2400" dirty="0">
                <a:solidFill>
                  <a:srgbClr val="052929"/>
                </a:solidFill>
                <a:effectLst>
                  <a:glow rad="101600">
                    <a:srgbClr val="EEECE1">
                      <a:alpha val="60000"/>
                    </a:srgbClr>
                  </a:glow>
                </a:effectLst>
              </a:rPr>
              <a:t>gminie Gródek nad Dunajcem wynikają </a:t>
            </a:r>
            <a:r>
              <a:rPr lang="pl-PL" sz="2400" dirty="0" smtClean="0">
                <a:solidFill>
                  <a:srgbClr val="052929"/>
                </a:solidFill>
                <a:effectLst>
                  <a:glow rad="101600">
                    <a:srgbClr val="EEECE1">
                      <a:alpha val="60000"/>
                    </a:srgbClr>
                  </a:glow>
                </a:effectLst>
              </a:rPr>
              <a:t/>
            </a:r>
            <a:br>
              <a:rPr lang="pl-PL" sz="2400" dirty="0" smtClean="0">
                <a:solidFill>
                  <a:srgbClr val="052929"/>
                </a:solidFill>
                <a:effectLst>
                  <a:glow rad="101600">
                    <a:srgbClr val="EEECE1">
                      <a:alpha val="60000"/>
                    </a:srgbClr>
                  </a:glow>
                </a:effectLst>
              </a:rPr>
            </a:br>
            <a:r>
              <a:rPr lang="pl-PL" sz="2400" dirty="0" smtClean="0">
                <a:solidFill>
                  <a:srgbClr val="052929"/>
                </a:solidFill>
                <a:effectLst>
                  <a:glow rad="101600">
                    <a:srgbClr val="EEECE1">
                      <a:alpha val="60000"/>
                    </a:srgbClr>
                  </a:glow>
                </a:effectLst>
              </a:rPr>
              <a:t>z </a:t>
            </a:r>
            <a:r>
              <a:rPr lang="pl-PL" sz="2400" dirty="0">
                <a:solidFill>
                  <a:srgbClr val="052929"/>
                </a:solidFill>
                <a:effectLst>
                  <a:glow rad="101600">
                    <a:srgbClr val="EEECE1">
                      <a:alpha val="60000"/>
                    </a:srgbClr>
                  </a:glow>
                </a:effectLst>
              </a:rPr>
              <a:t>przyjętego </a:t>
            </a:r>
            <a:r>
              <a:rPr lang="pl-PL" sz="2400" dirty="0" smtClean="0">
                <a:solidFill>
                  <a:srgbClr val="052929"/>
                </a:solidFill>
                <a:effectLst>
                  <a:glow rad="101600">
                    <a:srgbClr val="EEECE1">
                      <a:alpha val="60000"/>
                    </a:srgbClr>
                  </a:glow>
                </a:effectLst>
              </a:rPr>
              <a:t>i </a:t>
            </a:r>
            <a:r>
              <a:rPr lang="pl-PL" sz="2400" dirty="0">
                <a:solidFill>
                  <a:srgbClr val="052929"/>
                </a:solidFill>
                <a:effectLst>
                  <a:glow rad="101600">
                    <a:srgbClr val="EEECE1">
                      <a:alpha val="60000"/>
                    </a:srgbClr>
                  </a:glow>
                </a:effectLst>
              </a:rPr>
              <a:t>opisanego wyżej modelu oraz wskazują pożądane działania w dziedzinie kształtowania </a:t>
            </a:r>
            <a:r>
              <a:rPr lang="pl-PL" sz="2400" dirty="0" smtClean="0">
                <a:solidFill>
                  <a:srgbClr val="052929"/>
                </a:solidFill>
                <a:effectLst>
                  <a:glow rad="101600">
                    <a:srgbClr val="EEECE1">
                      <a:alpha val="60000"/>
                    </a:srgbClr>
                  </a:glow>
                </a:effectLst>
              </a:rPr>
              <a:t/>
            </a:r>
            <a:br>
              <a:rPr lang="pl-PL" sz="2400" dirty="0" smtClean="0">
                <a:solidFill>
                  <a:srgbClr val="052929"/>
                </a:solidFill>
                <a:effectLst>
                  <a:glow rad="101600">
                    <a:srgbClr val="EEECE1">
                      <a:alpha val="60000"/>
                    </a:srgbClr>
                  </a:glow>
                </a:effectLst>
              </a:rPr>
            </a:br>
            <a:r>
              <a:rPr lang="pl-PL" sz="2400" dirty="0" smtClean="0">
                <a:solidFill>
                  <a:srgbClr val="052929"/>
                </a:solidFill>
                <a:effectLst>
                  <a:glow rad="101600">
                    <a:srgbClr val="EEECE1">
                      <a:alpha val="60000"/>
                    </a:srgbClr>
                  </a:glow>
                </a:effectLst>
              </a:rPr>
              <a:t>i </a:t>
            </a:r>
            <a:r>
              <a:rPr lang="pl-PL" sz="2400" dirty="0">
                <a:solidFill>
                  <a:srgbClr val="052929"/>
                </a:solidFill>
                <a:effectLst>
                  <a:glow rad="101600">
                    <a:srgbClr val="EEECE1">
                      <a:alpha val="60000"/>
                    </a:srgbClr>
                  </a:glow>
                </a:effectLst>
              </a:rPr>
              <a:t>prowadzenia polityki przestrzennej tj.: 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044053" flipH="1" flipV="1">
            <a:off x="-4891329" y="2534852"/>
            <a:ext cx="9318202" cy="4600862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859697">
            <a:off x="-3810684" y="-2384966"/>
            <a:ext cx="7621369" cy="6039935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017538">
            <a:off x="-2326604" y="1114913"/>
            <a:ext cx="6281801" cy="497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2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"/>
          <p:cNvGrpSpPr/>
          <p:nvPr/>
        </p:nvGrpSpPr>
        <p:grpSpPr>
          <a:xfrm rot="-5400000">
            <a:off x="4896410" y="-554424"/>
            <a:ext cx="5955891" cy="7859410"/>
            <a:chOff x="0" y="0"/>
            <a:chExt cx="10679483" cy="8816162"/>
          </a:xfrm>
          <a:solidFill>
            <a:schemeClr val="bg1">
              <a:lumMod val="95000"/>
            </a:schemeClr>
          </a:solidFill>
        </p:grpSpPr>
        <p:sp>
          <p:nvSpPr>
            <p:cNvPr id="14" name="Freeform 7"/>
            <p:cNvSpPr/>
            <p:nvPr/>
          </p:nvSpPr>
          <p:spPr>
            <a:xfrm>
              <a:off x="0" y="0"/>
              <a:ext cx="10679482" cy="8816162"/>
            </a:xfrm>
            <a:custGeom>
              <a:avLst/>
              <a:gdLst/>
              <a:ahLst/>
              <a:cxnLst/>
              <a:rect l="l" t="t" r="r" b="b"/>
              <a:pathLst>
                <a:path w="10679482" h="8816162">
                  <a:moveTo>
                    <a:pt x="1037468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11362"/>
                  </a:lnTo>
                  <a:cubicBezTo>
                    <a:pt x="0" y="8680272"/>
                    <a:pt x="135890" y="8816162"/>
                    <a:pt x="304800" y="8816162"/>
                  </a:cubicBezTo>
                  <a:lnTo>
                    <a:pt x="10374682" y="8816162"/>
                  </a:lnTo>
                  <a:cubicBezTo>
                    <a:pt x="10543593" y="8816162"/>
                    <a:pt x="10679482" y="8680272"/>
                    <a:pt x="10679482" y="8511362"/>
                  </a:cubicBezTo>
                  <a:lnTo>
                    <a:pt x="10679482" y="304800"/>
                  </a:lnTo>
                  <a:cubicBezTo>
                    <a:pt x="10679482" y="135890"/>
                    <a:pt x="10543593" y="0"/>
                    <a:pt x="10374682" y="0"/>
                  </a:cubicBezTo>
                  <a:close/>
                </a:path>
              </a:pathLst>
            </a:custGeom>
            <a:grpFill/>
            <a:ln>
              <a:solidFill>
                <a:srgbClr val="052929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3" name="pole tekstowe 2"/>
          <p:cNvSpPr txBox="1"/>
          <p:nvPr/>
        </p:nvSpPr>
        <p:spPr>
          <a:xfrm>
            <a:off x="4113118" y="568846"/>
            <a:ext cx="7207674" cy="6232455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200" dirty="0" err="1"/>
              <a:t>Priorytetyzacja</a:t>
            </a:r>
            <a:r>
              <a:rPr lang="pl-PL" sz="2200" dirty="0"/>
              <a:t> działań w zakresie opracowywania kompleksowych dokumentów planistycznych </a:t>
            </a:r>
            <a:r>
              <a:rPr lang="pl-PL" sz="2200" dirty="0" smtClean="0"/>
              <a:t>w </a:t>
            </a:r>
            <a:r>
              <a:rPr lang="pl-PL" sz="2200" dirty="0"/>
              <a:t>postaci studium uwarunkowań i kierunków zagospodarowania przestrzennego </a:t>
            </a:r>
            <a:r>
              <a:rPr lang="pl-PL" sz="2200" dirty="0" smtClean="0"/>
              <a:t>i </a:t>
            </a:r>
            <a:r>
              <a:rPr lang="pl-PL" sz="2200" dirty="0"/>
              <a:t>miejscowych </a:t>
            </a:r>
            <a:r>
              <a:rPr lang="pl-PL" sz="2200" dirty="0" smtClean="0"/>
              <a:t>planów zagospodarowania </a:t>
            </a:r>
            <a:r>
              <a:rPr lang="pl-PL" sz="2200" dirty="0"/>
              <a:t>przestrzennego, w tym </a:t>
            </a:r>
            <a:r>
              <a:rPr lang="pl-PL" sz="2200" dirty="0" smtClean="0"/>
              <a:t>w </a:t>
            </a:r>
            <a:r>
              <a:rPr lang="pl-PL" sz="2200" dirty="0"/>
              <a:t>zakresie spójności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z </a:t>
            </a:r>
            <a:r>
              <a:rPr lang="pl-PL" sz="2200" dirty="0"/>
              <a:t>dokumentami na szczeblu regionalnym.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200" dirty="0"/>
              <a:t>Zrównoważone gospodarowanie przestrzenią –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w </a:t>
            </a:r>
            <a:r>
              <a:rPr lang="pl-PL" sz="2200" dirty="0"/>
              <a:t>szczególności w zakresie przeznaczonych terenów pod </a:t>
            </a:r>
            <a:r>
              <a:rPr lang="pl-PL" sz="2200" dirty="0" smtClean="0"/>
              <a:t>zabudowę mieszkaniową</a:t>
            </a:r>
            <a:r>
              <a:rPr lang="pl-PL" sz="2200" dirty="0"/>
              <a:t>, rozwój usług wraz </a:t>
            </a:r>
            <a:r>
              <a:rPr lang="pl-PL" sz="2200" dirty="0" smtClean="0"/>
              <a:t>z </a:t>
            </a:r>
            <a:r>
              <a:rPr lang="pl-PL" sz="2200" dirty="0"/>
              <a:t>rozwojem zabudowy </a:t>
            </a:r>
            <a:r>
              <a:rPr lang="pl-PL" sz="2200" dirty="0" smtClean="0"/>
              <a:t>i </a:t>
            </a:r>
            <a:r>
              <a:rPr lang="pl-PL" sz="2200" dirty="0"/>
              <a:t>przyrostem liczby mieszkańców, a także odwiedzających gminę turystów </a:t>
            </a:r>
            <a:r>
              <a:rPr lang="pl-PL" sz="2200" dirty="0" smtClean="0"/>
              <a:t>i </a:t>
            </a:r>
            <a:r>
              <a:rPr lang="pl-PL" sz="2200" dirty="0"/>
              <a:t>gości. </a:t>
            </a:r>
          </a:p>
          <a:p>
            <a:pPr algn="ctr" defTabSz="914180">
              <a:lnSpc>
                <a:spcPct val="150000"/>
              </a:lnSpc>
            </a:pPr>
            <a:endParaRPr lang="pl-PL" sz="2400" dirty="0">
              <a:solidFill>
                <a:srgbClr val="052929"/>
              </a:solidFill>
              <a:effectLst>
                <a:glow rad="101600">
                  <a:srgbClr val="EEECE1">
                    <a:alpha val="60000"/>
                  </a:srgbClr>
                </a:glow>
              </a:effectLst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044053" flipH="1" flipV="1">
            <a:off x="-4891329" y="2534852"/>
            <a:ext cx="9318202" cy="4600862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859697">
            <a:off x="-3810684" y="-2384966"/>
            <a:ext cx="7621369" cy="6039935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017538">
            <a:off x="-2326604" y="1114913"/>
            <a:ext cx="6281801" cy="497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4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"/>
          <p:cNvGrpSpPr/>
          <p:nvPr/>
        </p:nvGrpSpPr>
        <p:grpSpPr>
          <a:xfrm rot="-5400000">
            <a:off x="4896410" y="-554424"/>
            <a:ext cx="5955891" cy="7859410"/>
            <a:chOff x="0" y="0"/>
            <a:chExt cx="10679483" cy="8816162"/>
          </a:xfrm>
          <a:solidFill>
            <a:schemeClr val="bg1">
              <a:lumMod val="95000"/>
            </a:schemeClr>
          </a:solidFill>
        </p:grpSpPr>
        <p:sp>
          <p:nvSpPr>
            <p:cNvPr id="14" name="Freeform 7"/>
            <p:cNvSpPr/>
            <p:nvPr/>
          </p:nvSpPr>
          <p:spPr>
            <a:xfrm>
              <a:off x="0" y="0"/>
              <a:ext cx="10679482" cy="8816162"/>
            </a:xfrm>
            <a:custGeom>
              <a:avLst/>
              <a:gdLst/>
              <a:ahLst/>
              <a:cxnLst/>
              <a:rect l="l" t="t" r="r" b="b"/>
              <a:pathLst>
                <a:path w="10679482" h="8816162">
                  <a:moveTo>
                    <a:pt x="1037468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11362"/>
                  </a:lnTo>
                  <a:cubicBezTo>
                    <a:pt x="0" y="8680272"/>
                    <a:pt x="135890" y="8816162"/>
                    <a:pt x="304800" y="8816162"/>
                  </a:cubicBezTo>
                  <a:lnTo>
                    <a:pt x="10374682" y="8816162"/>
                  </a:lnTo>
                  <a:cubicBezTo>
                    <a:pt x="10543593" y="8816162"/>
                    <a:pt x="10679482" y="8680272"/>
                    <a:pt x="10679482" y="8511362"/>
                  </a:cubicBezTo>
                  <a:lnTo>
                    <a:pt x="10679482" y="304800"/>
                  </a:lnTo>
                  <a:cubicBezTo>
                    <a:pt x="10679482" y="135890"/>
                    <a:pt x="10543593" y="0"/>
                    <a:pt x="10374682" y="0"/>
                  </a:cubicBezTo>
                  <a:close/>
                </a:path>
              </a:pathLst>
            </a:custGeom>
            <a:grpFill/>
            <a:ln>
              <a:solidFill>
                <a:srgbClr val="052929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3" name="pole tekstowe 2"/>
          <p:cNvSpPr txBox="1"/>
          <p:nvPr/>
        </p:nvSpPr>
        <p:spPr>
          <a:xfrm>
            <a:off x="4346718" y="483060"/>
            <a:ext cx="6803882" cy="5724624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200" dirty="0"/>
              <a:t>Ochrona walorów przyrodniczych, krajobrazowych oraz kulturowych.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200" dirty="0"/>
              <a:t>Dbanie o ład przestrzenny zwłaszcza przeciwdziałania niekontrolowanej </a:t>
            </a:r>
            <a:r>
              <a:rPr lang="pl-PL" sz="2200" dirty="0" err="1"/>
              <a:t>suburbanizacji</a:t>
            </a:r>
            <a:r>
              <a:rPr lang="pl-PL" sz="2200" dirty="0"/>
              <a:t> </a:t>
            </a:r>
            <a:r>
              <a:rPr lang="pl-PL" sz="2200" dirty="0" smtClean="0"/>
              <a:t>i </a:t>
            </a:r>
            <a:r>
              <a:rPr lang="pl-PL" sz="2200" dirty="0"/>
              <a:t>rozpraszaniu zabudowy w tym realizacja koncepcji zrównoważonego rozwoju miast </a:t>
            </a:r>
            <a:r>
              <a:rPr lang="pl-PL" sz="2200" dirty="0" smtClean="0"/>
              <a:t>i </a:t>
            </a:r>
            <a:r>
              <a:rPr lang="pl-PL" sz="2200" dirty="0"/>
              <a:t>obszarów wiejskich, w celu ograniczania niekontrolowanego osadnictwa na terenach wiejskich i przeciwdziałanie niekontrolowanej </a:t>
            </a:r>
            <a:r>
              <a:rPr lang="pl-PL" sz="2200" dirty="0" err="1"/>
              <a:t>suburbanizacji</a:t>
            </a:r>
            <a:r>
              <a:rPr lang="pl-PL" sz="2200" dirty="0"/>
              <a:t> na terenach otwartych oraz atrakcyjnych krajobrazowo i turystycznie.</a:t>
            </a:r>
          </a:p>
          <a:p>
            <a:pPr algn="ctr" defTabSz="914180">
              <a:lnSpc>
                <a:spcPct val="150000"/>
              </a:lnSpc>
            </a:pPr>
            <a:endParaRPr lang="pl-PL" sz="2400" dirty="0">
              <a:solidFill>
                <a:srgbClr val="052929"/>
              </a:solidFill>
              <a:effectLst>
                <a:glow rad="101600">
                  <a:srgbClr val="EEECE1">
                    <a:alpha val="60000"/>
                  </a:srgbClr>
                </a:glow>
              </a:effectLst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044053" flipH="1" flipV="1">
            <a:off x="-4891329" y="2534852"/>
            <a:ext cx="9318202" cy="4600862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859697">
            <a:off x="-3810684" y="-2384966"/>
            <a:ext cx="7621369" cy="6039935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017538">
            <a:off x="-2326604" y="1114913"/>
            <a:ext cx="6281801" cy="497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3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"/>
          <p:cNvGrpSpPr/>
          <p:nvPr/>
        </p:nvGrpSpPr>
        <p:grpSpPr>
          <a:xfrm rot="-5400000">
            <a:off x="4810711" y="-468725"/>
            <a:ext cx="6127289" cy="7859410"/>
            <a:chOff x="0" y="0"/>
            <a:chExt cx="10679483" cy="8816162"/>
          </a:xfrm>
          <a:solidFill>
            <a:schemeClr val="bg1">
              <a:lumMod val="95000"/>
            </a:schemeClr>
          </a:solidFill>
        </p:grpSpPr>
        <p:sp>
          <p:nvSpPr>
            <p:cNvPr id="14" name="Freeform 7"/>
            <p:cNvSpPr/>
            <p:nvPr/>
          </p:nvSpPr>
          <p:spPr>
            <a:xfrm>
              <a:off x="0" y="0"/>
              <a:ext cx="10679482" cy="8816162"/>
            </a:xfrm>
            <a:custGeom>
              <a:avLst/>
              <a:gdLst/>
              <a:ahLst/>
              <a:cxnLst/>
              <a:rect l="l" t="t" r="r" b="b"/>
              <a:pathLst>
                <a:path w="10679482" h="8816162">
                  <a:moveTo>
                    <a:pt x="1037468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11362"/>
                  </a:lnTo>
                  <a:cubicBezTo>
                    <a:pt x="0" y="8680272"/>
                    <a:pt x="135890" y="8816162"/>
                    <a:pt x="304800" y="8816162"/>
                  </a:cubicBezTo>
                  <a:lnTo>
                    <a:pt x="10374682" y="8816162"/>
                  </a:lnTo>
                  <a:cubicBezTo>
                    <a:pt x="10543593" y="8816162"/>
                    <a:pt x="10679482" y="8680272"/>
                    <a:pt x="10679482" y="8511362"/>
                  </a:cubicBezTo>
                  <a:lnTo>
                    <a:pt x="10679482" y="304800"/>
                  </a:lnTo>
                  <a:cubicBezTo>
                    <a:pt x="10679482" y="135890"/>
                    <a:pt x="10543593" y="0"/>
                    <a:pt x="10374682" y="0"/>
                  </a:cubicBezTo>
                  <a:close/>
                </a:path>
              </a:pathLst>
            </a:custGeom>
            <a:grpFill/>
            <a:ln>
              <a:solidFill>
                <a:srgbClr val="052929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3" name="pole tekstowe 2"/>
          <p:cNvSpPr txBox="1"/>
          <p:nvPr/>
        </p:nvSpPr>
        <p:spPr>
          <a:xfrm>
            <a:off x="4035229" y="347861"/>
            <a:ext cx="7721206" cy="7109618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prstClr val="black"/>
                </a:solidFill>
              </a:rPr>
              <a:t> </a:t>
            </a:r>
            <a:r>
              <a:rPr lang="pl-PL" sz="2200" dirty="0" smtClean="0">
                <a:solidFill>
                  <a:prstClr val="black"/>
                </a:solidFill>
              </a:rPr>
              <a:t>Dbanie </a:t>
            </a:r>
            <a:r>
              <a:rPr lang="pl-PL" sz="2200" dirty="0">
                <a:solidFill>
                  <a:prstClr val="black"/>
                </a:solidFill>
              </a:rPr>
              <a:t>o rozwój obszarów wiejskich rozwój obszarów wiejskich w oparciu </a:t>
            </a:r>
            <a:r>
              <a:rPr lang="pl-PL" sz="2200" dirty="0" smtClean="0">
                <a:solidFill>
                  <a:prstClr val="black"/>
                </a:solidFill>
              </a:rPr>
              <a:t>o </a:t>
            </a:r>
            <a:r>
              <a:rPr lang="pl-PL" sz="2200" dirty="0">
                <a:solidFill>
                  <a:prstClr val="black"/>
                </a:solidFill>
              </a:rPr>
              <a:t>endogeniczne potencjały, w tym m.in. ochrona dziedzictwa kulturowego </a:t>
            </a:r>
            <a:r>
              <a:rPr lang="pl-PL" sz="2200" dirty="0" smtClean="0">
                <a:solidFill>
                  <a:prstClr val="black"/>
                </a:solidFill>
              </a:rPr>
              <a:t>i przyrodniczego </a:t>
            </a:r>
            <a:r>
              <a:rPr lang="pl-PL" sz="2200" dirty="0">
                <a:solidFill>
                  <a:prstClr val="black"/>
                </a:solidFill>
              </a:rPr>
              <a:t>na obszarach wiejskich.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prstClr val="black"/>
                </a:solidFill>
              </a:rPr>
              <a:t> </a:t>
            </a:r>
            <a:r>
              <a:rPr lang="pl-PL" sz="2200" dirty="0" smtClean="0">
                <a:solidFill>
                  <a:prstClr val="black"/>
                </a:solidFill>
              </a:rPr>
              <a:t>Segregacja </a:t>
            </a:r>
            <a:r>
              <a:rPr lang="pl-PL" sz="2200" dirty="0">
                <a:solidFill>
                  <a:prstClr val="black"/>
                </a:solidFill>
              </a:rPr>
              <a:t>i gospodarcze wykorzystanie odpadów.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prstClr val="black"/>
                </a:solidFill>
              </a:rPr>
              <a:t> </a:t>
            </a:r>
            <a:r>
              <a:rPr lang="pl-PL" sz="2200" dirty="0" smtClean="0">
                <a:solidFill>
                  <a:prstClr val="black"/>
                </a:solidFill>
              </a:rPr>
              <a:t>Przeciwdziałanie </a:t>
            </a:r>
            <a:r>
              <a:rPr lang="pl-PL" sz="2200" dirty="0">
                <a:solidFill>
                  <a:prstClr val="black"/>
                </a:solidFill>
              </a:rPr>
              <a:t>degradacji środowiska. </a:t>
            </a:r>
            <a:endParaRPr lang="pl-PL" sz="2200" dirty="0" smtClean="0">
              <a:solidFill>
                <a:prstClr val="black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prstClr val="black"/>
                </a:solidFill>
              </a:rPr>
              <a:t> </a:t>
            </a:r>
            <a:r>
              <a:rPr lang="pl-PL" sz="2200" dirty="0" smtClean="0">
                <a:solidFill>
                  <a:prstClr val="black"/>
                </a:solidFill>
              </a:rPr>
              <a:t>Porządkowanie </a:t>
            </a:r>
            <a:r>
              <a:rPr lang="pl-PL" sz="2200" dirty="0">
                <a:solidFill>
                  <a:prstClr val="black"/>
                </a:solidFill>
              </a:rPr>
              <a:t>istniejących i tworzenie nowych zespołów zieleni urządzonej.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prstClr val="black"/>
                </a:solidFill>
              </a:rPr>
              <a:t> </a:t>
            </a:r>
            <a:r>
              <a:rPr lang="pl-PL" sz="2200" dirty="0" smtClean="0">
                <a:solidFill>
                  <a:prstClr val="black"/>
                </a:solidFill>
              </a:rPr>
              <a:t>Uzupełnianie </a:t>
            </a:r>
            <a:r>
              <a:rPr lang="pl-PL" sz="2200" dirty="0">
                <a:solidFill>
                  <a:prstClr val="black"/>
                </a:solidFill>
              </a:rPr>
              <a:t>bazy turystycznej o niezbędną infrastrukturę: informację turystyczną, oznakowanie ścieżek turystycznych, parkingi </a:t>
            </a:r>
            <a:r>
              <a:rPr lang="pl-PL" sz="2200" dirty="0" smtClean="0">
                <a:solidFill>
                  <a:prstClr val="black"/>
                </a:solidFill>
              </a:rPr>
              <a:t>z </a:t>
            </a:r>
            <a:r>
              <a:rPr lang="pl-PL" sz="2200" dirty="0">
                <a:solidFill>
                  <a:prstClr val="black"/>
                </a:solidFill>
              </a:rPr>
              <a:t>sanitariami, bazę noclegową (motele, pensjonaty, campingi), lokale gastronomiczne.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l-PL" sz="2400" dirty="0">
              <a:solidFill>
                <a:prstClr val="black"/>
              </a:solidFill>
            </a:endParaRPr>
          </a:p>
          <a:p>
            <a:pPr algn="ctr" defTabSz="914180">
              <a:lnSpc>
                <a:spcPct val="150000"/>
              </a:lnSpc>
            </a:pPr>
            <a:endParaRPr lang="pl-PL" sz="2400" dirty="0">
              <a:solidFill>
                <a:srgbClr val="052929"/>
              </a:solidFill>
              <a:effectLst>
                <a:glow rad="101600">
                  <a:srgbClr val="EEECE1">
                    <a:alpha val="60000"/>
                  </a:srgbClr>
                </a:glow>
              </a:effectLst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044053" flipH="1" flipV="1">
            <a:off x="-4891329" y="2534852"/>
            <a:ext cx="9318202" cy="4600862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859697">
            <a:off x="-3810684" y="-2384966"/>
            <a:ext cx="7621369" cy="6039935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017538">
            <a:off x="-2326604" y="1114913"/>
            <a:ext cx="6281801" cy="497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3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"/>
          <p:cNvGrpSpPr/>
          <p:nvPr/>
        </p:nvGrpSpPr>
        <p:grpSpPr>
          <a:xfrm rot="-5400000">
            <a:off x="4795499" y="-522037"/>
            <a:ext cx="6252964" cy="7859410"/>
            <a:chOff x="0" y="0"/>
            <a:chExt cx="10679483" cy="8816162"/>
          </a:xfrm>
          <a:solidFill>
            <a:schemeClr val="bg1">
              <a:lumMod val="95000"/>
            </a:schemeClr>
          </a:solidFill>
        </p:grpSpPr>
        <p:sp>
          <p:nvSpPr>
            <p:cNvPr id="14" name="Freeform 7"/>
            <p:cNvSpPr/>
            <p:nvPr/>
          </p:nvSpPr>
          <p:spPr>
            <a:xfrm>
              <a:off x="0" y="0"/>
              <a:ext cx="10679482" cy="8816162"/>
            </a:xfrm>
            <a:custGeom>
              <a:avLst/>
              <a:gdLst/>
              <a:ahLst/>
              <a:cxnLst/>
              <a:rect l="l" t="t" r="r" b="b"/>
              <a:pathLst>
                <a:path w="10679482" h="8816162">
                  <a:moveTo>
                    <a:pt x="1037468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11362"/>
                  </a:lnTo>
                  <a:cubicBezTo>
                    <a:pt x="0" y="8680272"/>
                    <a:pt x="135890" y="8816162"/>
                    <a:pt x="304800" y="8816162"/>
                  </a:cubicBezTo>
                  <a:lnTo>
                    <a:pt x="10374682" y="8816162"/>
                  </a:lnTo>
                  <a:cubicBezTo>
                    <a:pt x="10543593" y="8816162"/>
                    <a:pt x="10679482" y="8680272"/>
                    <a:pt x="10679482" y="8511362"/>
                  </a:cubicBezTo>
                  <a:lnTo>
                    <a:pt x="10679482" y="304800"/>
                  </a:lnTo>
                  <a:cubicBezTo>
                    <a:pt x="10679482" y="135890"/>
                    <a:pt x="10543593" y="0"/>
                    <a:pt x="10374682" y="0"/>
                  </a:cubicBezTo>
                  <a:close/>
                </a:path>
              </a:pathLst>
            </a:custGeom>
            <a:grpFill/>
            <a:ln>
              <a:solidFill>
                <a:srgbClr val="052929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3" name="pole tekstowe 2"/>
          <p:cNvSpPr txBox="1"/>
          <p:nvPr/>
        </p:nvSpPr>
        <p:spPr>
          <a:xfrm>
            <a:off x="3992275" y="281186"/>
            <a:ext cx="7666325" cy="7109618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prstClr val="black"/>
                </a:solidFill>
              </a:rPr>
              <a:t> </a:t>
            </a:r>
            <a:r>
              <a:rPr lang="pl-PL" sz="2200" dirty="0" smtClean="0">
                <a:solidFill>
                  <a:prstClr val="black"/>
                </a:solidFill>
              </a:rPr>
              <a:t>Zwiększenie </a:t>
            </a:r>
            <a:r>
              <a:rPr lang="pl-PL" sz="2200" dirty="0">
                <a:solidFill>
                  <a:prstClr val="black"/>
                </a:solidFill>
              </a:rPr>
              <a:t>poziomu bezpieczeństwa oraz poprawa mobilności mieszkańców poprzez rozwój infrastruktury drogowej i towarzyszącej, chodników, ścieżek rowerowych, </a:t>
            </a:r>
            <a:r>
              <a:rPr lang="pl-PL" sz="2200" dirty="0" smtClean="0">
                <a:solidFill>
                  <a:prstClr val="black"/>
                </a:solidFill>
              </a:rPr>
              <a:t/>
            </a:r>
            <a:br>
              <a:rPr lang="pl-PL" sz="2200" dirty="0" smtClean="0">
                <a:solidFill>
                  <a:prstClr val="black"/>
                </a:solidFill>
              </a:rPr>
            </a:br>
            <a:r>
              <a:rPr lang="pl-PL" sz="2200" dirty="0" smtClean="0">
                <a:solidFill>
                  <a:prstClr val="black"/>
                </a:solidFill>
              </a:rPr>
              <a:t>a </a:t>
            </a:r>
            <a:r>
              <a:rPr lang="pl-PL" sz="2200" dirty="0">
                <a:solidFill>
                  <a:prstClr val="black"/>
                </a:solidFill>
              </a:rPr>
              <a:t>także rozwój przyjaznego środowisku </a:t>
            </a:r>
            <a:r>
              <a:rPr lang="pl-PL" sz="2200" dirty="0" smtClean="0">
                <a:solidFill>
                  <a:prstClr val="black"/>
                </a:solidFill>
              </a:rPr>
              <a:t>i </a:t>
            </a:r>
            <a:r>
              <a:rPr lang="pl-PL" sz="2200" dirty="0">
                <a:solidFill>
                  <a:prstClr val="black"/>
                </a:solidFill>
              </a:rPr>
              <a:t>odpowiadającego na potrzeby mieszkańców transportu, w tym zwiększenie dostępności do różnych form transportu.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prstClr val="black"/>
                </a:solidFill>
              </a:rPr>
              <a:t> </a:t>
            </a:r>
            <a:r>
              <a:rPr lang="pl-PL" sz="2200" dirty="0" smtClean="0">
                <a:solidFill>
                  <a:prstClr val="black"/>
                </a:solidFill>
              </a:rPr>
              <a:t>Poprawa </a:t>
            </a:r>
            <a:r>
              <a:rPr lang="pl-PL" sz="2200" dirty="0">
                <a:solidFill>
                  <a:prstClr val="black"/>
                </a:solidFill>
              </a:rPr>
              <a:t>warunków życia i funkcjonowania obywateli ze szczególnymi potrzebami, </a:t>
            </a:r>
            <a:r>
              <a:rPr lang="pl-PL" sz="2200" dirty="0" smtClean="0">
                <a:solidFill>
                  <a:prstClr val="black"/>
                </a:solidFill>
              </a:rPr>
              <a:t>w </a:t>
            </a:r>
            <a:r>
              <a:rPr lang="pl-PL" sz="2200" dirty="0">
                <a:solidFill>
                  <a:prstClr val="black"/>
                </a:solidFill>
              </a:rPr>
              <a:t>tym eliminowanie barier urbanistycznych </a:t>
            </a:r>
            <a:r>
              <a:rPr lang="pl-PL" sz="2200" dirty="0" smtClean="0">
                <a:solidFill>
                  <a:prstClr val="black"/>
                </a:solidFill>
              </a:rPr>
              <a:t>i </a:t>
            </a:r>
            <a:r>
              <a:rPr lang="pl-PL" sz="2200" dirty="0">
                <a:solidFill>
                  <a:prstClr val="black"/>
                </a:solidFill>
              </a:rPr>
              <a:t>architektonicznych dla osób </a:t>
            </a:r>
            <a:br>
              <a:rPr lang="pl-PL" sz="2200" dirty="0">
                <a:solidFill>
                  <a:prstClr val="black"/>
                </a:solidFill>
              </a:rPr>
            </a:br>
            <a:r>
              <a:rPr lang="pl-PL" sz="2200" dirty="0" smtClean="0">
                <a:solidFill>
                  <a:prstClr val="black"/>
                </a:solidFill>
              </a:rPr>
              <a:t>z </a:t>
            </a:r>
            <a:r>
              <a:rPr lang="pl-PL" sz="2200" dirty="0">
                <a:solidFill>
                  <a:prstClr val="black"/>
                </a:solidFill>
              </a:rPr>
              <a:t>niepełnosprawnościami.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prstClr val="black"/>
                </a:solidFill>
              </a:rPr>
              <a:t> </a:t>
            </a:r>
            <a:r>
              <a:rPr lang="pl-PL" sz="2200" dirty="0" smtClean="0">
                <a:solidFill>
                  <a:prstClr val="black"/>
                </a:solidFill>
              </a:rPr>
              <a:t>Dążenie </a:t>
            </a:r>
            <a:r>
              <a:rPr lang="pl-PL" sz="2200" dirty="0">
                <a:solidFill>
                  <a:prstClr val="black"/>
                </a:solidFill>
              </a:rPr>
              <a:t>do poprawy dostępności infrastruktury społecznej (przedszkola, szkoły, place zabaw, skwery).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l-PL" sz="2400" dirty="0">
              <a:solidFill>
                <a:prstClr val="black"/>
              </a:solidFill>
            </a:endParaRPr>
          </a:p>
          <a:p>
            <a:pPr algn="ctr" defTabSz="914180">
              <a:lnSpc>
                <a:spcPct val="150000"/>
              </a:lnSpc>
            </a:pPr>
            <a:endParaRPr lang="pl-PL" sz="2400" dirty="0">
              <a:solidFill>
                <a:srgbClr val="052929"/>
              </a:solidFill>
              <a:effectLst>
                <a:glow rad="101600">
                  <a:srgbClr val="EEECE1">
                    <a:alpha val="60000"/>
                  </a:srgbClr>
                </a:glow>
              </a:effectLst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044053" flipH="1" flipV="1">
            <a:off x="-4891329" y="2534852"/>
            <a:ext cx="9318202" cy="4600862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859697">
            <a:off x="-3810684" y="-2384966"/>
            <a:ext cx="7621369" cy="6039935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017538">
            <a:off x="-2326604" y="1114913"/>
            <a:ext cx="6281801" cy="497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5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"/>
          <p:cNvGrpSpPr/>
          <p:nvPr/>
        </p:nvGrpSpPr>
        <p:grpSpPr>
          <a:xfrm rot="-5400000">
            <a:off x="4896410" y="-554424"/>
            <a:ext cx="5955891" cy="7859410"/>
            <a:chOff x="0" y="0"/>
            <a:chExt cx="10679483" cy="8816162"/>
          </a:xfrm>
          <a:solidFill>
            <a:schemeClr val="bg1">
              <a:lumMod val="95000"/>
            </a:schemeClr>
          </a:solidFill>
        </p:grpSpPr>
        <p:sp>
          <p:nvSpPr>
            <p:cNvPr id="14" name="Freeform 7"/>
            <p:cNvSpPr/>
            <p:nvPr/>
          </p:nvSpPr>
          <p:spPr>
            <a:xfrm>
              <a:off x="0" y="0"/>
              <a:ext cx="10679482" cy="8816162"/>
            </a:xfrm>
            <a:custGeom>
              <a:avLst/>
              <a:gdLst/>
              <a:ahLst/>
              <a:cxnLst/>
              <a:rect l="l" t="t" r="r" b="b"/>
              <a:pathLst>
                <a:path w="10679482" h="8816162">
                  <a:moveTo>
                    <a:pt x="1037468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11362"/>
                  </a:lnTo>
                  <a:cubicBezTo>
                    <a:pt x="0" y="8680272"/>
                    <a:pt x="135890" y="8816162"/>
                    <a:pt x="304800" y="8816162"/>
                  </a:cubicBezTo>
                  <a:lnTo>
                    <a:pt x="10374682" y="8816162"/>
                  </a:lnTo>
                  <a:cubicBezTo>
                    <a:pt x="10543593" y="8816162"/>
                    <a:pt x="10679482" y="8680272"/>
                    <a:pt x="10679482" y="8511362"/>
                  </a:cubicBezTo>
                  <a:lnTo>
                    <a:pt x="10679482" y="304800"/>
                  </a:lnTo>
                  <a:cubicBezTo>
                    <a:pt x="10679482" y="135890"/>
                    <a:pt x="10543593" y="0"/>
                    <a:pt x="10374682" y="0"/>
                  </a:cubicBezTo>
                  <a:close/>
                </a:path>
              </a:pathLst>
            </a:custGeom>
            <a:grpFill/>
            <a:ln>
              <a:solidFill>
                <a:srgbClr val="052929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3" name="pole tekstowe 2"/>
          <p:cNvSpPr txBox="1"/>
          <p:nvPr/>
        </p:nvSpPr>
        <p:spPr>
          <a:xfrm>
            <a:off x="4295918" y="671711"/>
            <a:ext cx="7362682" cy="6093956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prstClr val="black"/>
                </a:solidFill>
              </a:rPr>
              <a:t> </a:t>
            </a:r>
            <a:r>
              <a:rPr lang="pl-PL" sz="2200" dirty="0" smtClean="0">
                <a:solidFill>
                  <a:prstClr val="black"/>
                </a:solidFill>
              </a:rPr>
              <a:t>Wykorzystanie </a:t>
            </a:r>
            <a:r>
              <a:rPr lang="pl-PL" sz="2200" dirty="0">
                <a:solidFill>
                  <a:prstClr val="black"/>
                </a:solidFill>
              </a:rPr>
              <a:t>potencjału przyrodniczego do stworzenia atrakcyjnej oferty aktywnego spędzania wolnego czasy(sport, rekreacja, wypoczynek, turystyka).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prstClr val="black"/>
                </a:solidFill>
              </a:rPr>
              <a:t> </a:t>
            </a:r>
            <a:r>
              <a:rPr lang="pl-PL" sz="2200" dirty="0" smtClean="0">
                <a:solidFill>
                  <a:prstClr val="black"/>
                </a:solidFill>
              </a:rPr>
              <a:t>Wyznaczanie </a:t>
            </a:r>
            <a:r>
              <a:rPr lang="pl-PL" sz="2200" dirty="0">
                <a:solidFill>
                  <a:prstClr val="black"/>
                </a:solidFill>
              </a:rPr>
              <a:t>szlaków, ścieżek i tras turystycznych, ścieżek dydaktycznych, rowerowych oraz stref rekreacji </a:t>
            </a:r>
            <a:r>
              <a:rPr lang="pl-PL" sz="2200" dirty="0" smtClean="0">
                <a:solidFill>
                  <a:prstClr val="black"/>
                </a:solidFill>
              </a:rPr>
              <a:t/>
            </a:r>
            <a:br>
              <a:rPr lang="pl-PL" sz="2200" dirty="0" smtClean="0">
                <a:solidFill>
                  <a:prstClr val="black"/>
                </a:solidFill>
              </a:rPr>
            </a:br>
            <a:r>
              <a:rPr lang="pl-PL" sz="2200" dirty="0" smtClean="0">
                <a:solidFill>
                  <a:prstClr val="black"/>
                </a:solidFill>
              </a:rPr>
              <a:t>i </a:t>
            </a:r>
            <a:r>
              <a:rPr lang="pl-PL" sz="2200" dirty="0">
                <a:solidFill>
                  <a:prstClr val="black"/>
                </a:solidFill>
              </a:rPr>
              <a:t>wypoczynku wyposażonych  w miejsca parkingowe, infrastrukturę rowerową, tablice informacyjne i małą architekturę.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prstClr val="black"/>
                </a:solidFill>
              </a:rPr>
              <a:t> </a:t>
            </a:r>
            <a:r>
              <a:rPr lang="pl-PL" sz="2200" dirty="0" smtClean="0">
                <a:solidFill>
                  <a:prstClr val="black"/>
                </a:solidFill>
              </a:rPr>
              <a:t>Strategiczne </a:t>
            </a:r>
            <a:r>
              <a:rPr lang="pl-PL" sz="2200" dirty="0">
                <a:solidFill>
                  <a:prstClr val="black"/>
                </a:solidFill>
              </a:rPr>
              <a:t>planowanie miejsc parkingowych przy kluczowych obiektach.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l-PL" sz="2400" dirty="0">
              <a:solidFill>
                <a:prstClr val="black"/>
              </a:solidFill>
            </a:endParaRPr>
          </a:p>
          <a:p>
            <a:pPr algn="ctr" defTabSz="914180">
              <a:lnSpc>
                <a:spcPct val="150000"/>
              </a:lnSpc>
            </a:pPr>
            <a:endParaRPr lang="pl-PL" sz="2400" dirty="0">
              <a:solidFill>
                <a:srgbClr val="052929"/>
              </a:solidFill>
              <a:effectLst>
                <a:glow rad="101600">
                  <a:srgbClr val="EEECE1">
                    <a:alpha val="60000"/>
                  </a:srgbClr>
                </a:glow>
              </a:effectLst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044053" flipH="1" flipV="1">
            <a:off x="-4891329" y="2534852"/>
            <a:ext cx="9318202" cy="4600862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859697">
            <a:off x="-3810684" y="-2384966"/>
            <a:ext cx="7621369" cy="6039935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017538">
            <a:off x="-2326604" y="1114913"/>
            <a:ext cx="6281801" cy="497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0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"/>
          <p:cNvGrpSpPr/>
          <p:nvPr/>
        </p:nvGrpSpPr>
        <p:grpSpPr>
          <a:xfrm rot="-5400000">
            <a:off x="4896410" y="-554424"/>
            <a:ext cx="5955891" cy="7859410"/>
            <a:chOff x="0" y="0"/>
            <a:chExt cx="10679483" cy="8816162"/>
          </a:xfrm>
          <a:solidFill>
            <a:schemeClr val="bg1">
              <a:lumMod val="95000"/>
            </a:schemeClr>
          </a:solidFill>
        </p:grpSpPr>
        <p:sp>
          <p:nvSpPr>
            <p:cNvPr id="14" name="Freeform 7"/>
            <p:cNvSpPr/>
            <p:nvPr/>
          </p:nvSpPr>
          <p:spPr>
            <a:xfrm>
              <a:off x="0" y="0"/>
              <a:ext cx="10679482" cy="8816162"/>
            </a:xfrm>
            <a:custGeom>
              <a:avLst/>
              <a:gdLst/>
              <a:ahLst/>
              <a:cxnLst/>
              <a:rect l="l" t="t" r="r" b="b"/>
              <a:pathLst>
                <a:path w="10679482" h="8816162">
                  <a:moveTo>
                    <a:pt x="1037468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11362"/>
                  </a:lnTo>
                  <a:cubicBezTo>
                    <a:pt x="0" y="8680272"/>
                    <a:pt x="135890" y="8816162"/>
                    <a:pt x="304800" y="8816162"/>
                  </a:cubicBezTo>
                  <a:lnTo>
                    <a:pt x="10374682" y="8816162"/>
                  </a:lnTo>
                  <a:cubicBezTo>
                    <a:pt x="10543593" y="8816162"/>
                    <a:pt x="10679482" y="8680272"/>
                    <a:pt x="10679482" y="8511362"/>
                  </a:cubicBezTo>
                  <a:lnTo>
                    <a:pt x="10679482" y="304800"/>
                  </a:lnTo>
                  <a:cubicBezTo>
                    <a:pt x="10679482" y="135890"/>
                    <a:pt x="10543593" y="0"/>
                    <a:pt x="10374682" y="0"/>
                  </a:cubicBezTo>
                  <a:close/>
                </a:path>
              </a:pathLst>
            </a:custGeom>
            <a:grpFill/>
            <a:ln>
              <a:solidFill>
                <a:srgbClr val="052929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3" name="pole tekstowe 2"/>
          <p:cNvSpPr txBox="1"/>
          <p:nvPr/>
        </p:nvSpPr>
        <p:spPr>
          <a:xfrm>
            <a:off x="4295918" y="671711"/>
            <a:ext cx="7362682" cy="5078293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prstClr val="black"/>
                </a:solidFill>
              </a:rPr>
              <a:t> </a:t>
            </a:r>
            <a:r>
              <a:rPr lang="pl-PL" sz="2200" dirty="0" smtClean="0">
                <a:solidFill>
                  <a:prstClr val="black"/>
                </a:solidFill>
              </a:rPr>
              <a:t>Zapewnienie </a:t>
            </a:r>
            <a:r>
              <a:rPr lang="pl-PL" sz="2200" dirty="0">
                <a:solidFill>
                  <a:prstClr val="black"/>
                </a:solidFill>
              </a:rPr>
              <a:t>dużego udziału zieleni w strukturze przestrzennej gminy.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prstClr val="black"/>
                </a:solidFill>
              </a:rPr>
              <a:t> </a:t>
            </a:r>
            <a:r>
              <a:rPr lang="pl-PL" sz="2200" dirty="0" smtClean="0">
                <a:solidFill>
                  <a:prstClr val="black"/>
                </a:solidFill>
              </a:rPr>
              <a:t>Wyposażenie </a:t>
            </a:r>
            <a:r>
              <a:rPr lang="pl-PL" sz="2200">
                <a:solidFill>
                  <a:prstClr val="black"/>
                </a:solidFill>
              </a:rPr>
              <a:t>terenów </a:t>
            </a:r>
            <a:r>
              <a:rPr lang="pl-PL" sz="2200" smtClean="0">
                <a:solidFill>
                  <a:prstClr val="black"/>
                </a:solidFill>
              </a:rPr>
              <a:t>zabudowy mieszkaniowej</a:t>
            </a:r>
            <a:r>
              <a:rPr lang="pl-PL" sz="2200" dirty="0" smtClean="0">
                <a:solidFill>
                  <a:prstClr val="black"/>
                </a:solidFill>
              </a:rPr>
              <a:t>/ techniczno-produkcyjnej w </a:t>
            </a:r>
            <a:r>
              <a:rPr lang="pl-PL" sz="2200" dirty="0">
                <a:solidFill>
                  <a:prstClr val="black"/>
                </a:solidFill>
              </a:rPr>
              <a:t>kanalizację sanitarną.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prstClr val="black"/>
                </a:solidFill>
              </a:rPr>
              <a:t> </a:t>
            </a:r>
            <a:r>
              <a:rPr lang="pl-PL" sz="2200" dirty="0" smtClean="0">
                <a:solidFill>
                  <a:prstClr val="black"/>
                </a:solidFill>
              </a:rPr>
              <a:t>Wspieranie </a:t>
            </a:r>
            <a:r>
              <a:rPr lang="pl-PL" sz="2200" dirty="0">
                <a:solidFill>
                  <a:prstClr val="black"/>
                </a:solidFill>
              </a:rPr>
              <a:t>rozwoju sieci teleinformatycznych na obszarach problemowych, w</a:t>
            </a:r>
            <a:r>
              <a:rPr lang="pl-PL" sz="2200" dirty="0" smtClean="0">
                <a:solidFill>
                  <a:prstClr val="black"/>
                </a:solidFill>
              </a:rPr>
              <a:t> których </a:t>
            </a:r>
            <a:r>
              <a:rPr lang="pl-PL" sz="2200" dirty="0">
                <a:solidFill>
                  <a:prstClr val="black"/>
                </a:solidFill>
              </a:rPr>
              <a:t>nie występuje infrastruktura telekomunikacyjna umożliwiająca świadczenie usług dostępu do Internetu o wymaganej przepustowości.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l-PL" sz="2400" dirty="0">
              <a:solidFill>
                <a:prstClr val="black"/>
              </a:solidFill>
            </a:endParaRPr>
          </a:p>
          <a:p>
            <a:pPr algn="ctr" defTabSz="914180">
              <a:lnSpc>
                <a:spcPct val="150000"/>
              </a:lnSpc>
            </a:pPr>
            <a:endParaRPr lang="pl-PL" sz="2400" dirty="0">
              <a:solidFill>
                <a:srgbClr val="052929"/>
              </a:solidFill>
              <a:effectLst>
                <a:glow rad="101600">
                  <a:srgbClr val="EEECE1">
                    <a:alpha val="60000"/>
                  </a:srgbClr>
                </a:glow>
              </a:effectLst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044053" flipH="1" flipV="1">
            <a:off x="-4891329" y="2534852"/>
            <a:ext cx="9318202" cy="4600862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859697">
            <a:off x="-3810684" y="-2384966"/>
            <a:ext cx="7621369" cy="6039935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017538">
            <a:off x="-2326604" y="1114913"/>
            <a:ext cx="6281801" cy="497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0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569998" y="-1603139"/>
            <a:ext cx="5192177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149503">
            <a:off x="6640312" y="4956522"/>
            <a:ext cx="8857727" cy="58682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18398" y="-2112234"/>
            <a:ext cx="3878199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151977" y="1844409"/>
            <a:ext cx="6080045" cy="6617736"/>
          </a:xfrm>
          <a:prstGeom prst="rect">
            <a:avLst/>
          </a:prstGeom>
        </p:spPr>
      </p:pic>
      <p:grpSp>
        <p:nvGrpSpPr>
          <p:cNvPr id="6" name="Group 7"/>
          <p:cNvGrpSpPr/>
          <p:nvPr/>
        </p:nvGrpSpPr>
        <p:grpSpPr>
          <a:xfrm rot="-10800000">
            <a:off x="1118342" y="1321288"/>
            <a:ext cx="10109766" cy="4505853"/>
            <a:chOff x="0" y="0"/>
            <a:chExt cx="20494092" cy="9414259"/>
          </a:xfrm>
        </p:grpSpPr>
        <p:sp>
          <p:nvSpPr>
            <p:cNvPr id="7" name="Freeform 8"/>
            <p:cNvSpPr/>
            <p:nvPr/>
          </p:nvSpPr>
          <p:spPr>
            <a:xfrm>
              <a:off x="0" y="0"/>
              <a:ext cx="20494092" cy="9414259"/>
            </a:xfrm>
            <a:custGeom>
              <a:avLst/>
              <a:gdLst/>
              <a:ahLst/>
              <a:cxnLst/>
              <a:rect l="l" t="t" r="r" b="b"/>
              <a:pathLst>
                <a:path w="20494092" h="9414259">
                  <a:moveTo>
                    <a:pt x="201892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09459"/>
                  </a:lnTo>
                  <a:cubicBezTo>
                    <a:pt x="0" y="9278369"/>
                    <a:pt x="135890" y="9414259"/>
                    <a:pt x="304800" y="9414259"/>
                  </a:cubicBezTo>
                  <a:lnTo>
                    <a:pt x="20189292" y="9414259"/>
                  </a:lnTo>
                  <a:cubicBezTo>
                    <a:pt x="20358202" y="9414259"/>
                    <a:pt x="20494092" y="9278369"/>
                    <a:pt x="20494092" y="9109459"/>
                  </a:cubicBezTo>
                  <a:lnTo>
                    <a:pt x="20494092" y="304800"/>
                  </a:lnTo>
                  <a:cubicBezTo>
                    <a:pt x="20494092" y="135890"/>
                    <a:pt x="20358202" y="0"/>
                    <a:pt x="2018929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6"/>
            </a:lnRef>
            <a:fillRef idx="1001">
              <a:schemeClr val="lt1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8" name="Prostokąt 7"/>
          <p:cNvSpPr/>
          <p:nvPr/>
        </p:nvSpPr>
        <p:spPr>
          <a:xfrm>
            <a:off x="2913889" y="3112549"/>
            <a:ext cx="68840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5400" b="1" dirty="0" smtClean="0">
                <a:solidFill>
                  <a:srgbClr val="052929"/>
                </a:solidFill>
              </a:rPr>
              <a:t>7. Źródła finansowania </a:t>
            </a:r>
            <a:endParaRPr lang="pl-PL" sz="5400" b="1" dirty="0">
              <a:solidFill>
                <a:srgbClr val="05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0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"/>
          <p:cNvGrpSpPr/>
          <p:nvPr/>
        </p:nvGrpSpPr>
        <p:grpSpPr>
          <a:xfrm rot="-5400000">
            <a:off x="5481202" y="-513200"/>
            <a:ext cx="4165190" cy="7478407"/>
            <a:chOff x="0" y="0"/>
            <a:chExt cx="10679483" cy="8816162"/>
          </a:xfrm>
          <a:solidFill>
            <a:schemeClr val="bg1">
              <a:lumMod val="95000"/>
            </a:schemeClr>
          </a:solidFill>
        </p:grpSpPr>
        <p:sp>
          <p:nvSpPr>
            <p:cNvPr id="14" name="Freeform 7"/>
            <p:cNvSpPr/>
            <p:nvPr/>
          </p:nvSpPr>
          <p:spPr>
            <a:xfrm>
              <a:off x="0" y="0"/>
              <a:ext cx="10679482" cy="8816162"/>
            </a:xfrm>
            <a:custGeom>
              <a:avLst/>
              <a:gdLst/>
              <a:ahLst/>
              <a:cxnLst/>
              <a:rect l="l" t="t" r="r" b="b"/>
              <a:pathLst>
                <a:path w="10679482" h="8816162">
                  <a:moveTo>
                    <a:pt x="1037468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11362"/>
                  </a:lnTo>
                  <a:cubicBezTo>
                    <a:pt x="0" y="8680272"/>
                    <a:pt x="135890" y="8816162"/>
                    <a:pt x="304800" y="8816162"/>
                  </a:cubicBezTo>
                  <a:lnTo>
                    <a:pt x="10374682" y="8816162"/>
                  </a:lnTo>
                  <a:cubicBezTo>
                    <a:pt x="10543593" y="8816162"/>
                    <a:pt x="10679482" y="8680272"/>
                    <a:pt x="10679482" y="8511362"/>
                  </a:cubicBezTo>
                  <a:lnTo>
                    <a:pt x="10679482" y="304800"/>
                  </a:lnTo>
                  <a:cubicBezTo>
                    <a:pt x="10679482" y="135890"/>
                    <a:pt x="10543593" y="0"/>
                    <a:pt x="10374682" y="0"/>
                  </a:cubicBezTo>
                  <a:close/>
                </a:path>
              </a:pathLst>
            </a:custGeom>
            <a:grpFill/>
            <a:ln>
              <a:solidFill>
                <a:srgbClr val="052929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3" name="pole tekstowe 2"/>
          <p:cNvSpPr txBox="1"/>
          <p:nvPr/>
        </p:nvSpPr>
        <p:spPr>
          <a:xfrm>
            <a:off x="4301357" y="1493417"/>
            <a:ext cx="6176143" cy="3662521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algn="ctr" defTabSz="914180">
              <a:lnSpc>
                <a:spcPct val="150000"/>
              </a:lnSpc>
            </a:pPr>
            <a:r>
              <a:rPr lang="pl-PL" sz="3200" b="1" dirty="0">
                <a:solidFill>
                  <a:srgbClr val="052929"/>
                </a:solidFill>
                <a:latin typeface="Cormorant Garamond Light" panose="020B0604020202020204" charset="-18"/>
              </a:rPr>
              <a:t>Ok. 1,2 Biliona PLN na rozwój Polski, </a:t>
            </a:r>
            <a:r>
              <a:rPr lang="pl-PL" sz="3200" b="1" dirty="0" smtClean="0">
                <a:solidFill>
                  <a:srgbClr val="052929"/>
                </a:solidFill>
                <a:latin typeface="Cormorant Garamond Light" panose="020B0604020202020204" charset="-18"/>
              </a:rPr>
              <a:t>a </a:t>
            </a:r>
            <a:r>
              <a:rPr lang="pl-PL" sz="3200" b="1" dirty="0">
                <a:solidFill>
                  <a:srgbClr val="052929"/>
                </a:solidFill>
                <a:latin typeface="Cormorant Garamond Light" panose="020B0604020202020204" charset="-18"/>
              </a:rPr>
              <a:t>według bardziej optymistycznych wyliczeń nawet ok. </a:t>
            </a:r>
            <a:r>
              <a:rPr lang="pl-PL" sz="3200" b="1" dirty="0" smtClean="0">
                <a:solidFill>
                  <a:srgbClr val="052929"/>
                </a:solidFill>
                <a:latin typeface="Cormorant Garamond Light" panose="020B0604020202020204" charset="-18"/>
              </a:rPr>
              <a:t>1,5 </a:t>
            </a:r>
            <a:r>
              <a:rPr lang="pl-PL" sz="3200" b="1" dirty="0">
                <a:solidFill>
                  <a:srgbClr val="052929"/>
                </a:solidFill>
                <a:latin typeface="Cormorant Garamond Light" panose="020B0604020202020204" charset="-18"/>
              </a:rPr>
              <a:t>biliona PLN </a:t>
            </a:r>
          </a:p>
          <a:p>
            <a:pPr algn="ctr" defTabSz="914180"/>
            <a:r>
              <a:rPr lang="pl-PL" sz="4000" b="1" dirty="0">
                <a:solidFill>
                  <a:srgbClr val="C0504D">
                    <a:lumMod val="50000"/>
                  </a:srgbClr>
                </a:solidFill>
                <a:effectLst>
                  <a:glow rad="101600">
                    <a:srgbClr val="EEECE1">
                      <a:alpha val="60000"/>
                    </a:srgbClr>
                  </a:glow>
                </a:effectLst>
              </a:rPr>
              <a:t> 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044053" flipH="1" flipV="1">
            <a:off x="-4891329" y="2534852"/>
            <a:ext cx="9318202" cy="4600862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859697">
            <a:off x="-3810684" y="-2384966"/>
            <a:ext cx="7621369" cy="6039935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017538">
            <a:off x="-2326604" y="1114913"/>
            <a:ext cx="6281801" cy="497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3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044053" flipH="1" flipV="1">
            <a:off x="-5386630" y="2445952"/>
            <a:ext cx="9318202" cy="460086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1859697">
            <a:off x="-4242409" y="-3019967"/>
            <a:ext cx="7621369" cy="60399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6017538">
            <a:off x="-2964524" y="1045936"/>
            <a:ext cx="6281801" cy="4978328"/>
          </a:xfrm>
          <a:prstGeom prst="rect">
            <a:avLst/>
          </a:prstGeom>
        </p:spPr>
      </p:pic>
      <p:grpSp>
        <p:nvGrpSpPr>
          <p:cNvPr id="5" name="Group 6"/>
          <p:cNvGrpSpPr/>
          <p:nvPr/>
        </p:nvGrpSpPr>
        <p:grpSpPr>
          <a:xfrm rot="-5400000">
            <a:off x="4993520" y="-939397"/>
            <a:ext cx="4629742" cy="8453450"/>
            <a:chOff x="0" y="0"/>
            <a:chExt cx="10679483" cy="8816162"/>
          </a:xfrm>
          <a:solidFill>
            <a:schemeClr val="bg1">
              <a:lumMod val="95000"/>
            </a:schemeClr>
          </a:solidFill>
        </p:grpSpPr>
        <p:sp>
          <p:nvSpPr>
            <p:cNvPr id="6" name="Freeform 7"/>
            <p:cNvSpPr/>
            <p:nvPr/>
          </p:nvSpPr>
          <p:spPr>
            <a:xfrm>
              <a:off x="0" y="0"/>
              <a:ext cx="10679482" cy="8816162"/>
            </a:xfrm>
            <a:custGeom>
              <a:avLst/>
              <a:gdLst/>
              <a:ahLst/>
              <a:cxnLst/>
              <a:rect l="l" t="t" r="r" b="b"/>
              <a:pathLst>
                <a:path w="10679482" h="8816162">
                  <a:moveTo>
                    <a:pt x="1037468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11362"/>
                  </a:lnTo>
                  <a:cubicBezTo>
                    <a:pt x="0" y="8680272"/>
                    <a:pt x="135890" y="8816162"/>
                    <a:pt x="304800" y="8816162"/>
                  </a:cubicBezTo>
                  <a:lnTo>
                    <a:pt x="10374682" y="8816162"/>
                  </a:lnTo>
                  <a:cubicBezTo>
                    <a:pt x="10543593" y="8816162"/>
                    <a:pt x="10679482" y="8680272"/>
                    <a:pt x="10679482" y="8511362"/>
                  </a:cubicBezTo>
                  <a:lnTo>
                    <a:pt x="10679482" y="304800"/>
                  </a:lnTo>
                  <a:cubicBezTo>
                    <a:pt x="10679482" y="135890"/>
                    <a:pt x="10543593" y="0"/>
                    <a:pt x="10374682" y="0"/>
                  </a:cubicBezTo>
                  <a:close/>
                </a:path>
              </a:pathLst>
            </a:custGeom>
            <a:grpFill/>
            <a:ln>
              <a:solidFill>
                <a:srgbClr val="052929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7" name="pole tekstowe 6"/>
          <p:cNvSpPr txBox="1"/>
          <p:nvPr/>
        </p:nvSpPr>
        <p:spPr>
          <a:xfrm>
            <a:off x="3803190" y="2519437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 smtClean="0">
                <a:solidFill>
                  <a:srgbClr val="052929"/>
                </a:solidFill>
              </a:rPr>
              <a:t>DEKLARACJE WIZJI </a:t>
            </a:r>
            <a:endParaRPr lang="pl-PL" sz="6000" b="1" dirty="0">
              <a:solidFill>
                <a:srgbClr val="05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21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"/>
          <p:cNvGrpSpPr/>
          <p:nvPr/>
        </p:nvGrpSpPr>
        <p:grpSpPr>
          <a:xfrm rot="-5400000">
            <a:off x="4900687" y="-802953"/>
            <a:ext cx="5704817" cy="8186178"/>
            <a:chOff x="0" y="0"/>
            <a:chExt cx="10679483" cy="8816162"/>
          </a:xfrm>
          <a:solidFill>
            <a:schemeClr val="bg1">
              <a:lumMod val="95000"/>
            </a:schemeClr>
          </a:solidFill>
        </p:grpSpPr>
        <p:sp>
          <p:nvSpPr>
            <p:cNvPr id="14" name="Freeform 7"/>
            <p:cNvSpPr/>
            <p:nvPr/>
          </p:nvSpPr>
          <p:spPr>
            <a:xfrm>
              <a:off x="0" y="0"/>
              <a:ext cx="10679482" cy="8816162"/>
            </a:xfrm>
            <a:custGeom>
              <a:avLst/>
              <a:gdLst/>
              <a:ahLst/>
              <a:cxnLst/>
              <a:rect l="l" t="t" r="r" b="b"/>
              <a:pathLst>
                <a:path w="10679482" h="8816162">
                  <a:moveTo>
                    <a:pt x="1037468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11362"/>
                  </a:lnTo>
                  <a:cubicBezTo>
                    <a:pt x="0" y="8680272"/>
                    <a:pt x="135890" y="8816162"/>
                    <a:pt x="304800" y="8816162"/>
                  </a:cubicBezTo>
                  <a:lnTo>
                    <a:pt x="10374682" y="8816162"/>
                  </a:lnTo>
                  <a:cubicBezTo>
                    <a:pt x="10543593" y="8816162"/>
                    <a:pt x="10679482" y="8680272"/>
                    <a:pt x="10679482" y="8511362"/>
                  </a:cubicBezTo>
                  <a:lnTo>
                    <a:pt x="10679482" y="304800"/>
                  </a:lnTo>
                  <a:cubicBezTo>
                    <a:pt x="10679482" y="135890"/>
                    <a:pt x="10543593" y="0"/>
                    <a:pt x="10374682" y="0"/>
                  </a:cubicBezTo>
                  <a:close/>
                </a:path>
              </a:pathLst>
            </a:custGeom>
            <a:grpFill/>
            <a:ln>
              <a:solidFill>
                <a:srgbClr val="052929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3" name="pole tekstowe 2"/>
          <p:cNvSpPr txBox="1"/>
          <p:nvPr/>
        </p:nvSpPr>
        <p:spPr>
          <a:xfrm>
            <a:off x="3826822" y="836108"/>
            <a:ext cx="7852546" cy="5293737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lvl="0" algn="ctr" defTabSz="914180"/>
            <a:r>
              <a:rPr lang="pl-PL" sz="2400" b="1" dirty="0">
                <a:solidFill>
                  <a:srgbClr val="3D2E12"/>
                </a:solidFill>
              </a:rPr>
              <a:t>Na lata 2021-2027 Polska otrzyma z budżetu Unii Europejskiej łącznie ok. 133,8 mld EURO, czyli ok. 770  mld PLN z UE. </a:t>
            </a:r>
            <a:r>
              <a:rPr lang="pl-PL" sz="2400" b="1" dirty="0" smtClean="0">
                <a:solidFill>
                  <a:srgbClr val="3D2E12"/>
                </a:solidFill>
              </a:rPr>
              <a:t> Z </a:t>
            </a:r>
            <a:r>
              <a:rPr lang="pl-PL" sz="2400" b="1" dirty="0">
                <a:solidFill>
                  <a:srgbClr val="3D2E12"/>
                </a:solidFill>
              </a:rPr>
              <a:t>czego ok</a:t>
            </a:r>
            <a:r>
              <a:rPr lang="pl-PL" sz="2400" b="1" dirty="0" smtClean="0">
                <a:solidFill>
                  <a:srgbClr val="3D2E12"/>
                </a:solidFill>
              </a:rPr>
              <a:t>.:</a:t>
            </a:r>
            <a:endParaRPr lang="pl-PL" sz="2400" b="1" dirty="0">
              <a:solidFill>
                <a:srgbClr val="1F497D">
                  <a:lumMod val="50000"/>
                </a:srgbClr>
              </a:solidFill>
            </a:endParaRPr>
          </a:p>
          <a:p>
            <a:pPr lvl="0" defTabSz="914180"/>
            <a:endParaRPr lang="pl-PL" dirty="0">
              <a:solidFill>
                <a:prstClr val="black"/>
              </a:solidFill>
            </a:endParaRPr>
          </a:p>
          <a:p>
            <a:pPr marL="285681" lvl="0" indent="-285681" defTabSz="914180">
              <a:buFont typeface="Wingdings" panose="05000000000000000000" pitchFamily="2" charset="2"/>
              <a:buChar char="ü"/>
            </a:pPr>
            <a:r>
              <a:rPr lang="pl-PL" sz="2000" b="1" dirty="0">
                <a:solidFill>
                  <a:prstClr val="black"/>
                </a:solidFill>
              </a:rPr>
              <a:t>57,2 mld euro </a:t>
            </a:r>
            <a:r>
              <a:rPr lang="pl-PL" sz="2000" dirty="0">
                <a:solidFill>
                  <a:prstClr val="black"/>
                </a:solidFill>
              </a:rPr>
              <a:t>w ramach nowego Instrumentu na </a:t>
            </a:r>
            <a:r>
              <a:rPr lang="pl-PL" sz="2000" dirty="0" smtClean="0">
                <a:solidFill>
                  <a:prstClr val="black"/>
                </a:solidFill>
              </a:rPr>
              <a:t>rzecz Odbudowy </a:t>
            </a:r>
            <a:r>
              <a:rPr lang="pl-PL" sz="2000" dirty="0">
                <a:solidFill>
                  <a:prstClr val="black"/>
                </a:solidFill>
              </a:rPr>
              <a:t/>
            </a:r>
            <a:br>
              <a:rPr lang="pl-PL" sz="2000" dirty="0">
                <a:solidFill>
                  <a:prstClr val="black"/>
                </a:solidFill>
              </a:rPr>
            </a:br>
            <a:r>
              <a:rPr lang="pl-PL" sz="2000" dirty="0">
                <a:solidFill>
                  <a:prstClr val="black"/>
                </a:solidFill>
              </a:rPr>
              <a:t>i Zwiększenia Odporności, z czego 23 mld euro w formie dotacji i 34,2 </a:t>
            </a:r>
            <a:br>
              <a:rPr lang="pl-PL" sz="2000" dirty="0">
                <a:solidFill>
                  <a:prstClr val="black"/>
                </a:solidFill>
              </a:rPr>
            </a:br>
            <a:r>
              <a:rPr lang="pl-PL" sz="2000" dirty="0">
                <a:solidFill>
                  <a:prstClr val="black"/>
                </a:solidFill>
              </a:rPr>
              <a:t>w formie pożyczek </a:t>
            </a:r>
            <a:r>
              <a:rPr lang="pl-PL" sz="2000" b="1" dirty="0">
                <a:solidFill>
                  <a:prstClr val="black"/>
                </a:solidFill>
              </a:rPr>
              <a:t>tj. ok. 250 mld PLN</a:t>
            </a:r>
          </a:p>
          <a:p>
            <a:pPr lvl="0" defTabSz="914180"/>
            <a:endParaRPr lang="pl-PL" sz="2000" dirty="0">
              <a:solidFill>
                <a:prstClr val="black"/>
              </a:solidFill>
            </a:endParaRPr>
          </a:p>
          <a:p>
            <a:pPr marL="285681" lvl="0" indent="-285681" defTabSz="914180">
              <a:buFont typeface="Wingdings" panose="05000000000000000000" pitchFamily="2" charset="2"/>
              <a:buChar char="ü"/>
            </a:pPr>
            <a:r>
              <a:rPr lang="pl-PL" sz="2000" b="1" dirty="0">
                <a:solidFill>
                  <a:prstClr val="black"/>
                </a:solidFill>
              </a:rPr>
              <a:t>72,2 mld euro </a:t>
            </a:r>
            <a:r>
              <a:rPr lang="pl-PL" sz="2000" dirty="0">
                <a:solidFill>
                  <a:prstClr val="black"/>
                </a:solidFill>
              </a:rPr>
              <a:t>na realizację polityki spójności w nowym okresie programowania (EFRR i EFS+), </a:t>
            </a:r>
          </a:p>
          <a:p>
            <a:pPr marL="285681" lvl="0" indent="-285681" defTabSz="914180">
              <a:buFont typeface="Wingdings" panose="05000000000000000000" pitchFamily="2" charset="2"/>
              <a:buChar char="ü"/>
            </a:pPr>
            <a:r>
              <a:rPr lang="pl-PL" sz="2000" b="1" dirty="0">
                <a:solidFill>
                  <a:prstClr val="black"/>
                </a:solidFill>
              </a:rPr>
              <a:t>4,4, mld euro </a:t>
            </a:r>
            <a:r>
              <a:rPr lang="pl-PL" sz="2000" dirty="0">
                <a:solidFill>
                  <a:prstClr val="black"/>
                </a:solidFill>
              </a:rPr>
              <a:t>w ramach Funduszu na rzecz Sprawiedliwej Transformacji (FST), tj.: ok. </a:t>
            </a:r>
            <a:r>
              <a:rPr lang="pl-PL" sz="2000" b="1" dirty="0">
                <a:solidFill>
                  <a:prstClr val="black"/>
                </a:solidFill>
              </a:rPr>
              <a:t>25,5 mld PLN                </a:t>
            </a:r>
          </a:p>
          <a:p>
            <a:pPr marL="285681" lvl="0" indent="-285681" defTabSz="914180">
              <a:buFont typeface="Wingdings" panose="05000000000000000000" pitchFamily="2" charset="2"/>
              <a:buChar char="ü"/>
            </a:pPr>
            <a:endParaRPr lang="pl-PL" sz="2000" b="1" dirty="0">
              <a:solidFill>
                <a:prstClr val="black"/>
              </a:solidFill>
            </a:endParaRPr>
          </a:p>
          <a:p>
            <a:pPr lvl="0" defTabSz="914180"/>
            <a:r>
              <a:rPr lang="pl-PL" sz="2000" b="1" dirty="0">
                <a:solidFill>
                  <a:prstClr val="black"/>
                </a:solidFill>
              </a:rPr>
              <a:t>	</a:t>
            </a:r>
            <a:r>
              <a:rPr lang="pl-PL" sz="2800" b="1" dirty="0">
                <a:solidFill>
                  <a:prstClr val="black"/>
                </a:solidFill>
              </a:rPr>
              <a:t>- łącznie 500 mld PLN (POLITYKA SPÓJNOŚCI)</a:t>
            </a:r>
          </a:p>
          <a:p>
            <a:pPr algn="ctr" defTabSz="914180"/>
            <a:r>
              <a:rPr lang="pl-PL" sz="4000" b="1" dirty="0" smtClean="0">
                <a:solidFill>
                  <a:srgbClr val="C0504D">
                    <a:lumMod val="50000"/>
                  </a:srgbClr>
                </a:solidFill>
                <a:effectLst>
                  <a:glow rad="101600">
                    <a:srgbClr val="EEECE1">
                      <a:alpha val="60000"/>
                    </a:srgbClr>
                  </a:glow>
                </a:effectLst>
              </a:rPr>
              <a:t> </a:t>
            </a:r>
            <a:endParaRPr lang="pl-PL" sz="4000" b="1" dirty="0">
              <a:solidFill>
                <a:srgbClr val="C0504D">
                  <a:lumMod val="50000"/>
                </a:srgbClr>
              </a:solidFill>
              <a:effectLst>
                <a:glow rad="101600">
                  <a:srgbClr val="EEECE1">
                    <a:alpha val="60000"/>
                  </a:srgbClr>
                </a:glow>
              </a:effectLst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044053" flipH="1" flipV="1">
            <a:off x="-4589443" y="2458652"/>
            <a:ext cx="9318202" cy="4600862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859697">
            <a:off x="-4042913" y="-2384966"/>
            <a:ext cx="7621369" cy="6039935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017538">
            <a:off x="-2500974" y="1045935"/>
            <a:ext cx="6281801" cy="497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3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"/>
          <p:cNvGrpSpPr/>
          <p:nvPr/>
        </p:nvGrpSpPr>
        <p:grpSpPr>
          <a:xfrm rot="-5400000">
            <a:off x="5557403" y="-589401"/>
            <a:ext cx="4431891" cy="7897509"/>
            <a:chOff x="0" y="0"/>
            <a:chExt cx="10679483" cy="8816162"/>
          </a:xfrm>
          <a:solidFill>
            <a:schemeClr val="bg1">
              <a:lumMod val="95000"/>
            </a:schemeClr>
          </a:solidFill>
        </p:grpSpPr>
        <p:sp>
          <p:nvSpPr>
            <p:cNvPr id="14" name="Freeform 7"/>
            <p:cNvSpPr/>
            <p:nvPr/>
          </p:nvSpPr>
          <p:spPr>
            <a:xfrm>
              <a:off x="0" y="0"/>
              <a:ext cx="10679482" cy="8816162"/>
            </a:xfrm>
            <a:custGeom>
              <a:avLst/>
              <a:gdLst/>
              <a:ahLst/>
              <a:cxnLst/>
              <a:rect l="l" t="t" r="r" b="b"/>
              <a:pathLst>
                <a:path w="10679482" h="8816162">
                  <a:moveTo>
                    <a:pt x="1037468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11362"/>
                  </a:lnTo>
                  <a:cubicBezTo>
                    <a:pt x="0" y="8680272"/>
                    <a:pt x="135890" y="8816162"/>
                    <a:pt x="304800" y="8816162"/>
                  </a:cubicBezTo>
                  <a:lnTo>
                    <a:pt x="10374682" y="8816162"/>
                  </a:lnTo>
                  <a:cubicBezTo>
                    <a:pt x="10543593" y="8816162"/>
                    <a:pt x="10679482" y="8680272"/>
                    <a:pt x="10679482" y="8511362"/>
                  </a:cubicBezTo>
                  <a:lnTo>
                    <a:pt x="10679482" y="304800"/>
                  </a:lnTo>
                  <a:cubicBezTo>
                    <a:pt x="10679482" y="135890"/>
                    <a:pt x="10543593" y="0"/>
                    <a:pt x="10374682" y="0"/>
                  </a:cubicBezTo>
                  <a:close/>
                </a:path>
              </a:pathLst>
            </a:custGeom>
            <a:grpFill/>
            <a:ln>
              <a:solidFill>
                <a:srgbClr val="052929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3" name="pole tekstowe 2"/>
          <p:cNvSpPr txBox="1"/>
          <p:nvPr/>
        </p:nvSpPr>
        <p:spPr>
          <a:xfrm>
            <a:off x="4301357" y="1493417"/>
            <a:ext cx="7281043" cy="4339629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marL="285681" indent="-285681" defTabSz="914180">
              <a:buFont typeface="Wingdings" panose="05000000000000000000" pitchFamily="2" charset="2"/>
              <a:buChar char="ü"/>
            </a:pPr>
            <a:r>
              <a:rPr lang="pl-PL" sz="2800" b="1" dirty="0">
                <a:solidFill>
                  <a:prstClr val="black"/>
                </a:solidFill>
              </a:rPr>
              <a:t>120 mld </a:t>
            </a:r>
            <a:r>
              <a:rPr lang="pl-PL" sz="2800" dirty="0">
                <a:solidFill>
                  <a:prstClr val="black"/>
                </a:solidFill>
              </a:rPr>
              <a:t>– Krajowe Środki Publiczne (ok. 15%),</a:t>
            </a:r>
          </a:p>
          <a:p>
            <a:pPr marL="285681" indent="-285681" defTabSz="914180">
              <a:buFont typeface="Wingdings" panose="05000000000000000000" pitchFamily="2" charset="2"/>
              <a:buChar char="ü"/>
            </a:pPr>
            <a:endParaRPr lang="pl-PL" sz="2800" dirty="0">
              <a:solidFill>
                <a:prstClr val="black"/>
              </a:solidFill>
            </a:endParaRPr>
          </a:p>
          <a:p>
            <a:pPr marL="285681" indent="-285681" defTabSz="914180">
              <a:buFont typeface="Wingdings" panose="05000000000000000000" pitchFamily="2" charset="2"/>
              <a:buChar char="ü"/>
            </a:pPr>
            <a:r>
              <a:rPr lang="pl-PL" sz="2800" b="1" dirty="0">
                <a:solidFill>
                  <a:prstClr val="black"/>
                </a:solidFill>
              </a:rPr>
              <a:t>200 mld – </a:t>
            </a:r>
            <a:r>
              <a:rPr lang="pl-PL" sz="2800" dirty="0">
                <a:solidFill>
                  <a:prstClr val="black"/>
                </a:solidFill>
              </a:rPr>
              <a:t>Środki komercyjne (ok. 25%),</a:t>
            </a:r>
          </a:p>
          <a:p>
            <a:pPr marL="285681" indent="-285681" defTabSz="914180">
              <a:buFont typeface="Wingdings" panose="05000000000000000000" pitchFamily="2" charset="2"/>
              <a:buChar char="ü"/>
            </a:pPr>
            <a:endParaRPr lang="pl-PL" sz="2800" dirty="0">
              <a:solidFill>
                <a:prstClr val="black"/>
              </a:solidFill>
            </a:endParaRPr>
          </a:p>
          <a:p>
            <a:pPr marL="285681" indent="-285681" defTabSz="914180">
              <a:buFont typeface="Wingdings" panose="05000000000000000000" pitchFamily="2" charset="2"/>
              <a:buChar char="ü"/>
            </a:pPr>
            <a:r>
              <a:rPr lang="pl-PL" sz="2800" b="1" dirty="0">
                <a:solidFill>
                  <a:prstClr val="black"/>
                </a:solidFill>
              </a:rPr>
              <a:t>100 mld PLN </a:t>
            </a:r>
            <a:r>
              <a:rPr lang="pl-PL" sz="2800" dirty="0">
                <a:solidFill>
                  <a:prstClr val="black"/>
                </a:solidFill>
              </a:rPr>
              <a:t>– Środki bezpośrednio dostępne </a:t>
            </a:r>
            <a:r>
              <a:rPr lang="pl-PL" sz="2800" dirty="0" smtClean="0">
                <a:solidFill>
                  <a:prstClr val="black"/>
                </a:solidFill>
              </a:rPr>
              <a:t/>
            </a:r>
            <a:br>
              <a:rPr lang="pl-PL" sz="2800" dirty="0" smtClean="0">
                <a:solidFill>
                  <a:prstClr val="black"/>
                </a:solidFill>
              </a:rPr>
            </a:br>
            <a:r>
              <a:rPr lang="pl-PL" sz="2800" dirty="0" smtClean="0">
                <a:solidFill>
                  <a:prstClr val="black"/>
                </a:solidFill>
              </a:rPr>
              <a:t>z </a:t>
            </a:r>
            <a:r>
              <a:rPr lang="pl-PL" sz="2800" dirty="0">
                <a:solidFill>
                  <a:prstClr val="black"/>
                </a:solidFill>
              </a:rPr>
              <a:t>Brukseli.</a:t>
            </a:r>
          </a:p>
          <a:p>
            <a:pPr marL="285681" indent="-285681" defTabSz="914180">
              <a:buFont typeface="Wingdings" panose="05000000000000000000" pitchFamily="2" charset="2"/>
              <a:buChar char="ü"/>
            </a:pPr>
            <a:endParaRPr lang="pl-PL" sz="3200" dirty="0">
              <a:solidFill>
                <a:prstClr val="black"/>
              </a:solidFill>
            </a:endParaRPr>
          </a:p>
          <a:p>
            <a:pPr defTabSz="914180"/>
            <a:r>
              <a:rPr lang="pl-PL" sz="3200" b="1" dirty="0" smtClean="0">
                <a:solidFill>
                  <a:prstClr val="black"/>
                </a:solidFill>
              </a:rPr>
              <a:t>		1,2 </a:t>
            </a:r>
            <a:r>
              <a:rPr lang="pl-PL" sz="3200" b="1" dirty="0">
                <a:solidFill>
                  <a:prstClr val="black"/>
                </a:solidFill>
              </a:rPr>
              <a:t>biliona PLN </a:t>
            </a:r>
            <a:endParaRPr lang="pl-PL" sz="3200" dirty="0">
              <a:solidFill>
                <a:prstClr val="black"/>
              </a:solidFill>
            </a:endParaRPr>
          </a:p>
          <a:p>
            <a:pPr algn="ctr" defTabSz="914180"/>
            <a:r>
              <a:rPr lang="pl-PL" sz="4000" b="1" dirty="0" smtClean="0">
                <a:solidFill>
                  <a:srgbClr val="C0504D">
                    <a:lumMod val="50000"/>
                  </a:srgbClr>
                </a:solidFill>
                <a:effectLst>
                  <a:glow rad="101600">
                    <a:srgbClr val="EEECE1">
                      <a:alpha val="60000"/>
                    </a:srgbClr>
                  </a:glow>
                </a:effectLst>
              </a:rPr>
              <a:t> </a:t>
            </a:r>
            <a:endParaRPr lang="pl-PL" sz="4000" b="1" dirty="0">
              <a:solidFill>
                <a:srgbClr val="C0504D">
                  <a:lumMod val="50000"/>
                </a:srgbClr>
              </a:solidFill>
              <a:effectLst>
                <a:glow rad="101600">
                  <a:srgbClr val="EEECE1">
                    <a:alpha val="60000"/>
                  </a:srgbClr>
                </a:glow>
              </a:effectLst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044053" flipH="1" flipV="1">
            <a:off x="-4891329" y="2534852"/>
            <a:ext cx="9318202" cy="4600862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859697">
            <a:off x="-3810684" y="-2384966"/>
            <a:ext cx="7621369" cy="6039935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017538">
            <a:off x="-2326604" y="1114913"/>
            <a:ext cx="6281801" cy="4978328"/>
          </a:xfrm>
          <a:prstGeom prst="rect">
            <a:avLst/>
          </a:prstGeom>
        </p:spPr>
      </p:pic>
      <p:cxnSp>
        <p:nvCxnSpPr>
          <p:cNvPr id="9" name="Łącznik prostoliniowy 3"/>
          <p:cNvCxnSpPr/>
          <p:nvPr/>
        </p:nvCxnSpPr>
        <p:spPr>
          <a:xfrm>
            <a:off x="4106516" y="4309368"/>
            <a:ext cx="7056784" cy="0"/>
          </a:xfrm>
          <a:prstGeom prst="line">
            <a:avLst/>
          </a:prstGeom>
          <a:ln w="28575">
            <a:solidFill>
              <a:srgbClr val="05292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82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6"/>
          <p:cNvGrpSpPr/>
          <p:nvPr/>
        </p:nvGrpSpPr>
        <p:grpSpPr>
          <a:xfrm rot="-5400000">
            <a:off x="4985903" y="-881501"/>
            <a:ext cx="4431891" cy="7897509"/>
            <a:chOff x="0" y="0"/>
            <a:chExt cx="10679483" cy="8816162"/>
          </a:xfrm>
          <a:solidFill>
            <a:schemeClr val="bg1">
              <a:lumMod val="95000"/>
            </a:schemeClr>
          </a:solidFill>
        </p:grpSpPr>
        <p:sp>
          <p:nvSpPr>
            <p:cNvPr id="10" name="Freeform 7"/>
            <p:cNvSpPr/>
            <p:nvPr/>
          </p:nvSpPr>
          <p:spPr>
            <a:xfrm>
              <a:off x="0" y="0"/>
              <a:ext cx="10679482" cy="8816162"/>
            </a:xfrm>
            <a:custGeom>
              <a:avLst/>
              <a:gdLst/>
              <a:ahLst/>
              <a:cxnLst/>
              <a:rect l="l" t="t" r="r" b="b"/>
              <a:pathLst>
                <a:path w="10679482" h="8816162">
                  <a:moveTo>
                    <a:pt x="1037468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11362"/>
                  </a:lnTo>
                  <a:cubicBezTo>
                    <a:pt x="0" y="8680272"/>
                    <a:pt x="135890" y="8816162"/>
                    <a:pt x="304800" y="8816162"/>
                  </a:cubicBezTo>
                  <a:lnTo>
                    <a:pt x="10374682" y="8816162"/>
                  </a:lnTo>
                  <a:cubicBezTo>
                    <a:pt x="10543593" y="8816162"/>
                    <a:pt x="10679482" y="8680272"/>
                    <a:pt x="10679482" y="8511362"/>
                  </a:cubicBezTo>
                  <a:lnTo>
                    <a:pt x="10679482" y="304800"/>
                  </a:lnTo>
                  <a:cubicBezTo>
                    <a:pt x="10679482" y="135890"/>
                    <a:pt x="10543593" y="0"/>
                    <a:pt x="10374682" y="0"/>
                  </a:cubicBezTo>
                  <a:close/>
                </a:path>
              </a:pathLst>
            </a:custGeom>
            <a:grpFill/>
            <a:ln>
              <a:solidFill>
                <a:srgbClr val="052929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53092" y="1324105"/>
            <a:ext cx="8142743" cy="347162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 smtClean="0">
                <a:solidFill>
                  <a:srgbClr val="052929"/>
                </a:solidFill>
                <a:latin typeface="+mn-lt"/>
              </a:rPr>
              <a:t>Matryca </a:t>
            </a:r>
            <a:r>
              <a:rPr lang="pl-PL" sz="2400" b="1" dirty="0">
                <a:solidFill>
                  <a:srgbClr val="052929"/>
                </a:solidFill>
                <a:latin typeface="+mn-lt"/>
              </a:rPr>
              <a:t>Funduszy Pomocowych UE i EOG, </a:t>
            </a:r>
            <a:br>
              <a:rPr lang="pl-PL" sz="2400" b="1" dirty="0">
                <a:solidFill>
                  <a:srgbClr val="052929"/>
                </a:solidFill>
                <a:latin typeface="+mn-lt"/>
              </a:rPr>
            </a:br>
            <a:r>
              <a:rPr lang="pl-PL" sz="2400" b="1" dirty="0">
                <a:solidFill>
                  <a:srgbClr val="052929"/>
                </a:solidFill>
                <a:latin typeface="+mn-lt"/>
              </a:rPr>
              <a:t>a także innych dostępnych instrumentów finansowych </a:t>
            </a:r>
            <a:br>
              <a:rPr lang="pl-PL" sz="2400" b="1" dirty="0">
                <a:solidFill>
                  <a:srgbClr val="052929"/>
                </a:solidFill>
                <a:latin typeface="+mn-lt"/>
              </a:rPr>
            </a:br>
            <a:r>
              <a:rPr lang="pl-PL" sz="2400" b="1" dirty="0">
                <a:solidFill>
                  <a:srgbClr val="052929"/>
                </a:solidFill>
                <a:latin typeface="+mn-lt"/>
              </a:rPr>
              <a:t>w perspektywie do 2030r. dla przedsiębiorców, </a:t>
            </a:r>
            <a:br>
              <a:rPr lang="pl-PL" sz="2400" b="1" dirty="0">
                <a:solidFill>
                  <a:srgbClr val="052929"/>
                </a:solidFill>
                <a:latin typeface="+mn-lt"/>
              </a:rPr>
            </a:br>
            <a:r>
              <a:rPr lang="pl-PL" sz="2400" b="1" dirty="0">
                <a:solidFill>
                  <a:srgbClr val="052929"/>
                </a:solidFill>
                <a:latin typeface="+mn-lt"/>
              </a:rPr>
              <a:t>samorządów terytorialnych, jednostek samorządu terytorialnego, przedsiębiorstw komunalnych, </a:t>
            </a:r>
            <a:br>
              <a:rPr lang="pl-PL" sz="2400" b="1" dirty="0">
                <a:solidFill>
                  <a:srgbClr val="052929"/>
                </a:solidFill>
                <a:latin typeface="+mn-lt"/>
              </a:rPr>
            </a:br>
            <a:r>
              <a:rPr lang="pl-PL" sz="2400" b="1" dirty="0">
                <a:solidFill>
                  <a:srgbClr val="052929"/>
                </a:solidFill>
                <a:latin typeface="+mn-lt"/>
              </a:rPr>
              <a:t>wyższych uczelni, kościołów i związków wyznaniowych, </a:t>
            </a:r>
            <a:br>
              <a:rPr lang="pl-PL" sz="2400" b="1" dirty="0">
                <a:solidFill>
                  <a:srgbClr val="052929"/>
                </a:solidFill>
                <a:latin typeface="+mn-lt"/>
              </a:rPr>
            </a:br>
            <a:r>
              <a:rPr lang="pl-PL" sz="2400" b="1" dirty="0">
                <a:solidFill>
                  <a:srgbClr val="052929"/>
                </a:solidFill>
                <a:latin typeface="+mn-lt"/>
              </a:rPr>
              <a:t>organizacji pozarządowych oraz inwestorów</a:t>
            </a:r>
            <a:r>
              <a:rPr lang="pl-PL" sz="1600" b="1" dirty="0">
                <a:solidFill>
                  <a:srgbClr val="052929"/>
                </a:solidFill>
                <a:latin typeface="+mn-lt"/>
              </a:rPr>
              <a:t/>
            </a:r>
            <a:br>
              <a:rPr lang="pl-PL" sz="1600" b="1" dirty="0">
                <a:solidFill>
                  <a:srgbClr val="052929"/>
                </a:solidFill>
                <a:latin typeface="+mn-lt"/>
              </a:rPr>
            </a:br>
            <a:endParaRPr lang="pl-PL" sz="1600" b="1" dirty="0">
              <a:solidFill>
                <a:srgbClr val="052929"/>
              </a:solidFill>
              <a:latin typeface="+mn-lt"/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044053" flipH="1" flipV="1">
            <a:off x="-5462829" y="2242752"/>
            <a:ext cx="9318202" cy="4600862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859697">
            <a:off x="-4382184" y="-2677066"/>
            <a:ext cx="7621369" cy="6039935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017538">
            <a:off x="-2898104" y="822813"/>
            <a:ext cx="6281801" cy="497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9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"/>
            <a:ext cx="11772900" cy="775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3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149503">
            <a:off x="6640312" y="4956522"/>
            <a:ext cx="8857727" cy="5868244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151977" y="1844409"/>
            <a:ext cx="6080045" cy="661773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569998" y="-1603139"/>
            <a:ext cx="5192177" cy="411480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18398" y="-2112234"/>
            <a:ext cx="3878199" cy="4114800"/>
          </a:xfrm>
          <a:prstGeom prst="rect">
            <a:avLst/>
          </a:prstGeom>
        </p:spPr>
      </p:pic>
      <p:grpSp>
        <p:nvGrpSpPr>
          <p:cNvPr id="9" name="Group 7"/>
          <p:cNvGrpSpPr/>
          <p:nvPr/>
        </p:nvGrpSpPr>
        <p:grpSpPr>
          <a:xfrm rot="-10800000">
            <a:off x="1118342" y="1321288"/>
            <a:ext cx="10109766" cy="4505853"/>
            <a:chOff x="0" y="0"/>
            <a:chExt cx="20494092" cy="9414259"/>
          </a:xfrm>
        </p:grpSpPr>
        <p:sp>
          <p:nvSpPr>
            <p:cNvPr id="10" name="Freeform 8"/>
            <p:cNvSpPr/>
            <p:nvPr/>
          </p:nvSpPr>
          <p:spPr>
            <a:xfrm>
              <a:off x="0" y="0"/>
              <a:ext cx="20494092" cy="9414259"/>
            </a:xfrm>
            <a:custGeom>
              <a:avLst/>
              <a:gdLst/>
              <a:ahLst/>
              <a:cxnLst/>
              <a:rect l="l" t="t" r="r" b="b"/>
              <a:pathLst>
                <a:path w="20494092" h="9414259">
                  <a:moveTo>
                    <a:pt x="201892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09459"/>
                  </a:lnTo>
                  <a:cubicBezTo>
                    <a:pt x="0" y="9278369"/>
                    <a:pt x="135890" y="9414259"/>
                    <a:pt x="304800" y="9414259"/>
                  </a:cubicBezTo>
                  <a:lnTo>
                    <a:pt x="20189292" y="9414259"/>
                  </a:lnTo>
                  <a:cubicBezTo>
                    <a:pt x="20358202" y="9414259"/>
                    <a:pt x="20494092" y="9278369"/>
                    <a:pt x="20494092" y="9109459"/>
                  </a:cubicBezTo>
                  <a:lnTo>
                    <a:pt x="20494092" y="304800"/>
                  </a:lnTo>
                  <a:cubicBezTo>
                    <a:pt x="20494092" y="135890"/>
                    <a:pt x="20358202" y="0"/>
                    <a:pt x="2018929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6"/>
            </a:lnRef>
            <a:fillRef idx="1001">
              <a:schemeClr val="lt1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4" name="pole tekstowe 3"/>
          <p:cNvSpPr txBox="1"/>
          <p:nvPr/>
        </p:nvSpPr>
        <p:spPr>
          <a:xfrm>
            <a:off x="795723" y="1589055"/>
            <a:ext cx="101160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dirty="0" smtClean="0">
                <a:solidFill>
                  <a:srgbClr val="05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Fundusze Pomocowe </a:t>
            </a:r>
            <a:r>
              <a:rPr lang="pl-PL" sz="2800" b="1" dirty="0">
                <a:solidFill>
                  <a:srgbClr val="05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UE i EOG, a także </a:t>
            </a:r>
            <a:r>
              <a:rPr lang="pl-PL" sz="2800" b="1" dirty="0" smtClean="0">
                <a:solidFill>
                  <a:srgbClr val="05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 dostępne instrumenty finansowe </a:t>
            </a:r>
            <a:r>
              <a:rPr lang="pl-PL" sz="2800" b="1" dirty="0">
                <a:solidFill>
                  <a:srgbClr val="05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perspektywie do 2030 roku dla przedsiębiorców, samorządów terytorialnych, jednostek samorządu terytorialnego, przedsiębiorstw komunalnych, wyższych uczelni, kościołów i związków wyznaniowych, organizacji pozarządowych oraz </a:t>
            </a:r>
            <a:r>
              <a:rPr lang="pl-PL" sz="2800" b="1" dirty="0" smtClean="0">
                <a:solidFill>
                  <a:srgbClr val="05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inwestorów:</a:t>
            </a:r>
            <a:endParaRPr lang="pl-PL" sz="1600" b="1" dirty="0">
              <a:solidFill>
                <a:srgbClr val="0529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41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569998" y="-1603139"/>
            <a:ext cx="5192177" cy="4114800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18398" y="-2112234"/>
            <a:ext cx="3878199" cy="411480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149503">
            <a:off x="6640312" y="4956522"/>
            <a:ext cx="8857727" cy="5868244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151977" y="1844409"/>
            <a:ext cx="6080045" cy="6617736"/>
          </a:xfrm>
          <a:prstGeom prst="rect">
            <a:avLst/>
          </a:prstGeom>
        </p:spPr>
      </p:pic>
      <p:grpSp>
        <p:nvGrpSpPr>
          <p:cNvPr id="5" name="Group 7"/>
          <p:cNvGrpSpPr/>
          <p:nvPr/>
        </p:nvGrpSpPr>
        <p:grpSpPr>
          <a:xfrm rot="-10800000">
            <a:off x="1112587" y="781049"/>
            <a:ext cx="10109766" cy="5400675"/>
            <a:chOff x="0" y="0"/>
            <a:chExt cx="20494092" cy="9414259"/>
          </a:xfrm>
        </p:grpSpPr>
        <p:sp>
          <p:nvSpPr>
            <p:cNvPr id="6" name="Freeform 8"/>
            <p:cNvSpPr/>
            <p:nvPr/>
          </p:nvSpPr>
          <p:spPr>
            <a:xfrm>
              <a:off x="0" y="0"/>
              <a:ext cx="20494092" cy="9414259"/>
            </a:xfrm>
            <a:custGeom>
              <a:avLst/>
              <a:gdLst/>
              <a:ahLst/>
              <a:cxnLst/>
              <a:rect l="l" t="t" r="r" b="b"/>
              <a:pathLst>
                <a:path w="20494092" h="9414259">
                  <a:moveTo>
                    <a:pt x="201892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09459"/>
                  </a:lnTo>
                  <a:cubicBezTo>
                    <a:pt x="0" y="9278369"/>
                    <a:pt x="135890" y="9414259"/>
                    <a:pt x="304800" y="9414259"/>
                  </a:cubicBezTo>
                  <a:lnTo>
                    <a:pt x="20189292" y="9414259"/>
                  </a:lnTo>
                  <a:cubicBezTo>
                    <a:pt x="20358202" y="9414259"/>
                    <a:pt x="20494092" y="9278369"/>
                    <a:pt x="20494092" y="9109459"/>
                  </a:cubicBezTo>
                  <a:lnTo>
                    <a:pt x="20494092" y="304800"/>
                  </a:lnTo>
                  <a:cubicBezTo>
                    <a:pt x="20494092" y="135890"/>
                    <a:pt x="20358202" y="0"/>
                    <a:pt x="2018929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6"/>
            </a:lnRef>
            <a:fillRef idx="1001">
              <a:schemeClr val="lt1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4" name="pole tekstowe 3"/>
          <p:cNvSpPr txBox="1"/>
          <p:nvPr/>
        </p:nvSpPr>
        <p:spPr>
          <a:xfrm>
            <a:off x="1384215" y="250380"/>
            <a:ext cx="8772519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2400" b="1" dirty="0" smtClean="0">
                <a:solidFill>
                  <a:srgbClr val="052929"/>
                </a:solidFill>
                <a:cs typeface="Times New Roman" panose="02020603050405020304" pitchFamily="18" charset="0"/>
              </a:rPr>
              <a:t>1. Umowa </a:t>
            </a:r>
            <a:r>
              <a:rPr lang="pl-PL" sz="2400" b="1" dirty="0">
                <a:solidFill>
                  <a:srgbClr val="052929"/>
                </a:solidFill>
                <a:cs typeface="Times New Roman" panose="02020603050405020304" pitchFamily="18" charset="0"/>
              </a:rPr>
              <a:t>Partnerstwa na lata 2021-2027</a:t>
            </a:r>
          </a:p>
          <a:p>
            <a:pPr algn="just">
              <a:lnSpc>
                <a:spcPct val="150000"/>
              </a:lnSpc>
            </a:pPr>
            <a:r>
              <a:rPr lang="pl-PL" sz="2000" b="1" dirty="0">
                <a:solidFill>
                  <a:srgbClr val="052929"/>
                </a:solidFill>
                <a:cs typeface="Times New Roman" panose="02020603050405020304" pitchFamily="18" charset="0"/>
              </a:rPr>
              <a:t>	</a:t>
            </a:r>
            <a:r>
              <a:rPr lang="pl-PL" sz="2000" b="1" dirty="0" smtClean="0">
                <a:solidFill>
                  <a:srgbClr val="052929"/>
                </a:solidFill>
                <a:cs typeface="Times New Roman" panose="02020603050405020304" pitchFamily="18" charset="0"/>
              </a:rPr>
              <a:t>1.1 </a:t>
            </a:r>
            <a:r>
              <a:rPr lang="pl-PL" sz="2000" b="1" dirty="0">
                <a:solidFill>
                  <a:srgbClr val="052929"/>
                </a:solidFill>
                <a:cs typeface="Times New Roman" panose="02020603050405020304" pitchFamily="18" charset="0"/>
              </a:rPr>
              <a:t>Fundusze Europejskie dla Województw Samorządowych 2021-2027</a:t>
            </a:r>
          </a:p>
          <a:p>
            <a:pPr algn="just">
              <a:lnSpc>
                <a:spcPct val="150000"/>
              </a:lnSpc>
            </a:pPr>
            <a:r>
              <a:rPr lang="pl-PL" sz="2000" b="1" dirty="0" smtClean="0">
                <a:solidFill>
                  <a:srgbClr val="052929"/>
                </a:solidFill>
                <a:cs typeface="Times New Roman" panose="02020603050405020304" pitchFamily="18" charset="0"/>
              </a:rPr>
              <a:t>	1.2 </a:t>
            </a:r>
            <a:r>
              <a:rPr lang="pl-PL" sz="2000" b="1" dirty="0">
                <a:solidFill>
                  <a:srgbClr val="052929"/>
                </a:solidFill>
                <a:cs typeface="Times New Roman" panose="02020603050405020304" pitchFamily="18" charset="0"/>
              </a:rPr>
              <a:t>Fundusze Europejskie na Infrastrukturę, Klimat, Środowisko </a:t>
            </a:r>
            <a:r>
              <a:rPr lang="pl-PL" sz="2000" b="1" dirty="0" smtClean="0">
                <a:solidFill>
                  <a:srgbClr val="052929"/>
                </a:solidFill>
                <a:cs typeface="Times New Roman" panose="02020603050405020304" pitchFamily="18" charset="0"/>
              </a:rPr>
              <a:t>	2021-2027</a:t>
            </a:r>
            <a:endParaRPr lang="pl-PL" sz="2000" b="1" dirty="0">
              <a:solidFill>
                <a:srgbClr val="052929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2000" b="1" dirty="0" smtClean="0">
                <a:solidFill>
                  <a:srgbClr val="052929"/>
                </a:solidFill>
                <a:cs typeface="Times New Roman" panose="02020603050405020304" pitchFamily="18" charset="0"/>
              </a:rPr>
              <a:t>	1.3 </a:t>
            </a:r>
            <a:r>
              <a:rPr lang="pl-PL" sz="2000" b="1" dirty="0">
                <a:solidFill>
                  <a:srgbClr val="052929"/>
                </a:solidFill>
                <a:cs typeface="Times New Roman" panose="02020603050405020304" pitchFamily="18" charset="0"/>
              </a:rPr>
              <a:t>Fundusze Europejskie dla Nowoczesnej Gospodarki 2021-2027</a:t>
            </a:r>
          </a:p>
          <a:p>
            <a:pPr algn="just">
              <a:lnSpc>
                <a:spcPct val="150000"/>
              </a:lnSpc>
            </a:pPr>
            <a:r>
              <a:rPr lang="pl-PL" sz="2000" b="1" dirty="0" smtClean="0">
                <a:solidFill>
                  <a:srgbClr val="052929"/>
                </a:solidFill>
                <a:cs typeface="Times New Roman" panose="02020603050405020304" pitchFamily="18" charset="0"/>
              </a:rPr>
              <a:t>	1.4 </a:t>
            </a:r>
            <a:r>
              <a:rPr lang="pl-PL" sz="2000" b="1" dirty="0">
                <a:solidFill>
                  <a:srgbClr val="052929"/>
                </a:solidFill>
                <a:cs typeface="Times New Roman" panose="02020603050405020304" pitchFamily="18" charset="0"/>
              </a:rPr>
              <a:t>Fundusze Europejskie dla Polski Wschodniej 2021-2027</a:t>
            </a:r>
          </a:p>
          <a:p>
            <a:pPr algn="just">
              <a:lnSpc>
                <a:spcPct val="150000"/>
              </a:lnSpc>
            </a:pPr>
            <a:r>
              <a:rPr lang="pl-PL" sz="2000" b="1" dirty="0" smtClean="0">
                <a:solidFill>
                  <a:srgbClr val="052929"/>
                </a:solidFill>
                <a:cs typeface="Times New Roman" panose="02020603050405020304" pitchFamily="18" charset="0"/>
              </a:rPr>
              <a:t>	1.5 </a:t>
            </a:r>
            <a:r>
              <a:rPr lang="pl-PL" sz="2000" b="1" dirty="0">
                <a:solidFill>
                  <a:srgbClr val="052929"/>
                </a:solidFill>
                <a:cs typeface="Times New Roman" panose="02020603050405020304" pitchFamily="18" charset="0"/>
              </a:rPr>
              <a:t>Fundusze Europejskie dla Rozwoju Społecznego 2021-2027</a:t>
            </a:r>
          </a:p>
          <a:p>
            <a:pPr algn="just">
              <a:lnSpc>
                <a:spcPct val="150000"/>
              </a:lnSpc>
            </a:pPr>
            <a:r>
              <a:rPr lang="pl-PL" sz="2000" b="1" dirty="0" smtClean="0">
                <a:solidFill>
                  <a:srgbClr val="052929"/>
                </a:solidFill>
                <a:cs typeface="Times New Roman" panose="02020603050405020304" pitchFamily="18" charset="0"/>
              </a:rPr>
              <a:t>	1.6 </a:t>
            </a:r>
            <a:r>
              <a:rPr lang="pl-PL" sz="2000" b="1" dirty="0">
                <a:solidFill>
                  <a:srgbClr val="052929"/>
                </a:solidFill>
                <a:cs typeface="Times New Roman" panose="02020603050405020304" pitchFamily="18" charset="0"/>
              </a:rPr>
              <a:t>Fundusze Europejskie na Rozwój Cyfrowy </a:t>
            </a:r>
            <a:r>
              <a:rPr lang="pl-PL" sz="2000" b="1" dirty="0" smtClean="0">
                <a:solidFill>
                  <a:srgbClr val="052929"/>
                </a:solidFill>
                <a:cs typeface="Times New Roman" panose="02020603050405020304" pitchFamily="18" charset="0"/>
              </a:rPr>
              <a:t>2021-2027</a:t>
            </a:r>
          </a:p>
          <a:p>
            <a:pPr algn="just">
              <a:lnSpc>
                <a:spcPct val="150000"/>
              </a:lnSpc>
            </a:pPr>
            <a:r>
              <a:rPr lang="pl-PL" sz="2400" b="1" dirty="0" smtClean="0">
                <a:solidFill>
                  <a:srgbClr val="052929"/>
                </a:solidFill>
                <a:cs typeface="Times New Roman" panose="02020603050405020304" pitchFamily="18" charset="0"/>
              </a:rPr>
              <a:t>2. Krajowy </a:t>
            </a:r>
            <a:r>
              <a:rPr lang="pl-PL" sz="2400" b="1" dirty="0">
                <a:solidFill>
                  <a:srgbClr val="052929"/>
                </a:solidFill>
                <a:cs typeface="Times New Roman" panose="02020603050405020304" pitchFamily="18" charset="0"/>
              </a:rPr>
              <a:t>Plan Odbudowy 2021-2027</a:t>
            </a:r>
          </a:p>
          <a:p>
            <a:pPr algn="just">
              <a:lnSpc>
                <a:spcPct val="150000"/>
              </a:lnSpc>
            </a:pPr>
            <a:r>
              <a:rPr lang="pl-PL" sz="2400" b="1" dirty="0" smtClean="0">
                <a:solidFill>
                  <a:srgbClr val="052929"/>
                </a:solidFill>
                <a:cs typeface="Times New Roman" panose="02020603050405020304" pitchFamily="18" charset="0"/>
              </a:rPr>
              <a:t>3. Fundusz </a:t>
            </a:r>
            <a:r>
              <a:rPr lang="pl-PL" sz="2400" b="1" dirty="0">
                <a:solidFill>
                  <a:srgbClr val="052929"/>
                </a:solidFill>
                <a:cs typeface="Times New Roman" panose="02020603050405020304" pitchFamily="18" charset="0"/>
              </a:rPr>
              <a:t>Sprawiedliwej Transformacji 2021-2027</a:t>
            </a:r>
          </a:p>
          <a:p>
            <a:pPr algn="just">
              <a:lnSpc>
                <a:spcPct val="150000"/>
              </a:lnSpc>
            </a:pPr>
            <a:r>
              <a:rPr lang="pl-PL" sz="2400" b="1" dirty="0" smtClean="0">
                <a:solidFill>
                  <a:srgbClr val="052929"/>
                </a:solidFill>
                <a:cs typeface="Times New Roman" panose="02020603050405020304" pitchFamily="18" charset="0"/>
              </a:rPr>
              <a:t>4. Mechanizmy </a:t>
            </a:r>
            <a:r>
              <a:rPr lang="pl-PL" sz="2400" b="1" dirty="0">
                <a:solidFill>
                  <a:srgbClr val="052929"/>
                </a:solidFill>
                <a:cs typeface="Times New Roman" panose="02020603050405020304" pitchFamily="18" charset="0"/>
              </a:rPr>
              <a:t>Finansowe EOG 2021-2027</a:t>
            </a:r>
          </a:p>
          <a:p>
            <a:pPr algn="just">
              <a:lnSpc>
                <a:spcPct val="150000"/>
              </a:lnSpc>
            </a:pPr>
            <a:endParaRPr lang="pl-PL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569998" y="-1603139"/>
            <a:ext cx="5192177" cy="4114800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18398" y="-2112234"/>
            <a:ext cx="3878199" cy="4114800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149503">
            <a:off x="6640311" y="4591188"/>
            <a:ext cx="8857727" cy="5868244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151977" y="1844409"/>
            <a:ext cx="6080045" cy="6617736"/>
          </a:xfrm>
          <a:prstGeom prst="rect">
            <a:avLst/>
          </a:prstGeom>
        </p:spPr>
      </p:pic>
      <p:grpSp>
        <p:nvGrpSpPr>
          <p:cNvPr id="15" name="Group 7"/>
          <p:cNvGrpSpPr/>
          <p:nvPr/>
        </p:nvGrpSpPr>
        <p:grpSpPr>
          <a:xfrm rot="-10800000">
            <a:off x="959408" y="358310"/>
            <a:ext cx="10109766" cy="5950483"/>
            <a:chOff x="0" y="0"/>
            <a:chExt cx="20494092" cy="9414259"/>
          </a:xfrm>
        </p:grpSpPr>
        <p:sp>
          <p:nvSpPr>
            <p:cNvPr id="16" name="Freeform 8"/>
            <p:cNvSpPr/>
            <p:nvPr/>
          </p:nvSpPr>
          <p:spPr>
            <a:xfrm>
              <a:off x="0" y="0"/>
              <a:ext cx="20494092" cy="9414259"/>
            </a:xfrm>
            <a:custGeom>
              <a:avLst/>
              <a:gdLst/>
              <a:ahLst/>
              <a:cxnLst/>
              <a:rect l="l" t="t" r="r" b="b"/>
              <a:pathLst>
                <a:path w="20494092" h="9414259">
                  <a:moveTo>
                    <a:pt x="201892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09459"/>
                  </a:lnTo>
                  <a:cubicBezTo>
                    <a:pt x="0" y="9278369"/>
                    <a:pt x="135890" y="9414259"/>
                    <a:pt x="304800" y="9414259"/>
                  </a:cubicBezTo>
                  <a:lnTo>
                    <a:pt x="20189292" y="9414259"/>
                  </a:lnTo>
                  <a:cubicBezTo>
                    <a:pt x="20358202" y="9414259"/>
                    <a:pt x="20494092" y="9278369"/>
                    <a:pt x="20494092" y="9109459"/>
                  </a:cubicBezTo>
                  <a:lnTo>
                    <a:pt x="20494092" y="304800"/>
                  </a:lnTo>
                  <a:cubicBezTo>
                    <a:pt x="20494092" y="135890"/>
                    <a:pt x="20358202" y="0"/>
                    <a:pt x="2018929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6"/>
            </a:lnRef>
            <a:fillRef idx="1001">
              <a:schemeClr val="lt1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4" name="pole tekstowe 3"/>
          <p:cNvSpPr txBox="1"/>
          <p:nvPr/>
        </p:nvSpPr>
        <p:spPr>
          <a:xfrm>
            <a:off x="1097079" y="218343"/>
            <a:ext cx="9814761" cy="635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000" b="1" dirty="0">
              <a:solidFill>
                <a:srgbClr val="052929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2000" b="1" dirty="0" smtClean="0">
                <a:solidFill>
                  <a:srgbClr val="052929"/>
                </a:solidFill>
                <a:cs typeface="Times New Roman" panose="02020603050405020304" pitchFamily="18" charset="0"/>
              </a:rPr>
              <a:t>5. </a:t>
            </a:r>
            <a:r>
              <a:rPr lang="pl-PL" sz="2000" b="1" dirty="0">
                <a:solidFill>
                  <a:srgbClr val="052929"/>
                </a:solidFill>
                <a:cs typeface="Times New Roman" panose="02020603050405020304" pitchFamily="18" charset="0"/>
              </a:rPr>
              <a:t>Europejski Fundusz Rolny na rzecz Rozwoju Obszarów Wiejskich </a:t>
            </a:r>
          </a:p>
          <a:p>
            <a:pPr algn="just">
              <a:lnSpc>
                <a:spcPct val="150000"/>
              </a:lnSpc>
            </a:pPr>
            <a:r>
              <a:rPr lang="pl-PL" sz="2000" b="1" dirty="0">
                <a:solidFill>
                  <a:srgbClr val="052929"/>
                </a:solidFill>
                <a:cs typeface="Times New Roman" panose="02020603050405020304" pitchFamily="18" charset="0"/>
              </a:rPr>
              <a:t>6. Europejski Fundusz Rolniczy Gwarancji</a:t>
            </a:r>
          </a:p>
          <a:p>
            <a:pPr algn="just">
              <a:lnSpc>
                <a:spcPct val="150000"/>
              </a:lnSpc>
            </a:pPr>
            <a:r>
              <a:rPr lang="pl-PL" sz="2000" b="1" dirty="0">
                <a:solidFill>
                  <a:srgbClr val="052929"/>
                </a:solidFill>
                <a:cs typeface="Times New Roman" panose="02020603050405020304" pitchFamily="18" charset="0"/>
              </a:rPr>
              <a:t>7. Europejski Fundusz Morski i Rybacki </a:t>
            </a:r>
          </a:p>
          <a:p>
            <a:pPr algn="just">
              <a:lnSpc>
                <a:spcPct val="150000"/>
              </a:lnSpc>
            </a:pPr>
            <a:r>
              <a:rPr lang="pl-PL" sz="2000" b="1" dirty="0" smtClean="0">
                <a:solidFill>
                  <a:srgbClr val="052929"/>
                </a:solidFill>
                <a:cs typeface="Times New Roman" panose="02020603050405020304" pitchFamily="18" charset="0"/>
              </a:rPr>
              <a:t>8. Programy </a:t>
            </a:r>
            <a:r>
              <a:rPr lang="pl-PL" sz="2000" b="1" dirty="0">
                <a:solidFill>
                  <a:srgbClr val="052929"/>
                </a:solidFill>
                <a:cs typeface="Times New Roman" panose="02020603050405020304" pitchFamily="18" charset="0"/>
              </a:rPr>
              <a:t>Wspólnotowe UE </a:t>
            </a:r>
            <a:r>
              <a:rPr lang="pl-PL" sz="2000" b="1" dirty="0" smtClean="0">
                <a:solidFill>
                  <a:srgbClr val="052929"/>
                </a:solidFill>
                <a:cs typeface="Times New Roman" panose="02020603050405020304" pitchFamily="18" charset="0"/>
              </a:rPr>
              <a:t>2021-2027</a:t>
            </a:r>
          </a:p>
          <a:p>
            <a:pPr algn="just">
              <a:lnSpc>
                <a:spcPct val="150000"/>
              </a:lnSpc>
            </a:pPr>
            <a:r>
              <a:rPr lang="pl-PL" sz="2000" b="1" dirty="0" smtClean="0">
                <a:solidFill>
                  <a:srgbClr val="052929"/>
                </a:solidFill>
                <a:cs typeface="Times New Roman" panose="02020603050405020304" pitchFamily="18" charset="0"/>
              </a:rPr>
              <a:t>	8.1</a:t>
            </a:r>
            <a:r>
              <a:rPr lang="pl-PL" sz="2000" b="1" dirty="0">
                <a:solidFill>
                  <a:srgbClr val="052929"/>
                </a:solidFill>
                <a:cs typeface="Times New Roman" panose="02020603050405020304" pitchFamily="18" charset="0"/>
              </a:rPr>
              <a:t>. Program na rzecz konkurencyjności przedsiębiorstw oraz małych i średnich przedsiębiorstw (COSME</a:t>
            </a:r>
            <a:r>
              <a:rPr lang="pl-PL" sz="2000" b="1" dirty="0" smtClean="0">
                <a:solidFill>
                  <a:srgbClr val="052929"/>
                </a:solidFill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pl-PL" sz="2000" b="1" dirty="0">
                <a:solidFill>
                  <a:srgbClr val="052929"/>
                </a:solidFill>
                <a:cs typeface="Times New Roman" panose="02020603050405020304" pitchFamily="18" charset="0"/>
              </a:rPr>
              <a:t>	</a:t>
            </a:r>
            <a:r>
              <a:rPr lang="pl-PL" sz="2000" b="1" dirty="0" smtClean="0">
                <a:solidFill>
                  <a:srgbClr val="052929"/>
                </a:solidFill>
                <a:cs typeface="Times New Roman" panose="02020603050405020304" pitchFamily="18" charset="0"/>
              </a:rPr>
              <a:t>8.2</a:t>
            </a:r>
            <a:r>
              <a:rPr lang="pl-PL" sz="2000" b="1" dirty="0">
                <a:solidFill>
                  <a:srgbClr val="052929"/>
                </a:solidFill>
                <a:cs typeface="Times New Roman" panose="02020603050405020304" pitchFamily="18" charset="0"/>
              </a:rPr>
              <a:t>. Kreatywna Europa</a:t>
            </a:r>
            <a:endParaRPr lang="pl-PL" sz="2000" b="1" dirty="0" smtClean="0">
              <a:solidFill>
                <a:srgbClr val="052929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2000" b="1" dirty="0">
                <a:solidFill>
                  <a:srgbClr val="052929"/>
                </a:solidFill>
                <a:cs typeface="Times New Roman" panose="02020603050405020304" pitchFamily="18" charset="0"/>
              </a:rPr>
              <a:t>	</a:t>
            </a:r>
            <a:r>
              <a:rPr lang="pl-PL" sz="2000" b="1" dirty="0" smtClean="0">
                <a:solidFill>
                  <a:srgbClr val="052929"/>
                </a:solidFill>
                <a:cs typeface="Times New Roman" panose="02020603050405020304" pitchFamily="18" charset="0"/>
              </a:rPr>
              <a:t>8.3. Erasmus +</a:t>
            </a:r>
          </a:p>
          <a:p>
            <a:pPr algn="just">
              <a:lnSpc>
                <a:spcPct val="150000"/>
              </a:lnSpc>
            </a:pPr>
            <a:r>
              <a:rPr lang="pl-PL" sz="2000" b="1" dirty="0" smtClean="0">
                <a:solidFill>
                  <a:srgbClr val="052929"/>
                </a:solidFill>
                <a:cs typeface="Times New Roman" panose="02020603050405020304" pitchFamily="18" charset="0"/>
              </a:rPr>
              <a:t>	8.4. Działania na rzecz środowiska i klimatu (LIFE)</a:t>
            </a:r>
          </a:p>
          <a:p>
            <a:pPr algn="just">
              <a:lnSpc>
                <a:spcPct val="150000"/>
              </a:lnSpc>
            </a:pPr>
            <a:r>
              <a:rPr lang="pl-PL" sz="2000" b="1" dirty="0" smtClean="0">
                <a:solidFill>
                  <a:srgbClr val="052929"/>
                </a:solidFill>
                <a:cs typeface="Times New Roman" panose="02020603050405020304" pitchFamily="18" charset="0"/>
              </a:rPr>
              <a:t>	8.5. Europa dla obywateli </a:t>
            </a:r>
          </a:p>
          <a:p>
            <a:pPr algn="just">
              <a:lnSpc>
                <a:spcPct val="150000"/>
              </a:lnSpc>
            </a:pPr>
            <a:r>
              <a:rPr lang="pl-PL" sz="2000" b="1" dirty="0">
                <a:solidFill>
                  <a:srgbClr val="052929"/>
                </a:solidFill>
                <a:cs typeface="Times New Roman" panose="02020603050405020304" pitchFamily="18" charset="0"/>
              </a:rPr>
              <a:t>	</a:t>
            </a:r>
            <a:r>
              <a:rPr lang="pl-PL" sz="2000" b="1" dirty="0" smtClean="0">
                <a:solidFill>
                  <a:srgbClr val="052929"/>
                </a:solidFill>
                <a:cs typeface="Times New Roman" panose="02020603050405020304" pitchFamily="18" charset="0"/>
              </a:rPr>
              <a:t>8.6. Zdrowie na rzecz wzrostu gospodarczego </a:t>
            </a:r>
          </a:p>
          <a:p>
            <a:pPr algn="just">
              <a:lnSpc>
                <a:spcPct val="150000"/>
              </a:lnSpc>
            </a:pPr>
            <a:r>
              <a:rPr lang="pl-PL" sz="2000" b="1" dirty="0">
                <a:solidFill>
                  <a:srgbClr val="052929"/>
                </a:solidFill>
                <a:cs typeface="Times New Roman" panose="02020603050405020304" pitchFamily="18" charset="0"/>
              </a:rPr>
              <a:t>	</a:t>
            </a:r>
            <a:r>
              <a:rPr lang="pl-PL" sz="2000" b="1" dirty="0" smtClean="0">
                <a:solidFill>
                  <a:srgbClr val="052929"/>
                </a:solidFill>
                <a:cs typeface="Times New Roman" panose="02020603050405020304" pitchFamily="18" charset="0"/>
              </a:rPr>
              <a:t>8.7.  Horyzonty 2020 </a:t>
            </a:r>
          </a:p>
          <a:p>
            <a:pPr algn="just">
              <a:lnSpc>
                <a:spcPct val="150000"/>
              </a:lnSpc>
            </a:pPr>
            <a:endParaRPr lang="pl-PL" sz="2000" b="1" dirty="0">
              <a:solidFill>
                <a:srgbClr val="05292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22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569998" y="-1603139"/>
            <a:ext cx="5192177" cy="4114800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18398" y="-2112234"/>
            <a:ext cx="3878199" cy="4114800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149503">
            <a:off x="6640311" y="4591188"/>
            <a:ext cx="8857727" cy="5868244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151977" y="1844409"/>
            <a:ext cx="6080045" cy="6617736"/>
          </a:xfrm>
          <a:prstGeom prst="rect">
            <a:avLst/>
          </a:prstGeom>
        </p:spPr>
      </p:pic>
      <p:grpSp>
        <p:nvGrpSpPr>
          <p:cNvPr id="15" name="Group 7"/>
          <p:cNvGrpSpPr/>
          <p:nvPr/>
        </p:nvGrpSpPr>
        <p:grpSpPr>
          <a:xfrm rot="-10800000">
            <a:off x="959408" y="565497"/>
            <a:ext cx="10109766" cy="5743295"/>
            <a:chOff x="0" y="0"/>
            <a:chExt cx="20494092" cy="9414259"/>
          </a:xfrm>
        </p:grpSpPr>
        <p:sp>
          <p:nvSpPr>
            <p:cNvPr id="16" name="Freeform 8"/>
            <p:cNvSpPr/>
            <p:nvPr/>
          </p:nvSpPr>
          <p:spPr>
            <a:xfrm>
              <a:off x="0" y="0"/>
              <a:ext cx="20494092" cy="9414259"/>
            </a:xfrm>
            <a:custGeom>
              <a:avLst/>
              <a:gdLst/>
              <a:ahLst/>
              <a:cxnLst/>
              <a:rect l="l" t="t" r="r" b="b"/>
              <a:pathLst>
                <a:path w="20494092" h="9414259">
                  <a:moveTo>
                    <a:pt x="201892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09459"/>
                  </a:lnTo>
                  <a:cubicBezTo>
                    <a:pt x="0" y="9278369"/>
                    <a:pt x="135890" y="9414259"/>
                    <a:pt x="304800" y="9414259"/>
                  </a:cubicBezTo>
                  <a:lnTo>
                    <a:pt x="20189292" y="9414259"/>
                  </a:lnTo>
                  <a:cubicBezTo>
                    <a:pt x="20358202" y="9414259"/>
                    <a:pt x="20494092" y="9278369"/>
                    <a:pt x="20494092" y="9109459"/>
                  </a:cubicBezTo>
                  <a:lnTo>
                    <a:pt x="20494092" y="304800"/>
                  </a:lnTo>
                  <a:cubicBezTo>
                    <a:pt x="20494092" y="135890"/>
                    <a:pt x="20358202" y="0"/>
                    <a:pt x="2018929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6"/>
            </a:lnRef>
            <a:fillRef idx="1001">
              <a:schemeClr val="lt1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4" name="pole tekstowe 3"/>
          <p:cNvSpPr txBox="1"/>
          <p:nvPr/>
        </p:nvSpPr>
        <p:spPr>
          <a:xfrm>
            <a:off x="995479" y="255693"/>
            <a:ext cx="10140779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400" b="1" dirty="0">
              <a:solidFill>
                <a:srgbClr val="052929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2400" b="1" dirty="0" smtClean="0">
                <a:solidFill>
                  <a:srgbClr val="052929"/>
                </a:solidFill>
                <a:cs typeface="Times New Roman" panose="02020603050405020304" pitchFamily="18" charset="0"/>
              </a:rPr>
              <a:t>9. Duńskie Fundacje VELLUX</a:t>
            </a:r>
          </a:p>
          <a:p>
            <a:pPr algn="just">
              <a:lnSpc>
                <a:spcPct val="150000"/>
              </a:lnSpc>
            </a:pPr>
            <a:r>
              <a:rPr lang="pl-PL" sz="2400" b="1" dirty="0" smtClean="0">
                <a:solidFill>
                  <a:srgbClr val="052929"/>
                </a:solidFill>
                <a:cs typeface="Times New Roman" panose="02020603050405020304" pitchFamily="18" charset="0"/>
              </a:rPr>
              <a:t>10. Programy Operacyjne Banku Gospodarstwa Krajowego</a:t>
            </a:r>
          </a:p>
          <a:p>
            <a:pPr algn="just">
              <a:lnSpc>
                <a:spcPct val="150000"/>
              </a:lnSpc>
            </a:pPr>
            <a:r>
              <a:rPr lang="pl-PL" sz="2400" b="1" dirty="0" smtClean="0">
                <a:solidFill>
                  <a:srgbClr val="052929"/>
                </a:solidFill>
                <a:cs typeface="Times New Roman" panose="02020603050405020304" pitchFamily="18" charset="0"/>
              </a:rPr>
              <a:t>11. Programy Operacyjne Polskiej Agencji Rozwoju Przedsiębiorczości </a:t>
            </a:r>
          </a:p>
          <a:p>
            <a:pPr algn="just">
              <a:lnSpc>
                <a:spcPct val="150000"/>
              </a:lnSpc>
            </a:pPr>
            <a:r>
              <a:rPr lang="pl-PL" sz="2400" b="1" dirty="0" smtClean="0">
                <a:solidFill>
                  <a:srgbClr val="052929"/>
                </a:solidFill>
                <a:cs typeface="Times New Roman" panose="02020603050405020304" pitchFamily="18" charset="0"/>
              </a:rPr>
              <a:t>12. Programy Operacyjne Polskiego Funduszu Rozwoju</a:t>
            </a:r>
          </a:p>
          <a:p>
            <a:pPr algn="just">
              <a:lnSpc>
                <a:spcPct val="150000"/>
              </a:lnSpc>
            </a:pPr>
            <a:r>
              <a:rPr lang="pl-PL" sz="2400" b="1" dirty="0" smtClean="0">
                <a:solidFill>
                  <a:srgbClr val="052929"/>
                </a:solidFill>
                <a:cs typeface="Times New Roman" panose="02020603050405020304" pitchFamily="18" charset="0"/>
              </a:rPr>
              <a:t>13. Programy Operacyjne Narodowego Centrum Badań i Rozwoju</a:t>
            </a:r>
          </a:p>
          <a:p>
            <a:pPr>
              <a:lnSpc>
                <a:spcPct val="150000"/>
              </a:lnSpc>
            </a:pPr>
            <a:r>
              <a:rPr lang="pl-PL" sz="2400" b="1" dirty="0">
                <a:solidFill>
                  <a:srgbClr val="052929"/>
                </a:solidFill>
                <a:cs typeface="Times New Roman" panose="02020603050405020304" pitchFamily="18" charset="0"/>
              </a:rPr>
              <a:t>14. Programy Operacyjne Ministerstwa Kultury i Dziedzictwa Narodowego</a:t>
            </a:r>
          </a:p>
          <a:p>
            <a:pPr algn="just">
              <a:lnSpc>
                <a:spcPct val="150000"/>
              </a:lnSpc>
            </a:pPr>
            <a:r>
              <a:rPr lang="pl-PL" sz="2400" b="1" dirty="0">
                <a:solidFill>
                  <a:srgbClr val="052929"/>
                </a:solidFill>
                <a:cs typeface="Times New Roman" panose="02020603050405020304" pitchFamily="18" charset="0"/>
              </a:rPr>
              <a:t>15. Programy Operacyjne Ministerstwa Edukacji i Nauki</a:t>
            </a:r>
          </a:p>
          <a:p>
            <a:pPr algn="just">
              <a:lnSpc>
                <a:spcPct val="150000"/>
              </a:lnSpc>
            </a:pPr>
            <a:r>
              <a:rPr lang="pl-PL" sz="2400" b="1" dirty="0">
                <a:solidFill>
                  <a:srgbClr val="052929"/>
                </a:solidFill>
                <a:cs typeface="Times New Roman" panose="02020603050405020304" pitchFamily="18" charset="0"/>
              </a:rPr>
              <a:t>16. Programy Operacyjne Ministerstwa Sportu i </a:t>
            </a:r>
            <a:r>
              <a:rPr lang="pl-PL" sz="2400" b="1" dirty="0" smtClean="0">
                <a:solidFill>
                  <a:srgbClr val="052929"/>
                </a:solidFill>
                <a:cs typeface="Times New Roman" panose="02020603050405020304" pitchFamily="18" charset="0"/>
              </a:rPr>
              <a:t>Turystyki</a:t>
            </a:r>
          </a:p>
          <a:p>
            <a:pPr algn="just">
              <a:lnSpc>
                <a:spcPct val="150000"/>
              </a:lnSpc>
            </a:pPr>
            <a:r>
              <a:rPr lang="pl-PL" sz="2400" b="1" dirty="0">
                <a:solidFill>
                  <a:srgbClr val="052929"/>
                </a:solidFill>
                <a:cs typeface="Times New Roman" panose="02020603050405020304" pitchFamily="18" charset="0"/>
              </a:rPr>
              <a:t>17. Programy Operacyjne Narodowego Funduszu Ochrony Środowiska </a:t>
            </a:r>
            <a:br>
              <a:rPr lang="pl-PL" sz="2400" b="1" dirty="0">
                <a:solidFill>
                  <a:srgbClr val="052929"/>
                </a:solidFill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rgbClr val="052929"/>
                </a:solidFill>
                <a:cs typeface="Times New Roman" panose="02020603050405020304" pitchFamily="18" charset="0"/>
              </a:rPr>
              <a:t>i Gospodarki Wodnej </a:t>
            </a:r>
          </a:p>
          <a:p>
            <a:pPr algn="just">
              <a:lnSpc>
                <a:spcPct val="150000"/>
              </a:lnSpc>
            </a:pPr>
            <a:endParaRPr lang="pl-PL" sz="2400" b="1" dirty="0">
              <a:solidFill>
                <a:srgbClr val="052929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l-PL" sz="2400" b="1" dirty="0" smtClean="0">
              <a:solidFill>
                <a:srgbClr val="05292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6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569998" y="-1603139"/>
            <a:ext cx="5192177" cy="411480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18398" y="-2112234"/>
            <a:ext cx="3878199" cy="411480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149503">
            <a:off x="6640312" y="4956522"/>
            <a:ext cx="8857727" cy="5868244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151977" y="1844409"/>
            <a:ext cx="6080045" cy="6617736"/>
          </a:xfrm>
          <a:prstGeom prst="rect">
            <a:avLst/>
          </a:prstGeom>
        </p:spPr>
      </p:pic>
      <p:grpSp>
        <p:nvGrpSpPr>
          <p:cNvPr id="9" name="Group 7"/>
          <p:cNvGrpSpPr/>
          <p:nvPr/>
        </p:nvGrpSpPr>
        <p:grpSpPr>
          <a:xfrm rot="-10800000">
            <a:off x="1012405" y="859586"/>
            <a:ext cx="10109766" cy="5400675"/>
            <a:chOff x="41403" y="-438787"/>
            <a:chExt cx="20494092" cy="9414259"/>
          </a:xfrm>
        </p:grpSpPr>
        <p:sp>
          <p:nvSpPr>
            <p:cNvPr id="10" name="Freeform 8"/>
            <p:cNvSpPr/>
            <p:nvPr/>
          </p:nvSpPr>
          <p:spPr>
            <a:xfrm>
              <a:off x="41403" y="-438787"/>
              <a:ext cx="20494092" cy="9414259"/>
            </a:xfrm>
            <a:custGeom>
              <a:avLst/>
              <a:gdLst/>
              <a:ahLst/>
              <a:cxnLst/>
              <a:rect l="l" t="t" r="r" b="b"/>
              <a:pathLst>
                <a:path w="20494092" h="9414259">
                  <a:moveTo>
                    <a:pt x="201892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09459"/>
                  </a:lnTo>
                  <a:cubicBezTo>
                    <a:pt x="0" y="9278369"/>
                    <a:pt x="135890" y="9414259"/>
                    <a:pt x="304800" y="9414259"/>
                  </a:cubicBezTo>
                  <a:lnTo>
                    <a:pt x="20189292" y="9414259"/>
                  </a:lnTo>
                  <a:cubicBezTo>
                    <a:pt x="20358202" y="9414259"/>
                    <a:pt x="20494092" y="9278369"/>
                    <a:pt x="20494092" y="9109459"/>
                  </a:cubicBezTo>
                  <a:lnTo>
                    <a:pt x="20494092" y="304800"/>
                  </a:lnTo>
                  <a:cubicBezTo>
                    <a:pt x="20494092" y="135890"/>
                    <a:pt x="20358202" y="0"/>
                    <a:pt x="2018929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6"/>
            </a:lnRef>
            <a:fillRef idx="1001">
              <a:schemeClr val="lt1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4" name="pole tekstowe 3"/>
          <p:cNvSpPr txBox="1"/>
          <p:nvPr/>
        </p:nvSpPr>
        <p:spPr>
          <a:xfrm>
            <a:off x="1153547" y="229714"/>
            <a:ext cx="982748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l-PL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2400" b="1" dirty="0" smtClean="0">
                <a:solidFill>
                  <a:srgbClr val="052929"/>
                </a:solidFill>
                <a:cs typeface="Times New Roman" panose="02020603050405020304" pitchFamily="18" charset="0"/>
              </a:rPr>
              <a:t>18. Programy Operacyjne Wojewódzkich Funduszy Ochrony Środowiska </a:t>
            </a:r>
            <a:br>
              <a:rPr lang="pl-PL" sz="2400" b="1" dirty="0" smtClean="0">
                <a:solidFill>
                  <a:srgbClr val="052929"/>
                </a:solidFill>
                <a:cs typeface="Times New Roman" panose="02020603050405020304" pitchFamily="18" charset="0"/>
              </a:rPr>
            </a:br>
            <a:r>
              <a:rPr lang="pl-PL" sz="2400" b="1" dirty="0" smtClean="0">
                <a:solidFill>
                  <a:srgbClr val="052929"/>
                </a:solidFill>
                <a:cs typeface="Times New Roman" panose="02020603050405020304" pitchFamily="18" charset="0"/>
              </a:rPr>
              <a:t>i Gospodarki Wodnej </a:t>
            </a:r>
          </a:p>
          <a:p>
            <a:pPr algn="just">
              <a:lnSpc>
                <a:spcPct val="150000"/>
              </a:lnSpc>
            </a:pPr>
            <a:r>
              <a:rPr lang="pl-PL" sz="2400" b="1" dirty="0" smtClean="0">
                <a:solidFill>
                  <a:srgbClr val="052929"/>
                </a:solidFill>
                <a:cs typeface="Times New Roman" panose="02020603050405020304" pitchFamily="18" charset="0"/>
              </a:rPr>
              <a:t>19. Fundacje </a:t>
            </a:r>
            <a:r>
              <a:rPr lang="pl-PL" sz="2400" b="1" dirty="0">
                <a:solidFill>
                  <a:srgbClr val="052929"/>
                </a:solidFill>
                <a:cs typeface="Times New Roman" panose="02020603050405020304" pitchFamily="18" charset="0"/>
              </a:rPr>
              <a:t>Krajowe</a:t>
            </a:r>
          </a:p>
          <a:p>
            <a:pPr algn="just">
              <a:lnSpc>
                <a:spcPct val="150000"/>
              </a:lnSpc>
            </a:pPr>
            <a:r>
              <a:rPr lang="pl-PL" sz="2400" b="1" dirty="0" smtClean="0">
                <a:solidFill>
                  <a:srgbClr val="052929"/>
                </a:solidFill>
                <a:cs typeface="Times New Roman" panose="02020603050405020304" pitchFamily="18" charset="0"/>
              </a:rPr>
              <a:t>20. Fundacje </a:t>
            </a:r>
            <a:r>
              <a:rPr lang="pl-PL" sz="2400" b="1" dirty="0">
                <a:solidFill>
                  <a:srgbClr val="052929"/>
                </a:solidFill>
                <a:cs typeface="Times New Roman" panose="02020603050405020304" pitchFamily="18" charset="0"/>
              </a:rPr>
              <a:t>Zagraniczne</a:t>
            </a:r>
          </a:p>
          <a:p>
            <a:pPr algn="just">
              <a:lnSpc>
                <a:spcPct val="150000"/>
              </a:lnSpc>
            </a:pPr>
            <a:r>
              <a:rPr lang="pl-PL" sz="2400" b="1" dirty="0" smtClean="0">
                <a:solidFill>
                  <a:srgbClr val="052929"/>
                </a:solidFill>
                <a:cs typeface="Times New Roman" panose="02020603050405020304" pitchFamily="18" charset="0"/>
              </a:rPr>
              <a:t>21. Regionalne </a:t>
            </a:r>
            <a:r>
              <a:rPr lang="pl-PL" sz="2400" b="1" dirty="0">
                <a:solidFill>
                  <a:srgbClr val="052929"/>
                </a:solidFill>
                <a:cs typeface="Times New Roman" panose="02020603050405020304" pitchFamily="18" charset="0"/>
              </a:rPr>
              <a:t>Fundusze </a:t>
            </a:r>
            <a:r>
              <a:rPr lang="pl-PL" sz="2400" b="1" dirty="0" smtClean="0">
                <a:solidFill>
                  <a:srgbClr val="052929"/>
                </a:solidFill>
                <a:cs typeface="Times New Roman" panose="02020603050405020304" pitchFamily="18" charset="0"/>
              </a:rPr>
              <a:t>Pożyczkowe</a:t>
            </a:r>
          </a:p>
          <a:p>
            <a:pPr algn="just">
              <a:lnSpc>
                <a:spcPct val="150000"/>
              </a:lnSpc>
            </a:pPr>
            <a:r>
              <a:rPr lang="pl-PL" sz="2400" b="1" dirty="0">
                <a:solidFill>
                  <a:srgbClr val="052929"/>
                </a:solidFill>
                <a:cs typeface="Times New Roman" panose="02020603050405020304" pitchFamily="18" charset="0"/>
              </a:rPr>
              <a:t>22. Regionalne Fundusze Poręczeniowe</a:t>
            </a:r>
          </a:p>
          <a:p>
            <a:pPr algn="just">
              <a:lnSpc>
                <a:spcPct val="150000"/>
              </a:lnSpc>
            </a:pPr>
            <a:r>
              <a:rPr lang="pl-PL" sz="2400" b="1" dirty="0">
                <a:solidFill>
                  <a:srgbClr val="052929"/>
                </a:solidFill>
                <a:cs typeface="Times New Roman" panose="02020603050405020304" pitchFamily="18" charset="0"/>
              </a:rPr>
              <a:t>23. Fundusze </a:t>
            </a:r>
            <a:r>
              <a:rPr lang="pl-PL" sz="2400" b="1" dirty="0" smtClean="0">
                <a:solidFill>
                  <a:srgbClr val="052929"/>
                </a:solidFill>
                <a:cs typeface="Times New Roman" panose="02020603050405020304" pitchFamily="18" charset="0"/>
              </a:rPr>
              <a:t>Inwestycyjne</a:t>
            </a:r>
          </a:p>
          <a:p>
            <a:pPr algn="just">
              <a:lnSpc>
                <a:spcPct val="150000"/>
              </a:lnSpc>
            </a:pPr>
            <a:r>
              <a:rPr lang="pl-PL" sz="2400" b="1" dirty="0">
                <a:solidFill>
                  <a:srgbClr val="052929"/>
                </a:solidFill>
                <a:cs typeface="Times New Roman" panose="02020603050405020304" pitchFamily="18" charset="0"/>
              </a:rPr>
              <a:t>24. Fundusze Venture Capital</a:t>
            </a:r>
          </a:p>
          <a:p>
            <a:pPr algn="just">
              <a:lnSpc>
                <a:spcPct val="150000"/>
              </a:lnSpc>
            </a:pPr>
            <a:r>
              <a:rPr lang="pl-PL" sz="2400" b="1" dirty="0">
                <a:solidFill>
                  <a:srgbClr val="052929"/>
                </a:solidFill>
                <a:cs typeface="Times New Roman" panose="02020603050405020304" pitchFamily="18" charset="0"/>
              </a:rPr>
              <a:t>25. Fundusze </a:t>
            </a:r>
            <a:r>
              <a:rPr lang="pl-PL" sz="2400" b="1" dirty="0" err="1">
                <a:solidFill>
                  <a:srgbClr val="052929"/>
                </a:solidFill>
                <a:cs typeface="Times New Roman" panose="02020603050405020304" pitchFamily="18" charset="0"/>
              </a:rPr>
              <a:t>Handingowe</a:t>
            </a:r>
            <a:endParaRPr lang="pl-PL" sz="2400" b="1" dirty="0">
              <a:solidFill>
                <a:srgbClr val="052929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2400" b="1" dirty="0">
                <a:solidFill>
                  <a:srgbClr val="052929"/>
                </a:solidFill>
                <a:cs typeface="Times New Roman" panose="02020603050405020304" pitchFamily="18" charset="0"/>
              </a:rPr>
              <a:t>26. Fundusze Luksemburskie</a:t>
            </a:r>
          </a:p>
          <a:p>
            <a:pPr algn="just">
              <a:lnSpc>
                <a:spcPct val="150000"/>
              </a:lnSpc>
            </a:pPr>
            <a:endParaRPr lang="pl-PL" sz="2400" b="1" dirty="0">
              <a:solidFill>
                <a:srgbClr val="052929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l-PL" sz="2400" b="1" dirty="0">
              <a:solidFill>
                <a:srgbClr val="05292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61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569998" y="-1603139"/>
            <a:ext cx="5192177" cy="411480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18398" y="-2112234"/>
            <a:ext cx="3878199" cy="411480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149503">
            <a:off x="6363674" y="4604097"/>
            <a:ext cx="8857727" cy="5868244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151977" y="1844409"/>
            <a:ext cx="6080045" cy="6617736"/>
          </a:xfrm>
          <a:prstGeom prst="rect">
            <a:avLst/>
          </a:prstGeom>
        </p:spPr>
      </p:pic>
      <p:grpSp>
        <p:nvGrpSpPr>
          <p:cNvPr id="9" name="Group 7"/>
          <p:cNvGrpSpPr/>
          <p:nvPr/>
        </p:nvGrpSpPr>
        <p:grpSpPr>
          <a:xfrm rot="-10800000">
            <a:off x="682772" y="776380"/>
            <a:ext cx="10109766" cy="5400675"/>
            <a:chOff x="0" y="0"/>
            <a:chExt cx="20494092" cy="9414259"/>
          </a:xfrm>
        </p:grpSpPr>
        <p:sp>
          <p:nvSpPr>
            <p:cNvPr id="10" name="Freeform 8"/>
            <p:cNvSpPr/>
            <p:nvPr/>
          </p:nvSpPr>
          <p:spPr>
            <a:xfrm>
              <a:off x="0" y="0"/>
              <a:ext cx="20494092" cy="9414259"/>
            </a:xfrm>
            <a:custGeom>
              <a:avLst/>
              <a:gdLst/>
              <a:ahLst/>
              <a:cxnLst/>
              <a:rect l="l" t="t" r="r" b="b"/>
              <a:pathLst>
                <a:path w="20494092" h="9414259">
                  <a:moveTo>
                    <a:pt x="201892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09459"/>
                  </a:lnTo>
                  <a:cubicBezTo>
                    <a:pt x="0" y="9278369"/>
                    <a:pt x="135890" y="9414259"/>
                    <a:pt x="304800" y="9414259"/>
                  </a:cubicBezTo>
                  <a:lnTo>
                    <a:pt x="20189292" y="9414259"/>
                  </a:lnTo>
                  <a:cubicBezTo>
                    <a:pt x="20358202" y="9414259"/>
                    <a:pt x="20494092" y="9278369"/>
                    <a:pt x="20494092" y="9109459"/>
                  </a:cubicBezTo>
                  <a:lnTo>
                    <a:pt x="20494092" y="304800"/>
                  </a:lnTo>
                  <a:cubicBezTo>
                    <a:pt x="20494092" y="135890"/>
                    <a:pt x="20358202" y="0"/>
                    <a:pt x="2018929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6"/>
            </a:lnRef>
            <a:fillRef idx="1001">
              <a:schemeClr val="lt1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4" name="pole tekstowe 3"/>
          <p:cNvSpPr txBox="1"/>
          <p:nvPr/>
        </p:nvSpPr>
        <p:spPr>
          <a:xfrm>
            <a:off x="1066083" y="838051"/>
            <a:ext cx="8344930" cy="563231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b="1" dirty="0" smtClean="0">
                <a:solidFill>
                  <a:srgbClr val="052929"/>
                </a:solidFill>
                <a:cs typeface="Times New Roman" panose="02020603050405020304" pitchFamily="18" charset="0"/>
              </a:rPr>
              <a:t>27. Bank </a:t>
            </a:r>
            <a:r>
              <a:rPr lang="pl-PL" sz="2400" b="1" dirty="0">
                <a:solidFill>
                  <a:srgbClr val="052929"/>
                </a:solidFill>
                <a:cs typeface="Times New Roman" panose="02020603050405020304" pitchFamily="18" charset="0"/>
              </a:rPr>
              <a:t>Światowy</a:t>
            </a:r>
          </a:p>
          <a:p>
            <a:pPr>
              <a:lnSpc>
                <a:spcPct val="150000"/>
              </a:lnSpc>
            </a:pPr>
            <a:r>
              <a:rPr lang="pl-PL" sz="2400" b="1" dirty="0" smtClean="0">
                <a:solidFill>
                  <a:srgbClr val="052929"/>
                </a:solidFill>
                <a:cs typeface="Times New Roman" panose="02020603050405020304" pitchFamily="18" charset="0"/>
              </a:rPr>
              <a:t>28. Europejski </a:t>
            </a:r>
            <a:r>
              <a:rPr lang="pl-PL" sz="2400" b="1" dirty="0">
                <a:solidFill>
                  <a:srgbClr val="052929"/>
                </a:solidFill>
                <a:cs typeface="Times New Roman" panose="02020603050405020304" pitchFamily="18" charset="0"/>
              </a:rPr>
              <a:t>Bank Inwestycyjny</a:t>
            </a:r>
          </a:p>
          <a:p>
            <a:pPr algn="just">
              <a:lnSpc>
                <a:spcPct val="150000"/>
              </a:lnSpc>
            </a:pPr>
            <a:r>
              <a:rPr lang="pl-PL" sz="2400" b="1" dirty="0" smtClean="0">
                <a:solidFill>
                  <a:srgbClr val="052929"/>
                </a:solidFill>
                <a:cs typeface="Times New Roman" panose="02020603050405020304" pitchFamily="18" charset="0"/>
              </a:rPr>
              <a:t>29. Bank </a:t>
            </a:r>
            <a:r>
              <a:rPr lang="pl-PL" sz="2400" b="1" dirty="0">
                <a:solidFill>
                  <a:srgbClr val="052929"/>
                </a:solidFill>
                <a:cs typeface="Times New Roman" panose="02020603050405020304" pitchFamily="18" charset="0"/>
              </a:rPr>
              <a:t>Rady </a:t>
            </a:r>
            <a:r>
              <a:rPr lang="pl-PL" sz="2400" b="1" dirty="0" smtClean="0">
                <a:solidFill>
                  <a:srgbClr val="052929"/>
                </a:solidFill>
                <a:cs typeface="Times New Roman" panose="02020603050405020304" pitchFamily="18" charset="0"/>
              </a:rPr>
              <a:t>Europy</a:t>
            </a:r>
          </a:p>
          <a:p>
            <a:pPr algn="just">
              <a:lnSpc>
                <a:spcPct val="150000"/>
              </a:lnSpc>
            </a:pPr>
            <a:r>
              <a:rPr lang="pl-PL" sz="2400" b="1" dirty="0">
                <a:solidFill>
                  <a:srgbClr val="052929"/>
                </a:solidFill>
                <a:cs typeface="Times New Roman" panose="02020603050405020304" pitchFamily="18" charset="0"/>
              </a:rPr>
              <a:t>30. Banki Polskie</a:t>
            </a:r>
          </a:p>
          <a:p>
            <a:pPr algn="just">
              <a:lnSpc>
                <a:spcPct val="150000"/>
              </a:lnSpc>
            </a:pPr>
            <a:r>
              <a:rPr lang="pl-PL" sz="2400" b="1" dirty="0">
                <a:solidFill>
                  <a:srgbClr val="052929"/>
                </a:solidFill>
                <a:cs typeface="Times New Roman" panose="02020603050405020304" pitchFamily="18" charset="0"/>
              </a:rPr>
              <a:t>31. Emisja Obligacji (Komunalnych i Prywatnych)</a:t>
            </a:r>
          </a:p>
          <a:p>
            <a:pPr algn="just">
              <a:lnSpc>
                <a:spcPct val="150000"/>
              </a:lnSpc>
            </a:pPr>
            <a:r>
              <a:rPr lang="pl-PL" sz="2400" b="1" dirty="0">
                <a:solidFill>
                  <a:srgbClr val="052929"/>
                </a:solidFill>
                <a:cs typeface="Times New Roman" panose="02020603050405020304" pitchFamily="18" charset="0"/>
              </a:rPr>
              <a:t>32. Crowdfunding</a:t>
            </a:r>
          </a:p>
          <a:p>
            <a:pPr algn="just">
              <a:lnSpc>
                <a:spcPct val="150000"/>
              </a:lnSpc>
            </a:pPr>
            <a:r>
              <a:rPr lang="pl-PL" sz="2400" b="1" dirty="0">
                <a:solidFill>
                  <a:srgbClr val="052929"/>
                </a:solidFill>
                <a:cs typeface="Times New Roman" panose="02020603050405020304" pitchFamily="18" charset="0"/>
              </a:rPr>
              <a:t>33. Partnerstwo </a:t>
            </a:r>
            <a:r>
              <a:rPr lang="pl-PL" sz="2400" b="1" dirty="0" err="1">
                <a:solidFill>
                  <a:srgbClr val="052929"/>
                </a:solidFill>
                <a:cs typeface="Times New Roman" panose="02020603050405020304" pitchFamily="18" charset="0"/>
              </a:rPr>
              <a:t>Publiczno</a:t>
            </a:r>
            <a:r>
              <a:rPr lang="pl-PL" sz="2400" b="1" dirty="0">
                <a:solidFill>
                  <a:srgbClr val="052929"/>
                </a:solidFill>
                <a:cs typeface="Times New Roman" panose="02020603050405020304" pitchFamily="18" charset="0"/>
              </a:rPr>
              <a:t> - Prywatne (PPP)</a:t>
            </a:r>
          </a:p>
          <a:p>
            <a:pPr algn="just">
              <a:lnSpc>
                <a:spcPct val="150000"/>
              </a:lnSpc>
            </a:pPr>
            <a:r>
              <a:rPr lang="pl-PL" sz="2400" b="1" dirty="0">
                <a:solidFill>
                  <a:srgbClr val="052929"/>
                </a:solidFill>
                <a:cs typeface="Times New Roman" panose="02020603050405020304" pitchFamily="18" charset="0"/>
              </a:rPr>
              <a:t>34. Finansowanie Krzyżowe </a:t>
            </a:r>
            <a:r>
              <a:rPr lang="pl-PL" sz="2400" b="1" dirty="0" err="1">
                <a:solidFill>
                  <a:srgbClr val="052929"/>
                </a:solidFill>
                <a:cs typeface="Times New Roman" panose="02020603050405020304" pitchFamily="18" charset="0"/>
              </a:rPr>
              <a:t>Crossfinansing</a:t>
            </a:r>
            <a:endParaRPr lang="pl-PL" sz="2400" b="1" dirty="0">
              <a:solidFill>
                <a:srgbClr val="052929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2400" b="1" dirty="0">
                <a:solidFill>
                  <a:srgbClr val="052929"/>
                </a:solidFill>
                <a:cs typeface="Times New Roman" panose="02020603050405020304" pitchFamily="18" charset="0"/>
              </a:rPr>
              <a:t>35. Finansowanie Hybrydowe</a:t>
            </a:r>
          </a:p>
          <a:p>
            <a:pPr algn="just">
              <a:lnSpc>
                <a:spcPct val="150000"/>
              </a:lnSpc>
            </a:pPr>
            <a:endParaRPr lang="pl-PL" sz="2400" b="1" dirty="0" smtClean="0">
              <a:solidFill>
                <a:srgbClr val="05292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88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13055"/>
            <a:ext cx="4175579" cy="7404100"/>
            <a:chOff x="0" y="0"/>
            <a:chExt cx="2519633" cy="3756895"/>
          </a:xfrm>
          <a:solidFill>
            <a:srgbClr val="D4C1AC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519633" cy="3756895"/>
            </a:xfrm>
            <a:custGeom>
              <a:avLst/>
              <a:gdLst/>
              <a:ahLst/>
              <a:cxnLst/>
              <a:rect l="l" t="t" r="r" b="b"/>
              <a:pathLst>
                <a:path w="2519633" h="3756895">
                  <a:moveTo>
                    <a:pt x="0" y="0"/>
                  </a:moveTo>
                  <a:lnTo>
                    <a:pt x="2519633" y="0"/>
                  </a:lnTo>
                  <a:lnTo>
                    <a:pt x="2519633" y="3756895"/>
                  </a:lnTo>
                  <a:lnTo>
                    <a:pt x="0" y="3756895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TextBox 4"/>
          <p:cNvSpPr txBox="1"/>
          <p:nvPr/>
        </p:nvSpPr>
        <p:spPr>
          <a:xfrm>
            <a:off x="349825" y="2799090"/>
            <a:ext cx="3475928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6"/>
              </a:lnSpc>
            </a:pPr>
            <a:r>
              <a:rPr lang="pl-PL" sz="4000" b="1" dirty="0" smtClean="0">
                <a:solidFill>
                  <a:srgbClr val="052929"/>
                </a:solidFill>
                <a:latin typeface="Telegraf"/>
              </a:rPr>
              <a:t>Deklaracja Pierwsza</a:t>
            </a:r>
            <a:endParaRPr lang="en-US" sz="4000" b="1" dirty="0">
              <a:solidFill>
                <a:srgbClr val="052929"/>
              </a:solidFill>
              <a:latin typeface="Telegraf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658754" y="-522030"/>
            <a:ext cx="6952343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l-PL" sz="2400" dirty="0" smtClean="0">
              <a:solidFill>
                <a:prstClr val="white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l-PL" sz="2400" dirty="0">
                <a:solidFill>
                  <a:prstClr val="white"/>
                </a:solidFill>
              </a:rPr>
              <a:t>Realizując Wizję Gminy Gródek nad Dunajcem, Rada Gminy, Wójt Gminy i mieszkańcy podejmą wspólne działania w celu rozwiązania problemów prawnych, własnościowych </a:t>
            </a:r>
            <a:r>
              <a:rPr lang="pl-PL" sz="2400" dirty="0" smtClean="0">
                <a:solidFill>
                  <a:prstClr val="white"/>
                </a:solidFill>
              </a:rPr>
              <a:t>i </a:t>
            </a:r>
            <a:r>
              <a:rPr lang="pl-PL" sz="2400" dirty="0">
                <a:solidFill>
                  <a:prstClr val="white"/>
                </a:solidFill>
              </a:rPr>
              <a:t>kompetencyjnych związanych </a:t>
            </a:r>
            <a:r>
              <a:rPr lang="pl-PL" sz="2400" dirty="0" smtClean="0">
                <a:solidFill>
                  <a:prstClr val="white"/>
                </a:solidFill>
              </a:rPr>
              <a:t/>
            </a:r>
            <a:br>
              <a:rPr lang="pl-PL" sz="2400" dirty="0" smtClean="0">
                <a:solidFill>
                  <a:prstClr val="white"/>
                </a:solidFill>
              </a:rPr>
            </a:br>
            <a:r>
              <a:rPr lang="pl-PL" sz="2400" dirty="0" smtClean="0">
                <a:solidFill>
                  <a:prstClr val="white"/>
                </a:solidFill>
              </a:rPr>
              <a:t>z </a:t>
            </a:r>
            <a:r>
              <a:rPr lang="pl-PL" sz="2400" dirty="0">
                <a:solidFill>
                  <a:prstClr val="white"/>
                </a:solidFill>
              </a:rPr>
              <a:t>własnością linii brzegowej Jeziora Rożnowskiego </a:t>
            </a:r>
          </a:p>
          <a:p>
            <a:pPr algn="ctr">
              <a:lnSpc>
                <a:spcPct val="150000"/>
              </a:lnSpc>
            </a:pPr>
            <a:r>
              <a:rPr lang="pl-PL" sz="2400" dirty="0">
                <a:solidFill>
                  <a:prstClr val="white"/>
                </a:solidFill>
              </a:rPr>
              <a:t>i ograniczenia jego zaśmiecania w celu doprowadzenia do racjonalnego, mądrego </a:t>
            </a:r>
            <a:r>
              <a:rPr lang="pl-PL" sz="2400" dirty="0" smtClean="0">
                <a:solidFill>
                  <a:prstClr val="white"/>
                </a:solidFill>
              </a:rPr>
              <a:t>i </a:t>
            </a:r>
            <a:r>
              <a:rPr lang="pl-PL" sz="2400" dirty="0">
                <a:solidFill>
                  <a:prstClr val="white"/>
                </a:solidFill>
              </a:rPr>
              <a:t>transparentnie powiązanego z rozwojem gospodarki turystycznej, zagospodarowywania linii brzegowej i terenów do niej przyległych, a także przejrzystej i odpowiedzialnej dbałości </a:t>
            </a:r>
            <a:r>
              <a:rPr lang="pl-PL" sz="2400" dirty="0" smtClean="0">
                <a:solidFill>
                  <a:prstClr val="white"/>
                </a:solidFill>
              </a:rPr>
              <a:t>o </a:t>
            </a:r>
            <a:r>
              <a:rPr lang="pl-PL" sz="2400" dirty="0">
                <a:solidFill>
                  <a:prstClr val="white"/>
                </a:solidFill>
              </a:rPr>
              <a:t>usuwanie zaśmiecenia i czystość Jeziora Rożnowskiego w okresie całego roku. </a:t>
            </a:r>
          </a:p>
        </p:txBody>
      </p:sp>
    </p:spTree>
    <p:extLst>
      <p:ext uri="{BB962C8B-B14F-4D97-AF65-F5344CB8AC3E}">
        <p14:creationId xmlns:p14="http://schemas.microsoft.com/office/powerpoint/2010/main" val="381215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149503">
            <a:off x="2861431" y="4061787"/>
            <a:ext cx="8857727" cy="5868244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373096" y="949674"/>
            <a:ext cx="6080045" cy="66177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725" y="0"/>
            <a:ext cx="5055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491340" y="-1121358"/>
            <a:ext cx="5192177" cy="411480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39740" y="-1630453"/>
            <a:ext cx="3878199" cy="41148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94969" y="1905506"/>
            <a:ext cx="6587612" cy="3046988"/>
          </a:xfrm>
          <a:prstGeom prst="rect">
            <a:avLst/>
          </a:prstGeom>
          <a:solidFill>
            <a:schemeClr val="bg1"/>
          </a:solidFill>
          <a:ln w="19050">
            <a:noFill/>
            <a:prstDash val="lgDashDot"/>
          </a:ln>
        </p:spPr>
        <p:txBody>
          <a:bodyPr wrap="square">
            <a:spAutoFit/>
          </a:bodyPr>
          <a:lstStyle/>
          <a:p>
            <a:pPr algn="ctr"/>
            <a:endParaRPr lang="pl-PL" sz="2400" b="1" dirty="0">
              <a:ln w="12700">
                <a:solidFill>
                  <a:prstClr val="white">
                    <a:lumMod val="50000"/>
                  </a:prstClr>
                </a:solidFill>
                <a:prstDash val="solid"/>
              </a:ln>
              <a:solidFill>
                <a:prstClr val="white"/>
              </a:solidFill>
            </a:endParaRPr>
          </a:p>
          <a:p>
            <a:pPr algn="ctr"/>
            <a:r>
              <a:rPr lang="pl-PL" sz="2400" b="1" dirty="0">
                <a:ln w="12700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„Najkrótszą </a:t>
            </a:r>
            <a:r>
              <a:rPr lang="pl-PL" sz="2400" b="1" dirty="0" smtClean="0">
                <a:ln w="12700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i </a:t>
            </a:r>
            <a:r>
              <a:rPr lang="pl-PL" sz="2400" b="1" dirty="0">
                <a:ln w="12700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najpiękniejszą droga, pozwalająca przeżyć życie z honorem, </a:t>
            </a:r>
            <a:r>
              <a:rPr lang="pl-PL" sz="2400" b="1" dirty="0" smtClean="0">
                <a:ln w="12700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jest </a:t>
            </a:r>
            <a:r>
              <a:rPr lang="pl-PL" sz="2400" b="1" dirty="0">
                <a:ln w="12700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bycie takim, </a:t>
            </a:r>
            <a:br>
              <a:rPr lang="pl-PL" sz="2400" b="1" dirty="0">
                <a:ln w="12700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r>
              <a:rPr lang="pl-PL" sz="2400" b="1" dirty="0">
                <a:ln w="12700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jakimi chcemy się wydawać, </a:t>
            </a:r>
            <a:r>
              <a:rPr lang="pl-PL" sz="2400" b="1" dirty="0" smtClean="0">
                <a:ln w="12700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wszystkie </a:t>
            </a:r>
            <a:r>
              <a:rPr lang="pl-PL" sz="2400" b="1" dirty="0">
                <a:ln w="12700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ludzkie cnoty wzbogacają </a:t>
            </a:r>
            <a:r>
              <a:rPr lang="pl-PL" sz="2400" b="1" dirty="0" smtClean="0">
                <a:ln w="12700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i </a:t>
            </a:r>
            <a:r>
              <a:rPr lang="pl-PL" sz="2400" b="1" dirty="0">
                <a:ln w="12700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wzmacniają nas, </a:t>
            </a:r>
            <a:br>
              <a:rPr lang="pl-PL" sz="2400" b="1" dirty="0">
                <a:ln w="12700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r>
              <a:rPr lang="pl-PL" sz="2400" b="1" dirty="0">
                <a:ln w="12700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kiedy tylko ćwiczymy je </a:t>
            </a:r>
            <a:r>
              <a:rPr lang="pl-PL" sz="2400" b="1" dirty="0" smtClean="0">
                <a:ln w="12700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i </a:t>
            </a:r>
            <a:r>
              <a:rPr lang="pl-PL" sz="2400" b="1" dirty="0">
                <a:ln w="12700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doświadczamy </a:t>
            </a:r>
            <a:r>
              <a:rPr lang="pl-PL" sz="2400" b="1" dirty="0" smtClean="0">
                <a:ln w="12700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ich”</a:t>
            </a:r>
            <a:endParaRPr lang="pl-PL" sz="2400" b="1" dirty="0">
              <a:ln w="12700">
                <a:solidFill>
                  <a:prstClr val="white">
                    <a:lumMod val="50000"/>
                  </a:prstClr>
                </a:solidFill>
                <a:prstDash val="solid"/>
              </a:ln>
              <a:solidFill>
                <a:prstClr val="white"/>
              </a:solidFill>
            </a:endParaRPr>
          </a:p>
          <a:p>
            <a:pPr algn="ctr"/>
            <a:endParaRPr lang="pl-PL" sz="2400" b="1" dirty="0">
              <a:ln w="12700">
                <a:solidFill>
                  <a:prstClr val="white">
                    <a:lumMod val="50000"/>
                  </a:prstClr>
                </a:solidFill>
                <a:prstDash val="solid"/>
              </a:ln>
              <a:solidFill>
                <a:prstClr val="white"/>
              </a:solidFill>
            </a:endParaRPr>
          </a:p>
          <a:p>
            <a:pPr algn="ctr"/>
            <a:r>
              <a:rPr lang="pl-PL" sz="2400" b="1" dirty="0">
                <a:ln w="12700">
                  <a:solidFill>
                    <a:prstClr val="white">
                      <a:lumMod val="50000"/>
                    </a:prstClr>
                  </a:solidFill>
                  <a:prstDash val="solid"/>
                </a:ln>
                <a:solidFill>
                  <a:prstClr val="white"/>
                </a:solidFill>
              </a:rPr>
              <a:t>		</a:t>
            </a:r>
            <a:r>
              <a:rPr lang="pl-PL" sz="2400" b="1" i="1" dirty="0">
                <a:ln w="12700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~ Sokrates </a:t>
            </a:r>
          </a:p>
        </p:txBody>
      </p:sp>
    </p:spTree>
    <p:extLst>
      <p:ext uri="{BB962C8B-B14F-4D97-AF65-F5344CB8AC3E}">
        <p14:creationId xmlns:p14="http://schemas.microsoft.com/office/powerpoint/2010/main" val="309404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/>
          <p:nvPr/>
        </p:nvGrpSpPr>
        <p:grpSpPr>
          <a:xfrm rot="-10800000">
            <a:off x="0" y="4729548"/>
            <a:ext cx="12192000" cy="1354238"/>
            <a:chOff x="0" y="0"/>
            <a:chExt cx="20494092" cy="9414259"/>
          </a:xfrm>
        </p:grpSpPr>
        <p:sp>
          <p:nvSpPr>
            <p:cNvPr id="6" name="Freeform 8"/>
            <p:cNvSpPr/>
            <p:nvPr/>
          </p:nvSpPr>
          <p:spPr>
            <a:xfrm>
              <a:off x="0" y="0"/>
              <a:ext cx="20494092" cy="9414259"/>
            </a:xfrm>
            <a:custGeom>
              <a:avLst/>
              <a:gdLst/>
              <a:ahLst/>
              <a:cxnLst/>
              <a:rect l="l" t="t" r="r" b="b"/>
              <a:pathLst>
                <a:path w="20494092" h="9414259">
                  <a:moveTo>
                    <a:pt x="201892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09459"/>
                  </a:lnTo>
                  <a:cubicBezTo>
                    <a:pt x="0" y="9278369"/>
                    <a:pt x="135890" y="9414259"/>
                    <a:pt x="304800" y="9414259"/>
                  </a:cubicBezTo>
                  <a:lnTo>
                    <a:pt x="20189292" y="9414259"/>
                  </a:lnTo>
                  <a:cubicBezTo>
                    <a:pt x="20358202" y="9414259"/>
                    <a:pt x="20494092" y="9278369"/>
                    <a:pt x="20494092" y="9109459"/>
                  </a:cubicBezTo>
                  <a:lnTo>
                    <a:pt x="20494092" y="304800"/>
                  </a:lnTo>
                  <a:cubicBezTo>
                    <a:pt x="20494092" y="135890"/>
                    <a:pt x="20358202" y="0"/>
                    <a:pt x="20189292" y="0"/>
                  </a:cubicBezTo>
                  <a:close/>
                </a:path>
              </a:pathLst>
            </a:custGeom>
            <a:solidFill>
              <a:srgbClr val="AB8168">
                <a:alpha val="49000"/>
              </a:srgbClr>
            </a:solidFill>
            <a:ln>
              <a:noFill/>
            </a:ln>
          </p:spPr>
          <p:style>
            <a:lnRef idx="1">
              <a:schemeClr val="accent6"/>
            </a:lnRef>
            <a:fillRef idx="1001">
              <a:schemeClr val="lt1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3" name="TextBox 3"/>
          <p:cNvSpPr txBox="1"/>
          <p:nvPr/>
        </p:nvSpPr>
        <p:spPr>
          <a:xfrm>
            <a:off x="-1685311" y="5212736"/>
            <a:ext cx="11334749" cy="7235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26"/>
              </a:lnSpc>
              <a:spcBef>
                <a:spcPct val="0"/>
              </a:spcBef>
            </a:pPr>
            <a:r>
              <a:rPr lang="pl-PL" sz="6600" b="1" dirty="0" smtClean="0">
                <a:solidFill>
                  <a:schemeClr val="bg1"/>
                </a:solidFill>
              </a:rPr>
              <a:t>DZIĘKUJĘ ZA UWAGĘ! 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5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13055"/>
            <a:ext cx="4175579" cy="7404100"/>
            <a:chOff x="0" y="0"/>
            <a:chExt cx="2519633" cy="3756895"/>
          </a:xfrm>
          <a:solidFill>
            <a:srgbClr val="D4C1AC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519633" cy="3756895"/>
            </a:xfrm>
            <a:custGeom>
              <a:avLst/>
              <a:gdLst/>
              <a:ahLst/>
              <a:cxnLst/>
              <a:rect l="l" t="t" r="r" b="b"/>
              <a:pathLst>
                <a:path w="2519633" h="3756895">
                  <a:moveTo>
                    <a:pt x="0" y="0"/>
                  </a:moveTo>
                  <a:lnTo>
                    <a:pt x="2519633" y="0"/>
                  </a:lnTo>
                  <a:lnTo>
                    <a:pt x="2519633" y="3756895"/>
                  </a:lnTo>
                  <a:lnTo>
                    <a:pt x="0" y="3756895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TextBox 4"/>
          <p:cNvSpPr txBox="1"/>
          <p:nvPr/>
        </p:nvSpPr>
        <p:spPr>
          <a:xfrm>
            <a:off x="349825" y="2799090"/>
            <a:ext cx="3475928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6"/>
              </a:lnSpc>
            </a:pPr>
            <a:r>
              <a:rPr lang="pl-PL" sz="4000" b="1" dirty="0" smtClean="0">
                <a:solidFill>
                  <a:srgbClr val="052929"/>
                </a:solidFill>
                <a:latin typeface="Telegraf"/>
              </a:rPr>
              <a:t>Deklaracja </a:t>
            </a:r>
            <a:r>
              <a:rPr lang="pl-PL" sz="4000" b="1" dirty="0">
                <a:solidFill>
                  <a:srgbClr val="052929"/>
                </a:solidFill>
                <a:latin typeface="Telegraf"/>
              </a:rPr>
              <a:t>D</a:t>
            </a:r>
            <a:r>
              <a:rPr lang="pl-PL" sz="4000" b="1" dirty="0" smtClean="0">
                <a:solidFill>
                  <a:srgbClr val="052929"/>
                </a:solidFill>
                <a:latin typeface="Telegraf"/>
              </a:rPr>
              <a:t>ruga </a:t>
            </a:r>
            <a:endParaRPr lang="en-US" sz="4000" b="1" dirty="0">
              <a:solidFill>
                <a:srgbClr val="052929"/>
              </a:solidFill>
              <a:latin typeface="Telegraf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175578" y="-605442"/>
            <a:ext cx="8016422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l-PL" sz="2400" dirty="0" smtClean="0">
              <a:solidFill>
                <a:prstClr val="white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sz="2400" dirty="0">
                <a:solidFill>
                  <a:prstClr val="white"/>
                </a:solidFill>
              </a:rPr>
              <a:t>W realizacji Wizji Gminy Gródek nad Dunajcem </a:t>
            </a:r>
            <a:r>
              <a:rPr lang="pl-PL" sz="2400" dirty="0" smtClean="0">
                <a:solidFill>
                  <a:prstClr val="white"/>
                </a:solidFill>
              </a:rPr>
              <a:t/>
            </a:r>
            <a:br>
              <a:rPr lang="pl-PL" sz="2400" dirty="0" smtClean="0">
                <a:solidFill>
                  <a:prstClr val="white"/>
                </a:solidFill>
              </a:rPr>
            </a:br>
            <a:r>
              <a:rPr lang="pl-PL" sz="2400" dirty="0" smtClean="0">
                <a:solidFill>
                  <a:prstClr val="white"/>
                </a:solidFill>
              </a:rPr>
              <a:t>główną </a:t>
            </a:r>
            <a:r>
              <a:rPr lang="pl-PL" sz="2400" dirty="0">
                <a:solidFill>
                  <a:prstClr val="white"/>
                </a:solidFill>
              </a:rPr>
              <a:t>rolę odgrywają: </a:t>
            </a:r>
            <a:endParaRPr lang="pl-PL" sz="2400" dirty="0" smtClean="0">
              <a:solidFill>
                <a:prstClr val="white"/>
              </a:solidFill>
            </a:endParaRPr>
          </a:p>
          <a:p>
            <a:pPr algn="just">
              <a:lnSpc>
                <a:spcPct val="150000"/>
              </a:lnSpc>
            </a:pPr>
            <a:endParaRPr lang="pl-PL" sz="2400" dirty="0">
              <a:solidFill>
                <a:prstClr val="white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sz="2400" dirty="0">
                <a:solidFill>
                  <a:prstClr val="white"/>
                </a:solidFill>
              </a:rPr>
              <a:t> </a:t>
            </a:r>
            <a:r>
              <a:rPr lang="pl-PL" sz="2400" b="1" u="sng" dirty="0" smtClean="0">
                <a:solidFill>
                  <a:prstClr val="white"/>
                </a:solidFill>
              </a:rPr>
              <a:t>LATARNICY </a:t>
            </a:r>
            <a:r>
              <a:rPr lang="pl-PL" sz="2400" u="sng" dirty="0">
                <a:solidFill>
                  <a:prstClr val="white"/>
                </a:solidFill>
              </a:rPr>
              <a:t>– </a:t>
            </a:r>
            <a:r>
              <a:rPr lang="pl-PL" sz="2400" dirty="0">
                <a:solidFill>
                  <a:prstClr val="white"/>
                </a:solidFill>
              </a:rPr>
              <a:t>osoby </a:t>
            </a:r>
            <a:r>
              <a:rPr lang="pl-PL" sz="2400" dirty="0" smtClean="0">
                <a:solidFill>
                  <a:prstClr val="white"/>
                </a:solidFill>
              </a:rPr>
              <a:t>kreatywne, przedsiębiorcze</a:t>
            </a:r>
            <a:r>
              <a:rPr lang="pl-PL" sz="2400" dirty="0">
                <a:solidFill>
                  <a:prstClr val="white"/>
                </a:solidFill>
              </a:rPr>
              <a:t>, odważne </a:t>
            </a:r>
            <a:r>
              <a:rPr lang="pl-PL" sz="2400" dirty="0" smtClean="0">
                <a:solidFill>
                  <a:prstClr val="white"/>
                </a:solidFill>
              </a:rPr>
              <a:t/>
            </a:r>
            <a:br>
              <a:rPr lang="pl-PL" sz="2400" dirty="0" smtClean="0">
                <a:solidFill>
                  <a:prstClr val="white"/>
                </a:solidFill>
              </a:rPr>
            </a:br>
            <a:r>
              <a:rPr lang="pl-PL" sz="2400" dirty="0" smtClean="0">
                <a:solidFill>
                  <a:prstClr val="white"/>
                </a:solidFill>
              </a:rPr>
              <a:t>i </a:t>
            </a:r>
            <a:r>
              <a:rPr lang="pl-PL" sz="2400" dirty="0">
                <a:solidFill>
                  <a:prstClr val="white"/>
                </a:solidFill>
              </a:rPr>
              <a:t>odpowiedzialne </a:t>
            </a:r>
            <a:r>
              <a:rPr lang="pl-PL" sz="2400" dirty="0" smtClean="0">
                <a:solidFill>
                  <a:prstClr val="white"/>
                </a:solidFill>
              </a:rPr>
              <a:t>- </a:t>
            </a:r>
            <a:r>
              <a:rPr lang="pl-PL" sz="2400" dirty="0">
                <a:solidFill>
                  <a:prstClr val="white"/>
                </a:solidFill>
              </a:rPr>
              <a:t>tworzące obraz marzeń, do których realizacji winna dążyć cała społeczność lokalna. </a:t>
            </a:r>
          </a:p>
          <a:p>
            <a:pPr algn="just">
              <a:lnSpc>
                <a:spcPct val="150000"/>
              </a:lnSpc>
            </a:pPr>
            <a:r>
              <a:rPr lang="pl-PL" sz="2400" dirty="0">
                <a:solidFill>
                  <a:prstClr val="white"/>
                </a:solidFill>
              </a:rPr>
              <a:t> </a:t>
            </a:r>
            <a:r>
              <a:rPr lang="pl-PL" sz="2400" b="1" u="sng" dirty="0" smtClean="0">
                <a:solidFill>
                  <a:prstClr val="white"/>
                </a:solidFill>
              </a:rPr>
              <a:t>SYGNALIŚCI </a:t>
            </a:r>
            <a:r>
              <a:rPr lang="pl-PL" sz="2400" b="1" u="sng" dirty="0">
                <a:solidFill>
                  <a:prstClr val="white"/>
                </a:solidFill>
              </a:rPr>
              <a:t>– </a:t>
            </a:r>
            <a:r>
              <a:rPr lang="pl-PL" sz="2400" dirty="0">
                <a:solidFill>
                  <a:prstClr val="white"/>
                </a:solidFill>
              </a:rPr>
              <a:t>osoby wskazujące drogę do realizacji poszczególnych marzeń, którzy poprzez swoje przywództwo, zachęcają, inspirują i mobilizują różne grupy społeczne </a:t>
            </a:r>
          </a:p>
          <a:p>
            <a:pPr algn="just">
              <a:lnSpc>
                <a:spcPct val="150000"/>
              </a:lnSpc>
            </a:pPr>
            <a:r>
              <a:rPr lang="pl-PL" sz="2400" dirty="0">
                <a:solidFill>
                  <a:prstClr val="white"/>
                </a:solidFill>
              </a:rPr>
              <a:t>i całą społeczność lokalną do aktywnych działań, przy wykorzystaniu głównych magnesów, jakimi są kultura </a:t>
            </a:r>
            <a:r>
              <a:rPr lang="pl-PL" sz="2400" dirty="0" smtClean="0">
                <a:solidFill>
                  <a:prstClr val="white"/>
                </a:solidFill>
              </a:rPr>
              <a:t/>
            </a:r>
            <a:br>
              <a:rPr lang="pl-PL" sz="2400" dirty="0" smtClean="0">
                <a:solidFill>
                  <a:prstClr val="white"/>
                </a:solidFill>
              </a:rPr>
            </a:br>
            <a:r>
              <a:rPr lang="pl-PL" sz="2400" dirty="0" smtClean="0">
                <a:solidFill>
                  <a:prstClr val="white"/>
                </a:solidFill>
              </a:rPr>
              <a:t>i </a:t>
            </a:r>
            <a:r>
              <a:rPr lang="pl-PL" sz="2400" dirty="0">
                <a:solidFill>
                  <a:prstClr val="white"/>
                </a:solidFill>
              </a:rPr>
              <a:t>dziedzictwo lokalne, Jezioro Rożnowskie i czyste środowisko. </a:t>
            </a:r>
          </a:p>
          <a:p>
            <a:pPr algn="ctr">
              <a:lnSpc>
                <a:spcPct val="150000"/>
              </a:lnSpc>
            </a:pPr>
            <a:r>
              <a:rPr lang="pl-PL" sz="2400" dirty="0">
                <a:solidFill>
                  <a:prstClr val="white"/>
                </a:solidFill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40381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2706</Words>
  <Application>Microsoft Office PowerPoint</Application>
  <PresentationFormat>Panoramiczny</PresentationFormat>
  <Paragraphs>461</Paragraphs>
  <Slides>81</Slides>
  <Notes>24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8</vt:i4>
      </vt:variant>
      <vt:variant>
        <vt:lpstr>Tytuły slajdów</vt:lpstr>
      </vt:variant>
      <vt:variant>
        <vt:i4>81</vt:i4>
      </vt:variant>
    </vt:vector>
  </HeadingPairs>
  <TitlesOfParts>
    <vt:vector size="97" baseType="lpstr">
      <vt:lpstr>Arial</vt:lpstr>
      <vt:lpstr>Calibri</vt:lpstr>
      <vt:lpstr>Calibri Light</vt:lpstr>
      <vt:lpstr>Cormorant Garamond Light</vt:lpstr>
      <vt:lpstr>Goudy Old Style</vt:lpstr>
      <vt:lpstr>Telegraf</vt:lpstr>
      <vt:lpstr>Times New Roman</vt:lpstr>
      <vt:lpstr>Wingdings</vt:lpstr>
      <vt:lpstr>Office Theme</vt:lpstr>
      <vt:lpstr>1_Office Theme</vt:lpstr>
      <vt:lpstr>Motyw pakietu Office</vt:lpstr>
      <vt:lpstr>1_Motyw pakietu Office</vt:lpstr>
      <vt:lpstr>2_Office Theme</vt:lpstr>
      <vt:lpstr>2_Motyw pakietu Office</vt:lpstr>
      <vt:lpstr>3_Motyw pakietu Office</vt:lpstr>
      <vt:lpstr>5_Motyw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Matryca Funduszy Pomocowych UE i EOG,  a także innych dostępnych instrumentów finansowych  w perspektywie do 2030r. dla przedsiębiorców,  samorządów terytorialnych, jednostek samorządu terytorialnego, przedsiębiorstw komunalnych,  wyższych uczelni, kościołów i związków wyznaniowych,  organizacji pozarządowych oraz inwestorów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User</cp:lastModifiedBy>
  <cp:revision>112</cp:revision>
  <cp:lastPrinted>2022-07-14T07:05:54Z</cp:lastPrinted>
  <dcterms:created xsi:type="dcterms:W3CDTF">2022-04-11T10:46:59Z</dcterms:created>
  <dcterms:modified xsi:type="dcterms:W3CDTF">2022-07-14T07:36:17Z</dcterms:modified>
</cp:coreProperties>
</file>